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61" r:id="rId4"/>
    <p:sldId id="262" r:id="rId5"/>
    <p:sldId id="305" r:id="rId6"/>
    <p:sldId id="304" r:id="rId7"/>
    <p:sldId id="300" r:id="rId8"/>
    <p:sldId id="306" r:id="rId9"/>
    <p:sldId id="302" r:id="rId10"/>
    <p:sldId id="307" r:id="rId11"/>
    <p:sldId id="308" r:id="rId12"/>
    <p:sldId id="303" r:id="rId13"/>
    <p:sldId id="310" r:id="rId14"/>
    <p:sldId id="309" r:id="rId15"/>
    <p:sldId id="301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 panose="020B0502020202020204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Resim Yazısı">
  <p:cSld name="Başlık ve Resim Yazısı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5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7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lı Alıntı">
  <p:cSld name="Resim Yazılı Alıntı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18" name="Google Shape;118;p58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23" name="Google Shape;123;p5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24" name="Google Shape;124;p5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sim Kartı">
  <p:cSld name="İsim Kartı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9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9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28" name="Google Shape;128;p5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ıntı İsim Kartı">
  <p:cSld name="Alıntı İsim Kartı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0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60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5" name="Google Shape;135;p60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6" name="Google Shape;136;p6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6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40" name="Google Shape;140;p6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41" name="Google Shape;141;p6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ğru veya Yanlış">
  <p:cSld name="Doğru veya Yanlış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1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1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5" name="Google Shape;145;p61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6" name="Google Shape;146;p6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2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53" name="Google Shape;153;p6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3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3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60" name="Google Shape;160;p6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52" name="Google Shape;52;p4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 panose="020B0502020202020204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0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6" name="Google Shape;66;p51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7" name="Google Shape;67;p5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7" name="Google Shape;77;p5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5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 panose="020B0502020202020204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5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95" name="Google Shape;95;p55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5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6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 panose="020B0502020202020204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6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5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4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4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4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4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4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4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4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7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24" name="Google Shape;24;p47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  <a:defRPr sz="3600" b="0" i="0" u="none" strike="noStrike" cap="none">
                <a:solidFill>
                  <a:srgbClr val="168DB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/>
          <p:nvPr/>
        </p:nvSpPr>
        <p:spPr>
          <a:xfrm>
            <a:off x="5520082" y="4409575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1" name="Google Shape;191;p3"/>
          <p:cNvSpPr txBox="1">
            <a:spLocks noGrp="1"/>
          </p:cNvSpPr>
          <p:nvPr>
            <p:ph type="ctrTitle"/>
          </p:nvPr>
        </p:nvSpPr>
        <p:spPr>
          <a:xfrm>
            <a:off x="2197014" y="2813518"/>
            <a:ext cx="7588059" cy="190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 panose="020B0502020202020204"/>
              <a:buNone/>
            </a:pPr>
            <a:r>
              <a:rPr lang="tr-TR" sz="4000" b="1" dirty="0">
                <a:solidFill>
                  <a:schemeClr val="dk1"/>
                </a:solidFill>
              </a:rPr>
              <a:t> </a:t>
            </a:r>
            <a:br>
              <a:rPr lang="tr-TR" sz="4000" b="1" dirty="0">
                <a:solidFill>
                  <a:schemeClr val="dk1"/>
                </a:solidFill>
              </a:rPr>
            </a:br>
            <a:r>
              <a:rPr lang="tr-TR" sz="4000" b="1" dirty="0" err="1">
                <a:solidFill>
                  <a:schemeClr val="dk1"/>
                </a:solidFill>
              </a:rPr>
              <a:t>Javada</a:t>
            </a:r>
            <a:r>
              <a:rPr lang="tr-TR" sz="4000" b="1" dirty="0">
                <a:solidFill>
                  <a:schemeClr val="dk1"/>
                </a:solidFill>
              </a:rPr>
              <a:t> Erişim Belirleyiciler</a:t>
            </a:r>
            <a:br>
              <a:rPr lang="tr-TR" sz="4000" b="1" dirty="0">
                <a:solidFill>
                  <a:schemeClr val="dk1"/>
                </a:solidFill>
              </a:rPr>
            </a:br>
            <a:endParaRPr sz="4000" b="1" dirty="0">
              <a:solidFill>
                <a:schemeClr val="dk1"/>
              </a:solidFill>
            </a:endParaRPr>
          </a:p>
        </p:txBody>
      </p:sp>
      <p:sp>
        <p:nvSpPr>
          <p:cNvPr id="192" name="Google Shape;192;p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 lang="tr-TR"/>
          </a:p>
        </p:txBody>
      </p:sp>
      <p:sp>
        <p:nvSpPr>
          <p:cNvPr id="193" name="Google Shape;193;p3"/>
          <p:cNvSpPr txBox="1"/>
          <p:nvPr/>
        </p:nvSpPr>
        <p:spPr>
          <a:xfrm>
            <a:off x="5903442" y="4709532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Enes YAŞAR</a:t>
            </a:r>
            <a:r>
              <a:rPr lang="tr-TR" sz="1600" b="1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2011404033</a:t>
            </a:r>
            <a:endParaRPr sz="1600" b="1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</a:t>
            </a: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31</a:t>
            </a: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/05/2022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Sürüm                         : v1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94" name="Google Shape;194;p3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951721" y="440737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"/>
          <p:cNvSpPr txBox="1"/>
          <p:nvPr/>
        </p:nvSpPr>
        <p:spPr>
          <a:xfrm>
            <a:off x="3771189" y="1268105"/>
            <a:ext cx="4439711" cy="107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 cap="none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 cap="none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u="sng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i="0" u="none" strike="noStrike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6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7"/>
          <a:stretch>
            <a:fillRect/>
          </a:stretch>
        </p:blipFill>
        <p:spPr>
          <a:xfrm>
            <a:off x="2308860" y="4653280"/>
            <a:ext cx="2597150" cy="152273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C51F9E-CC6B-2B7B-43E9-8483E84D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Default</a:t>
            </a:r>
            <a:r>
              <a:rPr lang="tr-TR" dirty="0"/>
              <a:t> Örnek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24F89A4-FDEF-0FA4-72B4-9EA4E0CFDB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10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E98A042-EB68-E470-5963-011C00C94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357" y="1578004"/>
            <a:ext cx="9679024" cy="300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78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DF8C96-FFF2-4935-8EB2-4A3ADC3D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Default</a:t>
            </a:r>
            <a:r>
              <a:rPr lang="tr-TR" dirty="0"/>
              <a:t> Örnek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FA08331-A9A0-42CB-6FB7-3EED351F89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11</a:t>
            </a:fld>
            <a:endParaRPr lang="tr-TR"/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8EA94412-6DD7-C0A2-466C-7B23CF65E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79" y="1264555"/>
            <a:ext cx="5073634" cy="4007836"/>
          </a:xfrm>
          <a:prstGeom prst="rect">
            <a:avLst/>
          </a:prstGeom>
        </p:spPr>
      </p:pic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3B125BE6-7844-47F7-DA6E-3C07DEF95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213" y="1264555"/>
            <a:ext cx="5668050" cy="3365811"/>
          </a:xfrm>
          <a:prstGeom prst="rect">
            <a:avLst/>
          </a:prstGeom>
        </p:spPr>
      </p:pic>
      <p:pic>
        <p:nvPicPr>
          <p:cNvPr id="10" name="Resim 9" descr="metin içeren bir resim&#10;&#10;Açıklama otomatik olarak oluşturuldu">
            <a:extLst>
              <a:ext uri="{FF2B5EF4-FFF2-40B4-BE49-F238E27FC236}">
                <a16:creationId xmlns:a16="http://schemas.microsoft.com/office/drawing/2014/main" id="{5FEEE4A3-88CA-020F-FFFA-C8E557528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768" y="4941651"/>
            <a:ext cx="3924032" cy="141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66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14BFDC-2862-138A-0926-F0D5220C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                          </a:t>
            </a:r>
            <a:r>
              <a:rPr lang="tr-TR" dirty="0" err="1"/>
              <a:t>Private</a:t>
            </a: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A1196D1-0366-A49F-F534-ED03D8496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3798" y="1540189"/>
            <a:ext cx="8915400" cy="3777622"/>
          </a:xfrm>
        </p:spPr>
        <p:txBody>
          <a:bodyPr/>
          <a:lstStyle/>
          <a:p>
            <a:r>
              <a:rPr lang="tr-TR" b="0" i="0" dirty="0">
                <a:solidFill>
                  <a:srgbClr val="4A4A4A"/>
                </a:solidFill>
                <a:effectLst/>
                <a:latin typeface="Century Gothic" panose="020B0502020202020204" pitchFamily="34" charset="0"/>
              </a:rPr>
              <a:t>Java'da </a:t>
            </a:r>
            <a:r>
              <a:rPr lang="tr-TR" b="1" i="0" dirty="0" err="1">
                <a:solidFill>
                  <a:srgbClr val="363636"/>
                </a:solidFill>
                <a:effectLst/>
                <a:latin typeface="Century Gothic" panose="020B0502020202020204" pitchFamily="34" charset="0"/>
              </a:rPr>
              <a:t>private</a:t>
            </a:r>
            <a:r>
              <a:rPr lang="tr-TR" b="1" i="0" dirty="0">
                <a:solidFill>
                  <a:srgbClr val="363636"/>
                </a:solidFill>
                <a:effectLst/>
                <a:latin typeface="Century Gothic" panose="020B0502020202020204" pitchFamily="34" charset="0"/>
              </a:rPr>
              <a:t> </a:t>
            </a:r>
            <a:r>
              <a:rPr lang="tr-TR" b="0" i="0" dirty="0">
                <a:solidFill>
                  <a:srgbClr val="4A4A4A"/>
                </a:solidFill>
                <a:effectLst/>
                <a:latin typeface="Century Gothic" panose="020B0502020202020204" pitchFamily="34" charset="0"/>
              </a:rPr>
              <a:t>deyimi yazıldığı öğenin sadece ait olduğu sınıftan doğrudan erişilebilir olduğunu ve o sınıfın dışındaki kod parçacıklarından doğrudan erişilemeyeceğini tanımlar.</a:t>
            </a:r>
            <a:endParaRPr lang="tr-TR" dirty="0">
              <a:latin typeface="Century Gothic" panose="020B0502020202020204" pitchFamily="34" charset="0"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52F8D38-85B2-1C89-C78F-B1817454D7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5018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5F67FA-AA3D-3D82-155C-8D435CBD1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Private</a:t>
            </a:r>
            <a:r>
              <a:rPr lang="tr-TR" dirty="0"/>
              <a:t> Örnek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35310CD-F586-C257-CEAB-1C51CBE8E7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13</a:t>
            </a:fld>
            <a:endParaRPr lang="tr-TR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886232D5-C2B5-2F5A-4D28-F28F40691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594620"/>
            <a:ext cx="9301161" cy="46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21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4EBE1B-4478-8988-5A33-98BDB63B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Private</a:t>
            </a:r>
            <a:r>
              <a:rPr lang="tr-TR" dirty="0"/>
              <a:t> Örnek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17B0502-970A-8B04-39D7-B40AADD9C1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14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4B1F83F-876E-BF4B-40A1-3B90978D3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084" y="2286869"/>
            <a:ext cx="10248193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79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"/>
          <p:cNvSpPr/>
          <p:nvPr/>
        </p:nvSpPr>
        <p:spPr>
          <a:xfrm>
            <a:off x="5872293" y="4384127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39" name="Google Shape;539;p46"/>
          <p:cNvSpPr txBox="1">
            <a:spLocks noGrp="1"/>
          </p:cNvSpPr>
          <p:nvPr>
            <p:ph type="ctrTitle"/>
          </p:nvPr>
        </p:nvSpPr>
        <p:spPr>
          <a:xfrm>
            <a:off x="2810311" y="2667969"/>
            <a:ext cx="7768206" cy="88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 panose="020B0502020202020204"/>
              <a:buNone/>
            </a:pPr>
            <a:r>
              <a:rPr lang="tr-TR" b="1">
                <a:solidFill>
                  <a:schemeClr val="dk1"/>
                </a:solidFill>
              </a:rPr>
              <a:t>İlginiz için teşekkürler…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40" name="Google Shape;540;p46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15</a:t>
            </a:fld>
            <a:endParaRPr lang="tr-TR"/>
          </a:p>
        </p:txBody>
      </p:sp>
      <p:sp>
        <p:nvSpPr>
          <p:cNvPr id="541" name="Google Shape;541;p46"/>
          <p:cNvSpPr txBox="1"/>
          <p:nvPr/>
        </p:nvSpPr>
        <p:spPr>
          <a:xfrm>
            <a:off x="6251099" y="4600165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Enes YAŞAR 2011404033</a:t>
            </a:r>
            <a:b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E-posta                       : enessyasar1905@gmail.com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31/05/2022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lang="tr-TR"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542" name="Google Shape;542;p46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732786" y="370695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6"/>
          <p:cNvSpPr txBox="1"/>
          <p:nvPr/>
        </p:nvSpPr>
        <p:spPr>
          <a:xfrm>
            <a:off x="3575731" y="1214540"/>
            <a:ext cx="4427150" cy="94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45" name="Google Shape;545;p46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b="1" u="sng" cap="none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2" name="Picture 101"/>
          <p:cNvPicPr/>
          <p:nvPr/>
        </p:nvPicPr>
        <p:blipFill>
          <a:blip r:embed="rId6"/>
          <a:stretch>
            <a:fillRect/>
          </a:stretch>
        </p:blipFill>
        <p:spPr>
          <a:xfrm>
            <a:off x="2308860" y="4653280"/>
            <a:ext cx="2597150" cy="152273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101" name="Picture 100"/>
          <p:cNvPicPr/>
          <p:nvPr/>
        </p:nvPicPr>
        <p:blipFill>
          <a:blip r:embed="rId7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"/>
          <p:cNvSpPr txBox="1">
            <a:spLocks noGrp="1"/>
          </p:cNvSpPr>
          <p:nvPr>
            <p:ph type="title"/>
          </p:nvPr>
        </p:nvSpPr>
        <p:spPr>
          <a:xfrm>
            <a:off x="1846898" y="54864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İÇİNDEKİLER</a:t>
            </a:r>
          </a:p>
        </p:txBody>
      </p:sp>
      <p:sp>
        <p:nvSpPr>
          <p:cNvPr id="205" name="Google Shape;205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 lang="tr-TR"/>
          </a:p>
        </p:txBody>
      </p:sp>
      <p:sp>
        <p:nvSpPr>
          <p:cNvPr id="207" name="Google Shape;207;p4"/>
          <p:cNvSpPr txBox="1"/>
          <p:nvPr/>
        </p:nvSpPr>
        <p:spPr>
          <a:xfrm>
            <a:off x="1703925" y="1485535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Erişim Belirleyici Nedir?</a:t>
            </a: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Public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Erişim belirleyicisi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Public</a:t>
            </a: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Örnek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Protected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Erişim belirleyicisi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Protected</a:t>
            </a: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Örnek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Friendly</a:t>
            </a: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(</a:t>
            </a: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Default</a:t>
            </a: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) 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</a:t>
            </a: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rişim belirleyicisi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Friendly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(</a:t>
            </a: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Default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) Örnek</a:t>
            </a: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Private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Erişim belirleyicisi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Private</a:t>
            </a: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Örnek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Erişim Belirleyici Nedir?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788167" y="1294124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 fontAlgn="base"/>
            <a:r>
              <a:rPr lang="tr-TR" b="1" i="0" dirty="0">
                <a:effectLst/>
                <a:latin typeface="Century Gothic" panose="020B0502020202020204" pitchFamily="34" charset="0"/>
              </a:rPr>
              <a:t>Java’da Erişim Belirleyiciler</a:t>
            </a:r>
            <a:r>
              <a:rPr lang="tr-TR" b="0" i="0" dirty="0">
                <a:effectLst/>
                <a:latin typeface="Century Gothic" panose="020B0502020202020204" pitchFamily="34" charset="0"/>
              </a:rPr>
              <a:t>, değişken tanımlamasında, metot ve sınıf oluşturulmasında kullandığımız bir yapıdır. Erişim belirleyicileri kullanarak herhangi bir </a:t>
            </a:r>
            <a:r>
              <a:rPr lang="tr-TR" b="0" i="0" dirty="0" err="1">
                <a:effectLst/>
                <a:latin typeface="Century Gothic" panose="020B0502020202020204" pitchFamily="34" charset="0"/>
              </a:rPr>
              <a:t>java</a:t>
            </a:r>
            <a:r>
              <a:rPr lang="tr-TR" b="0" i="0" dirty="0">
                <a:effectLst/>
                <a:latin typeface="Century Gothic" panose="020B0502020202020204" pitchFamily="34" charset="0"/>
              </a:rPr>
              <a:t> öğesinin (sınıf, metot veya değişken gibi) kimler tarafından erişim sağlanacağını ve hangi koşullar altında kullanılabileceğini belirlememize imkan veren yapılardır.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Century Gothic" panose="020B0502020202020204" pitchFamily="34" charset="0"/>
              </a:rPr>
              <a:t>Public</a:t>
            </a:r>
            <a:endParaRPr lang="tr-TR" b="0" i="0" dirty="0">
              <a:effectLst/>
              <a:latin typeface="Century Gothic" panose="020B0502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Century Gothic" panose="020B0502020202020204" pitchFamily="34" charset="0"/>
              </a:rPr>
              <a:t>Protected</a:t>
            </a:r>
            <a:endParaRPr lang="tr-TR" b="0" i="0" dirty="0">
              <a:effectLst/>
              <a:latin typeface="Century Gothic" panose="020B0502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Century Gothic" panose="020B0502020202020204" pitchFamily="34" charset="0"/>
              </a:rPr>
              <a:t>Private</a:t>
            </a:r>
            <a:endParaRPr lang="tr-TR" b="0" i="0" dirty="0">
              <a:effectLst/>
              <a:latin typeface="Century Gothic" panose="020B0502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Century Gothic" panose="020B0502020202020204" pitchFamily="34" charset="0"/>
              </a:rPr>
              <a:t>Default</a:t>
            </a:r>
            <a:r>
              <a:rPr lang="tr-TR" b="0" i="0" dirty="0">
                <a:effectLst/>
                <a:latin typeface="Century Gothic" panose="020B0502020202020204" pitchFamily="34" charset="0"/>
              </a:rPr>
              <a:t> / </a:t>
            </a:r>
            <a:r>
              <a:rPr lang="tr-TR" b="0" i="0" dirty="0" err="1">
                <a:effectLst/>
                <a:latin typeface="Century Gothic" panose="020B0502020202020204" pitchFamily="34" charset="0"/>
              </a:rPr>
              <a:t>Friendly</a:t>
            </a:r>
            <a:r>
              <a:rPr lang="tr-TR" b="0" i="0" dirty="0">
                <a:effectLst/>
                <a:latin typeface="Century Gothic" panose="020B0502020202020204" pitchFamily="34" charset="0"/>
              </a:rPr>
              <a:t> (Erişim </a:t>
            </a:r>
            <a:r>
              <a:rPr lang="tr-TR" b="0" i="0" dirty="0" err="1">
                <a:effectLst/>
                <a:latin typeface="Century Gothic" panose="020B0502020202020204" pitchFamily="34" charset="0"/>
              </a:rPr>
              <a:t>Belirleyicisiz</a:t>
            </a:r>
            <a:r>
              <a:rPr lang="tr-TR" b="0" i="0" dirty="0">
                <a:effectLst/>
                <a:latin typeface="Century Gothic" panose="020B0502020202020204" pitchFamily="34" charset="0"/>
              </a:rPr>
              <a:t> Tanımlama)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b="1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Public</a:t>
            </a:r>
            <a:r>
              <a:rPr lang="tr-TR" b="1" dirty="0"/>
              <a:t> 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7" y="1196039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b="0" i="0" dirty="0">
                <a:effectLst/>
                <a:latin typeface="Century Gothic" panose="020B0502020202020204" pitchFamily="34" charset="0"/>
              </a:rPr>
              <a:t>Ataması yapılan değişken, metot veya sınıfın program üzerinde bulunan bütün paketlere erişimi açık bir şekilde olur. Yani programın üzerindeki her alandan verilere erişim sağlanabilir, değiştirilebilir ve silinebilir.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1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Sınıfın erişim belirleyicisi,</a:t>
            </a:r>
            <a:endParaRPr lang="tr-TR" b="0" i="0" dirty="0">
              <a:solidFill>
                <a:srgbClr val="5E5E5E"/>
              </a:solidFill>
              <a:effectLst/>
              <a:latin typeface="Century Gothic" panose="020B0502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1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Sınıfın özellikleri,</a:t>
            </a:r>
            <a:endParaRPr lang="tr-TR" b="0" i="0" dirty="0">
              <a:solidFill>
                <a:srgbClr val="5E5E5E"/>
              </a:solidFill>
              <a:effectLst/>
              <a:latin typeface="Century Gothic" panose="020B0502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1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Sınıfın </a:t>
            </a:r>
            <a:r>
              <a:rPr lang="tr-TR" b="1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metodları</a:t>
            </a:r>
            <a:r>
              <a:rPr lang="tr-TR" b="1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ve yapılandırıcı </a:t>
            </a:r>
            <a:r>
              <a:rPr lang="tr-TR" b="1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metodları</a:t>
            </a:r>
            <a:r>
              <a:rPr lang="tr-TR" b="1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tr-TR" b="1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public</a:t>
            </a:r>
            <a:r>
              <a:rPr lang="tr-TR" b="1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olabilir.</a:t>
            </a:r>
            <a:endParaRPr lang="tr-TR" b="0" i="0" dirty="0">
              <a:solidFill>
                <a:srgbClr val="5E5E5E"/>
              </a:solidFill>
              <a:effectLst/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BA1436-4A82-C6B0-4385-4ED305FB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Public</a:t>
            </a:r>
            <a:r>
              <a:rPr lang="tr-TR" dirty="0"/>
              <a:t> Örnek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7EB271B-C4F5-CB29-8E7A-C0340BD1F6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5</a:t>
            </a:fld>
            <a:endParaRPr lang="tr-TR"/>
          </a:p>
        </p:txBody>
      </p:sp>
      <p:pic>
        <p:nvPicPr>
          <p:cNvPr id="6" name="Resim 5" descr="metin, ekran görüntüsü, ekran, iç mekan içeren bir resim&#10;&#10;Açıklama otomatik olarak oluşturuldu">
            <a:extLst>
              <a:ext uri="{FF2B5EF4-FFF2-40B4-BE49-F238E27FC236}">
                <a16:creationId xmlns:a16="http://schemas.microsoft.com/office/drawing/2014/main" id="{56D1EDB8-7B2B-4FC4-5DEC-54D4301D6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848" y="1397174"/>
            <a:ext cx="9649839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07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DFB183-AEC4-FC3B-A478-881F34AB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Public</a:t>
            </a:r>
            <a:r>
              <a:rPr lang="tr-TR" dirty="0"/>
              <a:t> Örnek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36DA591-D187-934A-4E8A-3D86F6466F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6</a:t>
            </a:fld>
            <a:endParaRPr lang="tr-TR"/>
          </a:p>
        </p:txBody>
      </p:sp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FD9FBC3E-F65C-5746-3A1F-573B6D1AF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62" y="1358762"/>
            <a:ext cx="6125430" cy="2467319"/>
          </a:xfrm>
          <a:prstGeom prst="rect">
            <a:avLst/>
          </a:prstGeom>
        </p:spPr>
      </p:pic>
      <p:pic>
        <p:nvPicPr>
          <p:cNvPr id="10" name="Resim 9" descr="metin, ekran, ekran görüntüsü, siyah içeren bir resim&#10;&#10;Açıklama otomatik olarak oluşturuldu">
            <a:extLst>
              <a:ext uri="{FF2B5EF4-FFF2-40B4-BE49-F238E27FC236}">
                <a16:creationId xmlns:a16="http://schemas.microsoft.com/office/drawing/2014/main" id="{47242303-6899-8752-E5A4-627CEDDA4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530" y="3900792"/>
            <a:ext cx="6448694" cy="2803390"/>
          </a:xfrm>
          <a:prstGeom prst="rect">
            <a:avLst/>
          </a:prstGeom>
        </p:spPr>
      </p:pic>
      <p:pic>
        <p:nvPicPr>
          <p:cNvPr id="12" name="Resim 11" descr="metin içeren bir resim&#10;&#10;Açıklama otomatik olarak oluşturuldu">
            <a:extLst>
              <a:ext uri="{FF2B5EF4-FFF2-40B4-BE49-F238E27FC236}">
                <a16:creationId xmlns:a16="http://schemas.microsoft.com/office/drawing/2014/main" id="{E905C4C1-94C7-5DDD-5C98-628CDE8F9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048" y="4554227"/>
            <a:ext cx="3667952" cy="14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08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1311579" y="5637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Protected</a:t>
            </a:r>
            <a:endParaRPr b="1" dirty="0"/>
          </a:p>
        </p:txBody>
      </p:sp>
      <p:sp>
        <p:nvSpPr>
          <p:cNvPr id="530" name="Google Shape;530;p45"/>
          <p:cNvSpPr txBox="1">
            <a:spLocks noGrp="1"/>
          </p:cNvSpPr>
          <p:nvPr>
            <p:ph type="body" idx="1"/>
          </p:nvPr>
        </p:nvSpPr>
        <p:spPr>
          <a:xfrm>
            <a:off x="2623717" y="1795596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14300" indent="0" algn="l"/>
            <a:r>
              <a:rPr lang="tr-TR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Bu tip erişim belirleyicisine sahip değişken ya da </a:t>
            </a:r>
            <a:r>
              <a:rPr lang="tr-TR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metodlar</a:t>
            </a:r>
            <a:r>
              <a:rPr lang="tr-TR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sınıf içerisinden, aynı sınıftan oluşturulmuş nesneden ve alt sınıflardan oluşturulmuş nesneden erişime açıktır.</a:t>
            </a:r>
          </a:p>
          <a:p>
            <a:pPr marL="114300" indent="0" algn="l"/>
            <a:r>
              <a:rPr lang="tr-TR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Ancak bu sınıfın bulunduğu dış paketten erişime açık değildirler fakat dış paketteki sınıf </a:t>
            </a:r>
            <a:r>
              <a:rPr lang="tr-TR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import</a:t>
            </a:r>
            <a:r>
              <a:rPr lang="tr-TR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edilip kalıtım uygulanırsa </a:t>
            </a:r>
            <a:r>
              <a:rPr lang="tr-TR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kalıtılan</a:t>
            </a:r>
            <a:r>
              <a:rPr lang="tr-TR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sınıftan erişime açıktır ama yine de nesne ulaşımına kapalıdır.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1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Sınıfın özellikleri,</a:t>
            </a:r>
            <a:endParaRPr lang="tr-TR" b="0" i="0" dirty="0">
              <a:solidFill>
                <a:srgbClr val="5E5E5E"/>
              </a:solidFill>
              <a:effectLst/>
              <a:latin typeface="Century Gothic" panose="020B0502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1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Sınıfın </a:t>
            </a:r>
            <a:r>
              <a:rPr lang="tr-TR" b="1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metodları</a:t>
            </a:r>
            <a:r>
              <a:rPr lang="tr-TR" b="1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ve yapılandırıcı </a:t>
            </a:r>
            <a:r>
              <a:rPr lang="tr-TR" b="1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metodları</a:t>
            </a:r>
            <a:r>
              <a:rPr lang="tr-TR" b="1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 </a:t>
            </a:r>
            <a:r>
              <a:rPr lang="tr-TR" b="1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protected</a:t>
            </a:r>
            <a:r>
              <a:rPr lang="tr-TR" b="1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 olabilir.</a:t>
            </a:r>
            <a:endParaRPr lang="tr-TR" b="0" i="0" dirty="0">
              <a:solidFill>
                <a:srgbClr val="5E5E5E"/>
              </a:solidFill>
              <a:effectLst/>
              <a:latin typeface="Century Gothic" panose="020B0502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1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Sınıfın erişim belirleyicisi </a:t>
            </a:r>
            <a:r>
              <a:rPr lang="tr-TR" b="1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protected</a:t>
            </a:r>
            <a:r>
              <a:rPr lang="tr-TR" b="1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 olamaz.</a:t>
            </a:r>
            <a:endParaRPr lang="tr-TR" b="0" i="0" dirty="0">
              <a:solidFill>
                <a:srgbClr val="5E5E5E"/>
              </a:solidFill>
              <a:effectLst/>
              <a:latin typeface="Century Gothic" panose="020B0502020202020204" pitchFamily="34" charset="0"/>
            </a:endParaRPr>
          </a:p>
          <a:p>
            <a:br>
              <a:rPr lang="tr-TR" dirty="0">
                <a:latin typeface="Century Gothic" panose="020B0502020202020204" pitchFamily="34" charset="0"/>
              </a:rPr>
            </a:br>
            <a:endParaRPr lang="tr-TR" b="1" dirty="0">
              <a:latin typeface="Century Gothic" panose="020B0502020202020204" pitchFamily="34" charset="0"/>
            </a:endParaRPr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7</a:t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BE4DD1-A5D8-2862-737C-2208D957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Protected</a:t>
            </a:r>
            <a:r>
              <a:rPr lang="tr-TR" dirty="0"/>
              <a:t> Örnek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058BC28-52E5-F112-1BDA-94793BC5DC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8</a:t>
            </a:fld>
            <a:endParaRPr lang="tr-TR"/>
          </a:p>
        </p:txBody>
      </p:sp>
      <p:pic>
        <p:nvPicPr>
          <p:cNvPr id="6" name="Resim 5" descr="metin, ekran görüntüsü, ekran içeren bir resim&#10;&#10;Açıklama otomatik olarak oluşturuldu">
            <a:extLst>
              <a:ext uri="{FF2B5EF4-FFF2-40B4-BE49-F238E27FC236}">
                <a16:creationId xmlns:a16="http://schemas.microsoft.com/office/drawing/2014/main" id="{353BDEFD-8B6B-4D75-CF7D-20884BABF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651726"/>
            <a:ext cx="9251881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4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A9E27D-5072-90E2-9770-DC225D0F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                 </a:t>
            </a:r>
            <a:r>
              <a:rPr lang="tr-TR" dirty="0" err="1"/>
              <a:t>Friendly</a:t>
            </a:r>
            <a:r>
              <a:rPr lang="tr-TR" dirty="0"/>
              <a:t>(</a:t>
            </a:r>
            <a:r>
              <a:rPr lang="tr-TR" dirty="0" err="1"/>
              <a:t>Default</a:t>
            </a:r>
            <a:r>
              <a:rPr lang="tr-TR" dirty="0"/>
              <a:t>)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D55E5E7-4D7B-F396-1954-E1289E69F8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i="0" dirty="0">
                <a:effectLst/>
                <a:latin typeface="Century Gothic" panose="020B0502020202020204" pitchFamily="34" charset="0"/>
              </a:rPr>
              <a:t>Diğer erişim belirleyicilerinin aksine bu erişim seviyemizin bir anahtar kelimesi yoktur. Yani herhangi bir değişken tanımlamasında, metot veya sınıf oluşumunda herhangi bir erişim belirleyicisi tanımlaması yapmazsak programımız onu “</a:t>
            </a:r>
            <a:r>
              <a:rPr lang="tr-TR" b="1" i="0" dirty="0" err="1">
                <a:effectLst/>
                <a:latin typeface="Century Gothic" panose="020B0502020202020204" pitchFamily="34" charset="0"/>
              </a:rPr>
              <a:t>default</a:t>
            </a:r>
            <a:r>
              <a:rPr lang="tr-TR" b="1" i="0" dirty="0">
                <a:effectLst/>
                <a:latin typeface="Century Gothic" panose="020B0502020202020204" pitchFamily="34" charset="0"/>
              </a:rPr>
              <a:t> / </a:t>
            </a:r>
            <a:r>
              <a:rPr lang="tr-TR" b="1" i="0" dirty="0" err="1">
                <a:effectLst/>
                <a:latin typeface="Century Gothic" panose="020B0502020202020204" pitchFamily="34" charset="0"/>
              </a:rPr>
              <a:t>friendly</a:t>
            </a:r>
            <a:r>
              <a:rPr lang="tr-TR" b="0" i="0" dirty="0">
                <a:effectLst/>
                <a:latin typeface="Century Gothic" panose="020B0502020202020204" pitchFamily="34" charset="0"/>
              </a:rPr>
              <a:t>” erişim seviyesinde algılamaktadır. Bu erişim seviyesinde tanımlamalar sınıf içerisinden, dış alt sınıf oluşumlarından ve aynı paket üzerinden erişime açık olurlar.</a:t>
            </a:r>
            <a:endParaRPr lang="tr-TR" dirty="0">
              <a:latin typeface="Century Gothic" panose="020B0502020202020204" pitchFamily="34" charset="0"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F10CBA0-6D89-D222-378B-60CA4C2C3E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535043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399</Words>
  <Application>Microsoft Office PowerPoint</Application>
  <PresentationFormat>Geniş ekran</PresentationFormat>
  <Paragraphs>72</Paragraphs>
  <Slides>15</Slides>
  <Notes>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0" baseType="lpstr">
      <vt:lpstr>Noto Sans Symbols</vt:lpstr>
      <vt:lpstr>Calibri</vt:lpstr>
      <vt:lpstr>Arial</vt:lpstr>
      <vt:lpstr>Century Gothic</vt:lpstr>
      <vt:lpstr>Duman</vt:lpstr>
      <vt:lpstr>  Javada Erişim Belirleyiciler </vt:lpstr>
      <vt:lpstr>İÇİNDEKİLER</vt:lpstr>
      <vt:lpstr>Erişim Belirleyici Nedir?</vt:lpstr>
      <vt:lpstr>Public </vt:lpstr>
      <vt:lpstr>Public Örnek</vt:lpstr>
      <vt:lpstr>Public Örnek</vt:lpstr>
      <vt:lpstr>Protected</vt:lpstr>
      <vt:lpstr>Protected Örnek</vt:lpstr>
      <vt:lpstr>                  Friendly(Default)</vt:lpstr>
      <vt:lpstr>Default Örnek</vt:lpstr>
      <vt:lpstr>Default Örnek</vt:lpstr>
      <vt:lpstr>                           Private</vt:lpstr>
      <vt:lpstr>Private Örnek</vt:lpstr>
      <vt:lpstr>Private Örnek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Android İşletim Sistemi Tarihçesi ve Temel Özellikleri </dc:title>
  <dc:creator>İsmail KIRBAŞ</dc:creator>
  <cp:lastModifiedBy>Enes Yaşar</cp:lastModifiedBy>
  <cp:revision>5</cp:revision>
  <dcterms:created xsi:type="dcterms:W3CDTF">2022-05-25T15:13:00Z</dcterms:created>
  <dcterms:modified xsi:type="dcterms:W3CDTF">2022-05-31T08:39:59Z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699FC0454A7D4710838D85DDDEF0E221</vt:lpwstr>
  </property>
  <property fmtid="{D5CDD505-2E9C-101B-9397-08002B2CF9AE}" pid="3" name="KSOProductBuildVer">
    <vt:lpwstr>1033-11.2.0.11130</vt:lpwstr>
  </property>
</Properties>
</file>