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302" r:id="rId5"/>
    <p:sldId id="303" r:id="rId6"/>
    <p:sldId id="261" r:id="rId7"/>
    <p:sldId id="304" r:id="rId8"/>
    <p:sldId id="262" r:id="rId9"/>
    <p:sldId id="309" r:id="rId10"/>
    <p:sldId id="308" r:id="rId11"/>
    <p:sldId id="305" r:id="rId12"/>
    <p:sldId id="307" r:id="rId13"/>
    <p:sldId id="300" r:id="rId14"/>
    <p:sldId id="30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://www.youtube.com/bmdersleri" TargetMode="External"/><Relationship Id="rId5" Type="http://schemas.openxmlformats.org/officeDocument/2006/relationships/image" Target="../media/image1.jpeg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bt.itu.edu.tr/seyir-defteri/blog/2013/09/06/c-'ta-temsilci-(delegate)-ve-olay-(event)-kavram%C4%B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hyperlink" Target="https://mustafabukulmez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hyperlink" Target="http://www.youtube.com/bmdersleri" TargetMode="External"/><Relationship Id="rId5" Type="http://schemas.openxmlformats.org/officeDocument/2006/relationships/image" Target="../media/image1.jpeg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1931543" y="2205793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 err="1">
                <a:solidFill>
                  <a:schemeClr val="dk1"/>
                </a:solidFill>
              </a:rPr>
              <a:t>C#’da</a:t>
            </a:r>
            <a:r>
              <a:rPr lang="tr-TR" sz="4000" b="1" dirty="0">
                <a:solidFill>
                  <a:schemeClr val="dk1"/>
                </a:solidFill>
              </a:rPr>
              <a:t> Delegeler ve Olaylar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Mehmet TONĞUT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</a:t>
            </a: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5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6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8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9"/>
          <a:stretch>
            <a:fillRect/>
          </a:stretch>
        </p:blipFill>
        <p:spPr>
          <a:xfrm>
            <a:off x="2295525" y="4509135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intro_01">
            <a:hlinkClick r:id="" action="ppaction://media"/>
            <a:extLst>
              <a:ext uri="{FF2B5EF4-FFF2-40B4-BE49-F238E27FC236}">
                <a16:creationId xmlns:a16="http://schemas.microsoft.com/office/drawing/2014/main" id="{154896A6-46F2-A3CD-F581-BE3C7E989E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88130" y="6159615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9567E7-07BE-3861-EF91-862749E6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683103"/>
            <a:ext cx="8911687" cy="1280890"/>
          </a:xfrm>
        </p:spPr>
        <p:txBody>
          <a:bodyPr/>
          <a:lstStyle/>
          <a:p>
            <a:r>
              <a:rPr lang="tr-TR" dirty="0"/>
              <a:t>Sık Kullanılan </a:t>
            </a:r>
            <a:r>
              <a:rPr lang="tr-TR" dirty="0" err="1"/>
              <a:t>Eventler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A89C08-9151-0A90-EA36-D3B5F041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109" y="2064775"/>
            <a:ext cx="8915400" cy="3923071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	</a:t>
            </a:r>
            <a:r>
              <a:rPr lang="tr-TR" b="1" dirty="0" err="1"/>
              <a:t>Load</a:t>
            </a:r>
            <a:r>
              <a:rPr lang="tr-TR" b="1" dirty="0"/>
              <a:t> </a:t>
            </a:r>
            <a:r>
              <a:rPr lang="tr-TR" b="1" dirty="0" err="1"/>
              <a:t>Eventi</a:t>
            </a:r>
            <a:r>
              <a:rPr lang="tr-TR" dirty="0"/>
              <a:t>: </a:t>
            </a:r>
            <a:r>
              <a:rPr lang="tr-TR" dirty="0" err="1"/>
              <a:t>Load</a:t>
            </a:r>
            <a:r>
              <a:rPr lang="tr-TR" dirty="0"/>
              <a:t> yükleme anlamına </a:t>
            </a:r>
            <a:r>
              <a:rPr lang="tr-TR" dirty="0" err="1"/>
              <a:t>gelir.Form</a:t>
            </a:r>
            <a:r>
              <a:rPr lang="tr-TR" dirty="0"/>
              <a:t> nesnesi üretilip açıldıktan sonra tetiklenir.</a:t>
            </a:r>
          </a:p>
          <a:p>
            <a:endParaRPr lang="tr-TR" dirty="0"/>
          </a:p>
          <a:p>
            <a:r>
              <a:rPr lang="tr-TR" b="1" dirty="0"/>
              <a:t>	</a:t>
            </a:r>
            <a:r>
              <a:rPr lang="tr-TR" b="1" dirty="0" err="1"/>
              <a:t>FormClosing</a:t>
            </a:r>
            <a:r>
              <a:rPr lang="tr-TR" b="1" dirty="0"/>
              <a:t> </a:t>
            </a:r>
            <a:r>
              <a:rPr lang="tr-TR" b="1" dirty="0" err="1"/>
              <a:t>Eventi</a:t>
            </a:r>
            <a:r>
              <a:rPr lang="tr-TR" b="1" dirty="0"/>
              <a:t>: </a:t>
            </a:r>
            <a:r>
              <a:rPr lang="tr-TR" dirty="0"/>
              <a:t>Form nesnesini kapatma eylemine başladığımız anda çalışır.</a:t>
            </a:r>
          </a:p>
          <a:p>
            <a:endParaRPr lang="tr-TR" dirty="0"/>
          </a:p>
          <a:p>
            <a:r>
              <a:rPr lang="tr-TR" b="1" dirty="0"/>
              <a:t>	</a:t>
            </a:r>
            <a:r>
              <a:rPr lang="tr-TR" b="1" dirty="0" err="1"/>
              <a:t>Click</a:t>
            </a:r>
            <a:r>
              <a:rPr lang="tr-TR" b="1" dirty="0"/>
              <a:t> </a:t>
            </a:r>
            <a:r>
              <a:rPr lang="tr-TR" b="1" dirty="0" err="1"/>
              <a:t>Eventi</a:t>
            </a:r>
            <a:r>
              <a:rPr lang="tr-TR" b="1" dirty="0"/>
              <a:t> </a:t>
            </a:r>
            <a:r>
              <a:rPr lang="tr-TR" dirty="0"/>
              <a:t>: </a:t>
            </a:r>
            <a:r>
              <a:rPr lang="tr-TR" dirty="0" err="1"/>
              <a:t>Click</a:t>
            </a:r>
            <a:r>
              <a:rPr lang="tr-TR" dirty="0"/>
              <a:t> tıklanma anlamına gelir. Form üzerinde bir noktaya fare ile tıklandığında çalışır.</a:t>
            </a:r>
          </a:p>
          <a:p>
            <a:endParaRPr lang="tr-TR" dirty="0"/>
          </a:p>
          <a:p>
            <a:r>
              <a:rPr lang="tr-TR" b="1" dirty="0"/>
              <a:t>	</a:t>
            </a:r>
            <a:r>
              <a:rPr lang="tr-TR" b="1" dirty="0" err="1"/>
              <a:t>DoubleClick</a:t>
            </a:r>
            <a:r>
              <a:rPr lang="tr-TR" b="1" dirty="0"/>
              <a:t> </a:t>
            </a:r>
            <a:r>
              <a:rPr lang="tr-TR" b="1" dirty="0" err="1"/>
              <a:t>Eventi</a:t>
            </a:r>
            <a:r>
              <a:rPr lang="tr-TR" b="1" dirty="0"/>
              <a:t>: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Click</a:t>
            </a:r>
            <a:r>
              <a:rPr lang="tr-TR" dirty="0"/>
              <a:t> çift tıklanma anlamına gelir. </a:t>
            </a:r>
            <a:r>
              <a:rPr lang="tr-TR" dirty="0" err="1"/>
              <a:t>DoubleClick</a:t>
            </a:r>
            <a:r>
              <a:rPr lang="tr-TR" dirty="0"/>
              <a:t> </a:t>
            </a:r>
            <a:r>
              <a:rPr lang="tr-TR" dirty="0" err="1"/>
              <a:t>eventi</a:t>
            </a:r>
            <a:r>
              <a:rPr lang="tr-TR" dirty="0"/>
              <a:t> </a:t>
            </a:r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eventi</a:t>
            </a:r>
            <a:r>
              <a:rPr lang="tr-TR" dirty="0"/>
              <a:t> ile tamamen aynıdır. Tek farkı çift tıklandığında çalışır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771E46-BFB4-791E-5B1E-E5A37EB16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9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4148F1-1634-1782-CAA9-9EAA6662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Event</a:t>
            </a:r>
            <a:r>
              <a:rPr lang="tr-TR" dirty="0"/>
              <a:t> Tanımlama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F3FE0A-6750-7A8D-3766-268A1582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3031" y="1288593"/>
            <a:ext cx="8915400" cy="45719"/>
          </a:xfrm>
        </p:spPr>
        <p:txBody>
          <a:bodyPr>
            <a:normAutofit fontScale="25000" lnSpcReduction="20000"/>
          </a:bodyPr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ADCD7C0-FC58-287F-BF73-E38C7EA59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11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D036643-A7D5-9741-CA8D-E6DD435F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089" y="2222091"/>
            <a:ext cx="5953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0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D5028A-D83D-28B6-E873-D36A6F71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08" y="692936"/>
            <a:ext cx="8911687" cy="1280890"/>
          </a:xfrm>
        </p:spPr>
        <p:txBody>
          <a:bodyPr/>
          <a:lstStyle/>
          <a:p>
            <a:r>
              <a:rPr lang="tr-TR" dirty="0"/>
              <a:t>Örnek </a:t>
            </a:r>
            <a:r>
              <a:rPr lang="tr-TR" dirty="0" err="1"/>
              <a:t>Event</a:t>
            </a:r>
            <a:r>
              <a:rPr lang="tr-TR" dirty="0"/>
              <a:t> Kullanım Senaryosu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D7E228-C257-BEC4-1D00-AA0ACFDF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81981"/>
            <a:ext cx="8915400" cy="3777622"/>
          </a:xfrm>
        </p:spPr>
        <p:txBody>
          <a:bodyPr/>
          <a:lstStyle/>
          <a:p>
            <a:r>
              <a:rPr lang="tr-TR" dirty="0"/>
              <a:t>	</a:t>
            </a:r>
            <a:r>
              <a:rPr lang="tr-TR" sz="2000" dirty="0"/>
              <a:t>Bir ürününüz olsun. Bu ürün stokta belli bir adetin altına düştüğünde bilgi almak isteyebilirsiniz . Böyle bir durumla karşılaştığınızda bir </a:t>
            </a:r>
            <a:r>
              <a:rPr lang="tr-TR" sz="2000" dirty="0" err="1"/>
              <a:t>event</a:t>
            </a:r>
            <a:r>
              <a:rPr lang="tr-TR" sz="2000" dirty="0"/>
              <a:t> yaratıp bu bilgiyi </a:t>
            </a:r>
            <a:r>
              <a:rPr lang="tr-TR" sz="2000" dirty="0" err="1"/>
              <a:t>alablirsiniz</a:t>
            </a:r>
            <a:r>
              <a:rPr lang="tr-TR" sz="2000" dirty="0"/>
              <a:t>.  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ED6117-4605-DB96-55B9-C64FA25319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36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Yardımcı Kaynaklar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İTÜBİDB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b="1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http://www.tbt.itu.edu.tr/seyir-defteri/blog/2013/09/06/c-'ta-temsilci-(delegate)-ve-olay-(event)-kavram%C4%B1</a:t>
            </a:r>
            <a:br>
              <a:rPr lang="tr-TR" b="1" dirty="0">
                <a:solidFill>
                  <a:srgbClr val="7ED1E6"/>
                </a:solidFill>
              </a:rPr>
            </a:br>
            <a:endParaRPr lang="tr-TR" b="1" dirty="0">
              <a:solidFill>
                <a:srgbClr val="7ED1E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https://mustafabukulmez.com/</a:t>
            </a:r>
            <a:endParaRPr lang="tr-TR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b="1" dirty="0">
              <a:solidFill>
                <a:srgbClr val="7ED1E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5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6"/>
          <a:stretch>
            <a:fillRect/>
          </a:stretch>
        </p:blipFill>
        <p:spPr>
          <a:xfrm>
            <a:off x="9912350" y="508508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Mehmet TONĞUT 1911404051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tongutmehmet909@gmail.com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01/06/2022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5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6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8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9"/>
          <a:stretch>
            <a:fillRect/>
          </a:stretch>
        </p:blipFill>
        <p:spPr>
          <a:xfrm>
            <a:off x="2596515" y="4437380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outro">
            <a:hlinkClick r:id="" action="ppaction://media"/>
            <a:extLst>
              <a:ext uri="{FF2B5EF4-FFF2-40B4-BE49-F238E27FC236}">
                <a16:creationId xmlns:a16="http://schemas.microsoft.com/office/drawing/2014/main" id="{A2A6F760-7750-6017-6EFF-BF20F13BE2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52107" y="6106953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2335878" y="1338052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Delegeler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Delege Yapısı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Delege Tanımlama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Delegeler Nasıl Çalışır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Delege Örnekleri</a:t>
            </a: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Event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Sık Kullanılan </a:t>
            </a:r>
            <a:r>
              <a:rPr lang="tr-TR" sz="1800" b="1" i="0" u="none" strike="noStrike" cap="none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Eventler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Event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Tanımlama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err="1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Event</a:t>
            </a: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Kullanım Senaryosu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0" name="Picture Placeholder 99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9552305" y="4364990"/>
            <a:ext cx="1932940" cy="1932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DELEGATES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120878" y="1773828"/>
            <a:ext cx="8819536" cy="475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C# programlama dilinde tanımlanan ve metot olarak adlandırılan işlevlerin bellek adresini tutmak için kullanılan yapıya </a:t>
            </a:r>
            <a:r>
              <a:rPr lang="tr-TR" sz="1800" dirty="0" err="1"/>
              <a:t>delegate</a:t>
            </a:r>
            <a:r>
              <a:rPr lang="tr-TR" sz="1800" dirty="0"/>
              <a:t> veya temsilci denir.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Delegeler referans tipli yapılardır. Yani nesne oluşturulabilirler.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Delege temsil edeceği metodun imzasına benzemek zorundadır.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/>
              <a:t>Bir </a:t>
            </a:r>
            <a:r>
              <a:rPr lang="tr-TR" sz="1800" dirty="0" err="1"/>
              <a:t>delegate</a:t>
            </a:r>
            <a:r>
              <a:rPr lang="tr-TR" sz="1800" dirty="0"/>
              <a:t> birden fazla metoda erişim için kullanılabilir.(Multi </a:t>
            </a:r>
            <a:r>
              <a:rPr lang="tr-TR" sz="1800" dirty="0" err="1"/>
              <a:t>Delegate</a:t>
            </a:r>
            <a:r>
              <a:rPr lang="tr-TR" sz="18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509003" y="417034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0128250" y="5156835"/>
            <a:ext cx="1535430" cy="1146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510A0-97AF-B13B-A505-D5CA2BC8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Delege Yapısı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F28E6B-D1B6-E113-F781-3F24D5D49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delegate</a:t>
            </a:r>
            <a:r>
              <a:rPr lang="tr-TR" b="1" dirty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b="1" dirty="0" err="1"/>
              <a:t>MyDelegeHandler</a:t>
            </a:r>
            <a:r>
              <a:rPr lang="tr-TR" b="1" dirty="0"/>
              <a:t>();</a:t>
            </a:r>
          </a:p>
          <a:p>
            <a:endParaRPr lang="tr-TR" b="1" dirty="0"/>
          </a:p>
          <a:p>
            <a:endParaRPr lang="tr-TR" b="1" dirty="0"/>
          </a:p>
          <a:p>
            <a:r>
              <a:rPr lang="tr-TR" b="1" dirty="0"/>
              <a:t>Erişim Bildirgeci     Geri dönüş tipi       Delege ismi      Varsa parametre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4D32F58-020E-53D1-FA10-8B73AF5951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4</a:t>
            </a:fld>
            <a:endParaRPr lang="tr-TR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41CB6D07-C2AD-7E50-1100-5FBEA0D0109F}"/>
              </a:ext>
            </a:extLst>
          </p:cNvPr>
          <p:cNvCxnSpPr/>
          <p:nvPr/>
        </p:nvCxnSpPr>
        <p:spPr>
          <a:xfrm>
            <a:off x="3205316" y="2635045"/>
            <a:ext cx="0" cy="79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787C6B7-33CC-ECF0-9BC7-411132166E04}"/>
              </a:ext>
            </a:extLst>
          </p:cNvPr>
          <p:cNvCxnSpPr/>
          <p:nvPr/>
        </p:nvCxnSpPr>
        <p:spPr>
          <a:xfrm>
            <a:off x="4935794" y="2635045"/>
            <a:ext cx="462116" cy="79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53C0CCF-BC34-06DE-41E1-A71D0B2097AD}"/>
              </a:ext>
            </a:extLst>
          </p:cNvPr>
          <p:cNvCxnSpPr/>
          <p:nvPr/>
        </p:nvCxnSpPr>
        <p:spPr>
          <a:xfrm>
            <a:off x="6440129" y="2635045"/>
            <a:ext cx="855406" cy="79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B847D9F-D050-F485-1E22-1B8A284129CA}"/>
              </a:ext>
            </a:extLst>
          </p:cNvPr>
          <p:cNvCxnSpPr/>
          <p:nvPr/>
        </p:nvCxnSpPr>
        <p:spPr>
          <a:xfrm>
            <a:off x="7295535" y="2428568"/>
            <a:ext cx="1465007" cy="110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6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A248B2-2F1B-B7F0-8294-B13C0CDC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9555"/>
          </a:xfrm>
        </p:spPr>
        <p:txBody>
          <a:bodyPr/>
          <a:lstStyle/>
          <a:p>
            <a:r>
              <a:rPr lang="tr-TR" dirty="0"/>
              <a:t>Delege Tanımlama 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B926E7-2B3C-6B80-0984-AC1478C7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666329"/>
            <a:ext cx="8915400" cy="1066425"/>
          </a:xfrm>
        </p:spPr>
        <p:txBody>
          <a:bodyPr>
            <a:normAutofit/>
          </a:bodyPr>
          <a:lstStyle/>
          <a:p>
            <a:r>
              <a:rPr lang="tr-TR" dirty="0"/>
              <a:t>Delegeler aşağıdaki gibi oluşturulabilir.</a:t>
            </a:r>
          </a:p>
          <a:p>
            <a:r>
              <a:rPr lang="tr-TR" b="1" dirty="0"/>
              <a:t>Not: </a:t>
            </a:r>
            <a:r>
              <a:rPr lang="tr-TR" dirty="0"/>
              <a:t>Delegeler kullanılacak metodun imzasına göre tanımlanmalıdır</a:t>
            </a:r>
            <a:r>
              <a:rPr lang="tr-TR" b="1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EC293B-F2A3-1187-6890-49898EA0D7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5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91F8C74-002F-956A-1C67-242C2186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19450"/>
            <a:ext cx="7970633" cy="4191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8200ED8-F9C5-9961-F92D-600934DEA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125246"/>
            <a:ext cx="8001000" cy="4953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A6912AC-A4E8-8591-1815-3242BB144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5062382"/>
            <a:ext cx="808862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Delegeler Nasıl Çalıştırılır 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809136" y="1697966"/>
            <a:ext cx="7537029" cy="431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 dirty="0"/>
              <a:t>     Delegeyi tanımlıyoruz.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/>
              <a:t>   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/>
              <a:t>     Tanımladığımız delegenin bir nesnesini oluşturarak      </a:t>
            </a:r>
            <a:r>
              <a:rPr lang="tr-TR" dirty="0" err="1"/>
              <a:t>SendMessage</a:t>
            </a:r>
            <a:r>
              <a:rPr lang="tr-TR" dirty="0"/>
              <a:t> metodunu parametre olarak veriyoruz. Oluşturduğumuz nesneyi çağırarak işlemimizi bitiriyoruz.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 dirty="0"/>
              <a:t>     </a:t>
            </a:r>
            <a:r>
              <a:rPr lang="tr-TR" sz="1800" dirty="0" err="1"/>
              <a:t>Invoke</a:t>
            </a:r>
            <a:r>
              <a:rPr lang="tr-TR" sz="1800" dirty="0"/>
              <a:t> metodu ile de çalıştırarak da kullanabilirsiniz.</a:t>
            </a: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44487" y="4730151"/>
            <a:ext cx="2447544" cy="183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DE79880-05CD-52FA-249D-D6A5C5AB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121" y="2092599"/>
            <a:ext cx="5187284" cy="4095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67B4885-51CA-1296-9A05-80F716766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121" y="3857654"/>
            <a:ext cx="8058150" cy="6000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04E9E16-435D-CEE9-F822-FA2C16B01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121" y="5160034"/>
            <a:ext cx="322897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8287D6-DA74-0EBD-CF25-649DA1CA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4922"/>
          </a:xfrm>
        </p:spPr>
        <p:txBody>
          <a:bodyPr>
            <a:normAutofit fontScale="90000"/>
          </a:bodyPr>
          <a:lstStyle/>
          <a:p>
            <a:r>
              <a:rPr lang="tr-TR" dirty="0"/>
              <a:t>Delege Özellikleri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B6F655-D014-4F5C-03D4-4F2A10D9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1225" y="1152907"/>
            <a:ext cx="8915400" cy="3777622"/>
          </a:xfrm>
        </p:spPr>
        <p:txBody>
          <a:bodyPr/>
          <a:lstStyle/>
          <a:p>
            <a:r>
              <a:rPr lang="tr-TR" dirty="0"/>
              <a:t>     Bir delegeye </a:t>
            </a:r>
            <a:r>
              <a:rPr lang="tr-TR" dirty="0" err="1"/>
              <a:t>metod</a:t>
            </a:r>
            <a:r>
              <a:rPr lang="tr-TR" dirty="0"/>
              <a:t> ekleyebilir veya çıkarabilirsiniz.</a:t>
            </a:r>
          </a:p>
          <a:p>
            <a:r>
              <a:rPr lang="tr-TR" dirty="0"/>
              <a:t>     Aşağıdaki örnekte delegemize </a:t>
            </a:r>
            <a:r>
              <a:rPr lang="tr-TR" dirty="0" err="1"/>
              <a:t>ShowAllert</a:t>
            </a:r>
            <a:r>
              <a:rPr lang="tr-TR" dirty="0"/>
              <a:t> metodunu önce ekleyip sonra çıkardık.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	Geriye değer döndüren delegelerde en son verdiğiniz </a:t>
            </a:r>
            <a:r>
              <a:rPr lang="tr-TR" dirty="0" err="1"/>
              <a:t>metod</a:t>
            </a:r>
            <a:r>
              <a:rPr lang="tr-TR" dirty="0"/>
              <a:t> çalıştırılacaktır.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2BE2D8-5BF5-2BD2-758A-5ABF462E01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2717336-C88D-12B1-1CE7-B62D985D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05" y="2329032"/>
            <a:ext cx="5793197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2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71037" y="641387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Event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6" y="1569665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0" i="0" dirty="0" err="1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Event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 kelimesi olay , eylem gibi anlamalara gelmektedir. Yani bir nesne üzerinde yapılan çeşitli eylemleri temsil eder. Örneğin bir butonun tıklanması bir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event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 oluşturur. Veya farenin hareket etmesi, tıklama bu tür olaylar bir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Event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 oluşturur. Aynı şekilde herhangi bir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özelliklekteki</a:t>
            </a:r>
            <a:r>
              <a:rPr lang="tr-TR" b="0" i="0" dirty="0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  değişim  için sizde bir </a:t>
            </a:r>
            <a:r>
              <a:rPr lang="tr-TR" b="0" i="0" dirty="0" err="1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event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 yaratabilirsiniz.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>
              <a:solidFill>
                <a:srgbClr val="1E1E1E"/>
              </a:solidFill>
              <a:latin typeface="Century" panose="020406040505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0" i="0" dirty="0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Olaylar program içinde gerekli şartlar sağlandığında kendiliğinden gerçekleşirler.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>
              <a:solidFill>
                <a:srgbClr val="1E1E1E"/>
              </a:solidFill>
              <a:latin typeface="Century" panose="020406040505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>
                <a:solidFill>
                  <a:srgbClr val="1E1E1E"/>
                </a:solidFill>
                <a:latin typeface="Century" panose="02040604050505020304" pitchFamily="18" charset="0"/>
              </a:rPr>
              <a:t>Event</a:t>
            </a:r>
            <a:r>
              <a:rPr lang="tr-TR" b="0" i="0" dirty="0">
                <a:solidFill>
                  <a:srgbClr val="1E1E1E"/>
                </a:solidFill>
                <a:effectLst/>
                <a:latin typeface="Century" panose="02040604050505020304" pitchFamily="18" charset="0"/>
              </a:rPr>
              <a:t> kullanılacağı zaman bunu gerçekleştirmek için temsilcilere başvurulur. Olaylar temsilci türünden yaratılarak ortama fırlatılabilir.</a:t>
            </a:r>
            <a:br>
              <a:rPr lang="tr-TR" dirty="0"/>
            </a:br>
            <a:endParaRPr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2CCE26-1B65-96B8-A347-D10E4714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7767" y="1540189"/>
            <a:ext cx="8915400" cy="3777622"/>
          </a:xfrm>
        </p:spPr>
        <p:txBody>
          <a:bodyPr>
            <a:normAutofit/>
          </a:bodyPr>
          <a:lstStyle/>
          <a:p>
            <a:r>
              <a:rPr lang="tr-TR" sz="2000" dirty="0"/>
              <a:t>Her nesnenin mutlaka </a:t>
            </a:r>
            <a:r>
              <a:rPr lang="tr-TR" sz="2000" dirty="0" err="1"/>
              <a:t>eventi</a:t>
            </a:r>
            <a:r>
              <a:rPr lang="tr-TR" sz="2000" dirty="0"/>
              <a:t> vardır.</a:t>
            </a:r>
          </a:p>
          <a:p>
            <a:endParaRPr lang="tr-TR" sz="2000" dirty="0"/>
          </a:p>
          <a:p>
            <a:r>
              <a:rPr lang="tr-TR" sz="2000" dirty="0"/>
              <a:t>Bir nesne için tanımlanan bir </a:t>
            </a:r>
            <a:r>
              <a:rPr lang="tr-TR" sz="2000" dirty="0" err="1"/>
              <a:t>event</a:t>
            </a:r>
            <a:r>
              <a:rPr lang="tr-TR" sz="2000" dirty="0"/>
              <a:t> başka bir nesne içinde kullanılabilir.</a:t>
            </a:r>
          </a:p>
          <a:p>
            <a:endParaRPr lang="tr-TR" sz="2000" dirty="0"/>
          </a:p>
          <a:p>
            <a:r>
              <a:rPr lang="tr-TR" sz="2000" dirty="0" err="1"/>
              <a:t>Visiual</a:t>
            </a:r>
            <a:r>
              <a:rPr lang="tr-TR" sz="2000" dirty="0"/>
              <a:t> </a:t>
            </a:r>
            <a:r>
              <a:rPr lang="tr-TR" sz="2000" dirty="0" err="1"/>
              <a:t>Studio</a:t>
            </a:r>
            <a:r>
              <a:rPr lang="tr-TR" sz="2000" dirty="0"/>
              <a:t> için, her nesnenin varsayılan bir </a:t>
            </a:r>
            <a:r>
              <a:rPr lang="tr-TR" sz="2000" dirty="0" err="1"/>
              <a:t>eventi</a:t>
            </a:r>
            <a:r>
              <a:rPr lang="tr-TR" sz="2000" dirty="0"/>
              <a:t> vardır.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632C44-ECE3-5092-964C-DE4C8EC4F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89974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518</Words>
  <Application>Microsoft Office PowerPoint</Application>
  <PresentationFormat>Geniş ekran</PresentationFormat>
  <Paragraphs>102</Paragraphs>
  <Slides>14</Slides>
  <Notes>7</Notes>
  <HiddenSlides>0</HiddenSlides>
  <MMClips>2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</vt:lpstr>
      <vt:lpstr>Century Gothic</vt:lpstr>
      <vt:lpstr>Noto Sans Symbols</vt:lpstr>
      <vt:lpstr>Duman</vt:lpstr>
      <vt:lpstr>  C#’da Delegeler ve Olaylar </vt:lpstr>
      <vt:lpstr>İÇİNDEKİLER</vt:lpstr>
      <vt:lpstr>DELEGATES</vt:lpstr>
      <vt:lpstr>Delege Yapısı</vt:lpstr>
      <vt:lpstr>Delege Tanımlama </vt:lpstr>
      <vt:lpstr>Delegeler Nasıl Çalıştırılır ?</vt:lpstr>
      <vt:lpstr>Delege Özellikleri</vt:lpstr>
      <vt:lpstr>Event</vt:lpstr>
      <vt:lpstr>PowerPoint Sunusu</vt:lpstr>
      <vt:lpstr>Sık Kullanılan Eventler</vt:lpstr>
      <vt:lpstr>Event Tanımlama</vt:lpstr>
      <vt:lpstr>Örnek Event Kullanım Senaryosu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mehmet.tongutt@gmail.com</cp:lastModifiedBy>
  <cp:revision>18</cp:revision>
  <dcterms:created xsi:type="dcterms:W3CDTF">2022-05-25T15:13:00Z</dcterms:created>
  <dcterms:modified xsi:type="dcterms:W3CDTF">2022-06-05T14:11:06Z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660633C715944B9B8F41557CB4248DBB</vt:lpwstr>
  </property>
  <property fmtid="{D5CDD505-2E9C-101B-9397-08002B2CF9AE}" pid="3" name="KSOProductBuildVer">
    <vt:lpwstr>1033-11.2.0.11130</vt:lpwstr>
  </property>
</Properties>
</file>