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8" r:id="rId2"/>
    <p:sldId id="259" r:id="rId3"/>
    <p:sldId id="261" r:id="rId4"/>
    <p:sldId id="262" r:id="rId5"/>
    <p:sldId id="311" r:id="rId6"/>
    <p:sldId id="300" r:id="rId7"/>
    <p:sldId id="303" r:id="rId8"/>
    <p:sldId id="304" r:id="rId9"/>
    <p:sldId id="305" r:id="rId10"/>
    <p:sldId id="306" r:id="rId11"/>
    <p:sldId id="307" r:id="rId12"/>
    <p:sldId id="308" r:id="rId13"/>
    <p:sldId id="309" r:id="rId14"/>
    <p:sldId id="310" r:id="rId15"/>
    <p:sldId id="302" r:id="rId16"/>
    <p:sldId id="301"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Century Gothic" panose="020B0502020202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9809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8217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7735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591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3232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1391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6" name="Google Shape;536;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3218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6320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4500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7454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42"/>
        <p:cNvGrpSpPr/>
        <p:nvPr/>
      </p:nvGrpSpPr>
      <p:grpSpPr>
        <a:xfrm>
          <a:off x="0" y="0"/>
          <a:ext cx="0" cy="0"/>
          <a:chOff x="0" y="0"/>
          <a:chExt cx="0" cy="0"/>
        </a:xfrm>
      </p:grpSpPr>
      <p:sp>
        <p:nvSpPr>
          <p:cNvPr id="43" name="Google Shape;43;p48"/>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5400"/>
              <a:buFont typeface="Century Gothic" panose="020B0502020202020204"/>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8"/>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4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8"/>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8"/>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ve Resim Yazısı">
  <p:cSld name="Başlık ve Resim Yazısı">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57"/>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5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5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57"/>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7"/>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Resim Yazılı Alıntı">
  <p:cSld name="Resim Yazılı Alıntı">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58"/>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panose="020B0502020202020204"/>
              <a:buNone/>
              <a:defRPr sz="1600">
                <a:solidFill>
                  <a:srgbClr val="7F7F7F"/>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18" name="Google Shape;118;p58"/>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5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5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58"/>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8"/>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
        <p:nvSpPr>
          <p:cNvPr id="123" name="Google Shape;123;p58"/>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24" name="Google Shape;124;p58"/>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sim Kartı">
  <p:cSld name="İsim Kartı">
    <p:spTree>
      <p:nvGrpSpPr>
        <p:cNvPr id="1" name="Shape 125"/>
        <p:cNvGrpSpPr/>
        <p:nvPr/>
      </p:nvGrpSpPr>
      <p:grpSpPr>
        <a:xfrm>
          <a:off x="0" y="0"/>
          <a:ext cx="0" cy="0"/>
          <a:chOff x="0" y="0"/>
          <a:chExt cx="0" cy="0"/>
        </a:xfrm>
      </p:grpSpPr>
      <p:sp>
        <p:nvSpPr>
          <p:cNvPr id="126" name="Google Shape;126;p59"/>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59"/>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28" name="Google Shape;128;p5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5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59"/>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9"/>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lıntı İsim Kartı">
  <p:cSld name="Alıntı İsim Kartı">
    <p:spTree>
      <p:nvGrpSpPr>
        <p:cNvPr id="1" name="Shape 132"/>
        <p:cNvGrpSpPr/>
        <p:nvPr/>
      </p:nvGrpSpPr>
      <p:grpSpPr>
        <a:xfrm>
          <a:off x="0" y="0"/>
          <a:ext cx="0" cy="0"/>
          <a:chOff x="0" y="0"/>
          <a:chExt cx="0" cy="0"/>
        </a:xfrm>
      </p:grpSpPr>
      <p:sp>
        <p:nvSpPr>
          <p:cNvPr id="133" name="Google Shape;133;p60"/>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60"/>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35" name="Google Shape;135;p60"/>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36" name="Google Shape;136;p6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6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60"/>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0"/>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
        <p:nvSpPr>
          <p:cNvPr id="140" name="Google Shape;140;p60"/>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41" name="Google Shape;141;p60"/>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oğru veya Yanlış">
  <p:cSld name="Doğru veya Yanlış">
    <p:spTree>
      <p:nvGrpSpPr>
        <p:cNvPr id="1" name="Shape 142"/>
        <p:cNvGrpSpPr/>
        <p:nvPr/>
      </p:nvGrpSpPr>
      <p:grpSpPr>
        <a:xfrm>
          <a:off x="0" y="0"/>
          <a:ext cx="0" cy="0"/>
          <a:chOff x="0" y="0"/>
          <a:chExt cx="0" cy="0"/>
        </a:xfrm>
      </p:grpSpPr>
      <p:sp>
        <p:nvSpPr>
          <p:cNvPr id="143" name="Google Shape;143;p61"/>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61"/>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45" name="Google Shape;145;p61"/>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46" name="Google Shape;146;p6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6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61"/>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1"/>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şlık ve Dikey Metin" type="vertTx">
  <p:cSld name="VERTICAL_TEXT">
    <p:spTree>
      <p:nvGrpSpPr>
        <p:cNvPr id="1" name="Shape 150"/>
        <p:cNvGrpSpPr/>
        <p:nvPr/>
      </p:nvGrpSpPr>
      <p:grpSpPr>
        <a:xfrm>
          <a:off x="0" y="0"/>
          <a:ext cx="0" cy="0"/>
          <a:chOff x="0" y="0"/>
          <a:chExt cx="0" cy="0"/>
        </a:xfrm>
      </p:grpSpPr>
      <p:sp>
        <p:nvSpPr>
          <p:cNvPr id="151" name="Google Shape;151;p6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62"/>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53" name="Google Shape;153;p6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6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6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157"/>
        <p:cNvGrpSpPr/>
        <p:nvPr/>
      </p:nvGrpSpPr>
      <p:grpSpPr>
        <a:xfrm>
          <a:off x="0" y="0"/>
          <a:ext cx="0" cy="0"/>
          <a:chOff x="0" y="0"/>
          <a:chExt cx="0" cy="0"/>
        </a:xfrm>
      </p:grpSpPr>
      <p:sp>
        <p:nvSpPr>
          <p:cNvPr id="158" name="Google Shape;158;p63"/>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63"/>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60" name="Google Shape;160;p6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6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6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49"/>
        <p:cNvGrpSpPr/>
        <p:nvPr/>
      </p:nvGrpSpPr>
      <p:grpSpPr>
        <a:xfrm>
          <a:off x="0" y="0"/>
          <a:ext cx="0" cy="0"/>
          <a:chOff x="0" y="0"/>
          <a:chExt cx="0" cy="0"/>
        </a:xfrm>
      </p:grpSpPr>
      <p:sp>
        <p:nvSpPr>
          <p:cNvPr id="50" name="Google Shape;50;p4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9"/>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52" name="Google Shape;52;p4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ölüm Üst Bilgisi" type="secHead">
  <p:cSld name="SECTION_HEADER">
    <p:spTree>
      <p:nvGrpSpPr>
        <p:cNvPr id="1" name="Shape 56"/>
        <p:cNvGrpSpPr/>
        <p:nvPr/>
      </p:nvGrpSpPr>
      <p:grpSpPr>
        <a:xfrm>
          <a:off x="0" y="0"/>
          <a:ext cx="0" cy="0"/>
          <a:chOff x="0" y="0"/>
          <a:chExt cx="0" cy="0"/>
        </a:xfrm>
      </p:grpSpPr>
      <p:sp>
        <p:nvSpPr>
          <p:cNvPr id="57" name="Google Shape;57;p50"/>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000"/>
              <a:buFont typeface="Century Gothic" panose="020B0502020202020204"/>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0"/>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5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0"/>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0"/>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63"/>
        <p:cNvGrpSpPr/>
        <p:nvPr/>
      </p:nvGrpSpPr>
      <p:grpSpPr>
        <a:xfrm>
          <a:off x="0" y="0"/>
          <a:ext cx="0" cy="0"/>
          <a:chOff x="0" y="0"/>
          <a:chExt cx="0" cy="0"/>
        </a:xfrm>
      </p:grpSpPr>
      <p:sp>
        <p:nvSpPr>
          <p:cNvPr id="64" name="Google Shape;64;p5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1"/>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66" name="Google Shape;66;p51"/>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67" name="Google Shape;67;p5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5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5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2"/>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52"/>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75" name="Google Shape;75;p52"/>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52"/>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77" name="Google Shape;77;p5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81"/>
        <p:cNvGrpSpPr/>
        <p:nvPr/>
      </p:nvGrpSpPr>
      <p:grpSpPr>
        <a:xfrm>
          <a:off x="0" y="0"/>
          <a:ext cx="0" cy="0"/>
          <a:chOff x="0" y="0"/>
          <a:chExt cx="0" cy="0"/>
        </a:xfrm>
      </p:grpSpPr>
      <p:sp>
        <p:nvSpPr>
          <p:cNvPr id="82" name="Google Shape;82;p53"/>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5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87"/>
        <p:cNvGrpSpPr/>
        <p:nvPr/>
      </p:nvGrpSpPr>
      <p:grpSpPr>
        <a:xfrm>
          <a:off x="0" y="0"/>
          <a:ext cx="0" cy="0"/>
          <a:chOff x="0" y="0"/>
          <a:chExt cx="0" cy="0"/>
        </a:xfrm>
      </p:grpSpPr>
      <p:sp>
        <p:nvSpPr>
          <p:cNvPr id="88" name="Google Shape;88;p5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5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5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92"/>
        <p:cNvGrpSpPr/>
        <p:nvPr/>
      </p:nvGrpSpPr>
      <p:grpSpPr>
        <a:xfrm>
          <a:off x="0" y="0"/>
          <a:ext cx="0" cy="0"/>
          <a:chOff x="0" y="0"/>
          <a:chExt cx="0" cy="0"/>
        </a:xfrm>
      </p:grpSpPr>
      <p:sp>
        <p:nvSpPr>
          <p:cNvPr id="93" name="Google Shape;93;p55"/>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000"/>
              <a:buFont typeface="Century Gothic" panose="020B0502020202020204"/>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5"/>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95" name="Google Shape;95;p55"/>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5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5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5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100"/>
        <p:cNvGrpSpPr/>
        <p:nvPr/>
      </p:nvGrpSpPr>
      <p:grpSpPr>
        <a:xfrm>
          <a:off x="0" y="0"/>
          <a:ext cx="0" cy="0"/>
          <a:chOff x="0" y="0"/>
          <a:chExt cx="0" cy="0"/>
        </a:xfrm>
      </p:grpSpPr>
      <p:sp>
        <p:nvSpPr>
          <p:cNvPr id="101" name="Google Shape;101;p56"/>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400"/>
              <a:buFont typeface="Century Gothic" panose="020B0502020202020204"/>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56"/>
          <p:cNvSpPr>
            <a:spLocks noGrp="1"/>
          </p:cNvSpPr>
          <p:nvPr>
            <p:ph type="pic" idx="2"/>
          </p:nvPr>
        </p:nvSpPr>
        <p:spPr>
          <a:xfrm>
            <a:off x="2589212" y="634965"/>
            <a:ext cx="8915400" cy="3854970"/>
          </a:xfrm>
          <a:prstGeom prst="rect">
            <a:avLst/>
          </a:prstGeom>
          <a:noFill/>
          <a:ln>
            <a:noFill/>
          </a:ln>
        </p:spPr>
      </p:sp>
      <p:sp>
        <p:nvSpPr>
          <p:cNvPr id="103" name="Google Shape;103;p56"/>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5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5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5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4DCE3"/>
            </a:gs>
          </a:gsLst>
          <a:lin ang="5400000" scaled="0"/>
        </a:gradFill>
        <a:effectLst/>
      </p:bgPr>
    </p:bg>
    <p:spTree>
      <p:nvGrpSpPr>
        <p:cNvPr id="1" name="Shape 9"/>
        <p:cNvGrpSpPr/>
        <p:nvPr/>
      </p:nvGrpSpPr>
      <p:grpSpPr>
        <a:xfrm>
          <a:off x="0" y="0"/>
          <a:ext cx="0" cy="0"/>
          <a:chOff x="0" y="0"/>
          <a:chExt cx="0" cy="0"/>
        </a:xfrm>
      </p:grpSpPr>
      <p:grpSp>
        <p:nvGrpSpPr>
          <p:cNvPr id="10" name="Google Shape;10;p47"/>
          <p:cNvGrpSpPr/>
          <p:nvPr/>
        </p:nvGrpSpPr>
        <p:grpSpPr>
          <a:xfrm>
            <a:off x="1" y="228600"/>
            <a:ext cx="2851516" cy="6638628"/>
            <a:chOff x="2487613" y="285750"/>
            <a:chExt cx="2428875" cy="5654676"/>
          </a:xfrm>
        </p:grpSpPr>
        <p:sp>
          <p:nvSpPr>
            <p:cNvPr id="11" name="Google Shape;11;p47"/>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47"/>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47"/>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47"/>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47"/>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47"/>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47"/>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7"/>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7"/>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7"/>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7"/>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7"/>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47"/>
          <p:cNvGrpSpPr/>
          <p:nvPr/>
        </p:nvGrpSpPr>
        <p:grpSpPr>
          <a:xfrm>
            <a:off x="27221" y="157"/>
            <a:ext cx="2356674" cy="6853096"/>
            <a:chOff x="6627813" y="195610"/>
            <a:chExt cx="1952625" cy="5678141"/>
          </a:xfrm>
        </p:grpSpPr>
        <p:sp>
          <p:nvSpPr>
            <p:cNvPr id="24" name="Google Shape;24;p47"/>
            <p:cNvSpPr/>
            <p:nvPr/>
          </p:nvSpPr>
          <p:spPr>
            <a:xfrm>
              <a:off x="6627813" y="195610"/>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7"/>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7"/>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7"/>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7"/>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7"/>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7"/>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7"/>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7"/>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7"/>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7"/>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7"/>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47"/>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168DBA"/>
              </a:buClr>
              <a:buSzPts val="3600"/>
              <a:buFont typeface="Century Gothic" panose="020B0502020202020204"/>
              <a:buNone/>
              <a:defRPr sz="3600" b="0" i="0" u="none" strike="noStrike" cap="none">
                <a:solidFill>
                  <a:srgbClr val="168DBA"/>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47"/>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defRPr sz="1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30200" algn="l" rtl="0">
              <a:spcBef>
                <a:spcPts val="1000"/>
              </a:spcBef>
              <a:spcAft>
                <a:spcPts val="0"/>
              </a:spcAft>
              <a:buClr>
                <a:schemeClr val="accent1"/>
              </a:buClr>
              <a:buSzPts val="1600"/>
              <a:buFont typeface="Noto Sans Symbols"/>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17500" algn="l" rtl="0">
              <a:spcBef>
                <a:spcPts val="1000"/>
              </a:spcBef>
              <a:spcAft>
                <a:spcPts val="0"/>
              </a:spcAft>
              <a:buClr>
                <a:schemeClr val="accent1"/>
              </a:buClr>
              <a:buSzPts val="1400"/>
              <a:buFont typeface="Noto Sans Symbols"/>
              <a:defRPr sz="1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39" name="Google Shape;39;p4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0" name="Google Shape;40;p4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1" name="Google Shape;41;p4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tr-TR"/>
              <a:t>‹#›</a:t>
            </a:fld>
            <a:endParaRPr lang="tr-T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www.youtube.com/bmdersleri"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hyperlink" Target="https://www.youtube.com/watch?v=aHEMwC1SDXw" TargetMode="External"/><Relationship Id="rId7" Type="http://schemas.openxmlformats.org/officeDocument/2006/relationships/hyperlink" Target="https://www.youtube.com/watch?v=Atal9sRuQeA"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www.w3schools.com/java/java_regex.asp" TargetMode="External"/><Relationship Id="rId5" Type="http://schemas.openxmlformats.org/officeDocument/2006/relationships/hyperlink" Target="https://www.youtube.com/watch?v=rhzKDrUiJVk" TargetMode="External"/><Relationship Id="rId4" Type="http://schemas.openxmlformats.org/officeDocument/2006/relationships/hyperlink" Target="https://docs.oracle.com/javase/8/docs/api/index.html?java/util/regex/package-summary.html" TargetMode="External"/><Relationship Id="rId9"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2.png"/><Relationship Id="rId4" Type="http://schemas.openxmlformats.org/officeDocument/2006/relationships/hyperlink" Target="http://www.youtube.com/bmdersler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
          <p:cNvSpPr/>
          <p:nvPr/>
        </p:nvSpPr>
        <p:spPr>
          <a:xfrm>
            <a:off x="5520082" y="4409575"/>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1" name="Google Shape;191;p3"/>
          <p:cNvSpPr txBox="1">
            <a:spLocks noGrp="1"/>
          </p:cNvSpPr>
          <p:nvPr>
            <p:ph type="ctrTitle"/>
          </p:nvPr>
        </p:nvSpPr>
        <p:spPr>
          <a:xfrm>
            <a:off x="2197014" y="2813518"/>
            <a:ext cx="7588059" cy="190914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4000"/>
              <a:buFont typeface="Century Gothic" panose="020B0502020202020204"/>
              <a:buNone/>
            </a:pPr>
            <a:r>
              <a:rPr lang="tr-TR" sz="4000" b="1" dirty="0">
                <a:solidFill>
                  <a:schemeClr val="dk1"/>
                </a:solidFill>
              </a:rPr>
              <a:t> </a:t>
            </a:r>
            <a:br>
              <a:rPr lang="tr-TR" sz="4000" b="1" dirty="0">
                <a:solidFill>
                  <a:schemeClr val="dk1"/>
                </a:solidFill>
              </a:rPr>
            </a:br>
            <a:r>
              <a:rPr lang="tr-TR" sz="4000" b="1" dirty="0" err="1">
                <a:solidFill>
                  <a:schemeClr val="dk1"/>
                </a:solidFill>
              </a:rPr>
              <a:t>Javada</a:t>
            </a:r>
            <a:r>
              <a:rPr lang="tr-TR" sz="4000" b="1" dirty="0">
                <a:solidFill>
                  <a:schemeClr val="dk1"/>
                </a:solidFill>
              </a:rPr>
              <a:t> Düzenli İfadeler (</a:t>
            </a:r>
            <a:r>
              <a:rPr lang="tr-TR" sz="4000" b="1" dirty="0" err="1">
                <a:solidFill>
                  <a:schemeClr val="dk1"/>
                </a:solidFill>
              </a:rPr>
              <a:t>Regular</a:t>
            </a:r>
            <a:r>
              <a:rPr lang="tr-TR" sz="4000" b="1" dirty="0">
                <a:solidFill>
                  <a:schemeClr val="dk1"/>
                </a:solidFill>
              </a:rPr>
              <a:t> </a:t>
            </a:r>
            <a:r>
              <a:rPr lang="tr-TR" sz="4000" b="1" dirty="0" err="1">
                <a:solidFill>
                  <a:schemeClr val="dk1"/>
                </a:solidFill>
              </a:rPr>
              <a:t>xpressions</a:t>
            </a:r>
            <a:r>
              <a:rPr lang="tr-TR" sz="4000" b="1" dirty="0">
                <a:solidFill>
                  <a:schemeClr val="dk1"/>
                </a:solidFill>
              </a:rPr>
              <a:t>)</a:t>
            </a:r>
            <a:br>
              <a:rPr lang="tr-TR" sz="4000" b="1" dirty="0">
                <a:solidFill>
                  <a:schemeClr val="dk1"/>
                </a:solidFill>
              </a:rPr>
            </a:br>
            <a:endParaRPr sz="4000" b="1" dirty="0">
              <a:solidFill>
                <a:schemeClr val="dk1"/>
              </a:solidFill>
            </a:endParaRPr>
          </a:p>
        </p:txBody>
      </p:sp>
      <p:sp>
        <p:nvSpPr>
          <p:cNvPr id="192" name="Google Shape;192;p3"/>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a:t>
            </a:fld>
            <a:endParaRPr lang="tr-TR"/>
          </a:p>
        </p:txBody>
      </p:sp>
      <p:sp>
        <p:nvSpPr>
          <p:cNvPr id="193" name="Google Shape;193;p3"/>
          <p:cNvSpPr txBox="1"/>
          <p:nvPr/>
        </p:nvSpPr>
        <p:spPr>
          <a:xfrm>
            <a:off x="5903442" y="4709532"/>
            <a:ext cx="5499078" cy="2015869"/>
          </a:xfrm>
          <a:prstGeom prst="rect">
            <a:avLst/>
          </a:prstGeom>
          <a:noFill/>
          <a:ln>
            <a:noFill/>
          </a:ln>
        </p:spPr>
        <p:txBody>
          <a:bodyPr spcFirstLastPara="1" wrap="square" lIns="91425" tIns="45700" rIns="91425" bIns="45700" anchor="t" anchorCtr="0">
            <a:normAutofit/>
          </a:bodyPr>
          <a:lstStyle/>
          <a:p>
            <a:pPr marL="0" indent="0">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                  : </a:t>
            </a:r>
            <a:r>
              <a:rPr lang="tr-TR" sz="1600" b="1" dirty="0">
                <a:solidFill>
                  <a:schemeClr val="dk1"/>
                </a:solidFill>
                <a:latin typeface="Century Gothic" panose="020B0502020202020204"/>
                <a:ea typeface="Century Gothic" panose="020B0502020202020204"/>
                <a:cs typeface="Century Gothic" panose="020B0502020202020204"/>
                <a:sym typeface="Century Gothic" panose="020B0502020202020204"/>
              </a:rPr>
              <a:t>İrfan KUTBAY</a:t>
            </a:r>
            <a:r>
              <a:rPr lang="tr-TR" sz="1600" b="1"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 2011404002</a:t>
            </a:r>
            <a:endParaRPr sz="1600" b="1"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Tarih                            : </a:t>
            </a: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01</a:t>
            </a: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/06/2022</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Sürüm                         : v1</a:t>
            </a: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94" name="Google Shape;194;p3" descr="Kurumsal Kimlik | Burdur Mehmet Akif Ersoy Üniversitesi"/>
          <p:cNvPicPr preferRelativeResize="0"/>
          <p:nvPr/>
        </p:nvPicPr>
        <p:blipFill rotWithShape="1">
          <a:blip r:embed="rId3"/>
          <a:srcRect l="10292" t="8690" r="10665" b="11290"/>
          <a:stretch>
            <a:fillRect/>
          </a:stretch>
        </p:blipFill>
        <p:spPr>
          <a:xfrm>
            <a:off x="4951721" y="440737"/>
            <a:ext cx="1992144" cy="685387"/>
          </a:xfrm>
          <a:prstGeom prst="rect">
            <a:avLst/>
          </a:prstGeom>
          <a:noFill/>
          <a:ln>
            <a:noFill/>
          </a:ln>
        </p:spPr>
      </p:pic>
      <p:sp>
        <p:nvSpPr>
          <p:cNvPr id="195" name="Google Shape;195;p3"/>
          <p:cNvSpPr txBox="1"/>
          <p:nvPr/>
        </p:nvSpPr>
        <p:spPr>
          <a:xfrm>
            <a:off x="3771189" y="1268105"/>
            <a:ext cx="4439711" cy="1070222"/>
          </a:xfrm>
          <a:prstGeom prst="rect">
            <a:avLst/>
          </a:prstGeom>
          <a:noFill/>
          <a:ln>
            <a:noFill/>
          </a:ln>
        </p:spPr>
        <p:txBody>
          <a:bodyPr spcFirstLastPara="1" wrap="square" lIns="91425" tIns="45700" rIns="91425" bIns="45700" anchor="t" anchorCtr="0">
            <a:normAutofit/>
          </a:bodyPr>
          <a:lstStyle/>
          <a:p>
            <a:pPr marL="0" indent="0" algn="ctr">
              <a:buClr>
                <a:schemeClr val="accent1"/>
              </a:buClr>
              <a:buSzPts val="1800"/>
              <a:buFont typeface="Noto Sans Symbols"/>
              <a:buNone/>
            </a:pPr>
            <a:r>
              <a:rPr lang="tr-TR" sz="1800" b="1" cap="none">
                <a:solidFill>
                  <a:schemeClr val="accent3"/>
                </a:solidFill>
                <a:latin typeface="Century Gothic" panose="020B0502020202020204"/>
                <a:ea typeface="Century Gothic" panose="020B0502020202020204"/>
                <a:cs typeface="Century Gothic" panose="020B0502020202020204"/>
                <a:sym typeface="Century Gothic" panose="020B0502020202020204"/>
              </a:rPr>
              <a:t>Nesneye Yönelik Programlama</a:t>
            </a:r>
            <a:endParaRPr sz="1800" b="1" cap="none">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7" name="Google Shape;197;p3"/>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b="1" u="sng">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sz="1400" b="1" i="0" u="none" strike="noStrike" cap="none">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2" name="Picture 1"/>
          <p:cNvPicPr>
            <a:picLocks noChangeAspect="1"/>
          </p:cNvPicPr>
          <p:nvPr/>
        </p:nvPicPr>
        <p:blipFill>
          <a:blip r:embed="rId5"/>
          <a:srcRect l="10317" t="21650" r="10308" b="21650"/>
          <a:stretch>
            <a:fillRect/>
          </a:stretch>
        </p:blipFill>
        <p:spPr>
          <a:xfrm>
            <a:off x="839470" y="188595"/>
            <a:ext cx="1757045" cy="1255395"/>
          </a:xfrm>
          <a:prstGeom prst="rect">
            <a:avLst/>
          </a:prstGeom>
        </p:spPr>
      </p:pic>
      <p:pic>
        <p:nvPicPr>
          <p:cNvPr id="101" name="Picture 100"/>
          <p:cNvPicPr/>
          <p:nvPr/>
        </p:nvPicPr>
        <p:blipFill>
          <a:blip r:embed="rId6"/>
          <a:srcRect t="12652"/>
          <a:stretch>
            <a:fillRect/>
          </a:stretch>
        </p:blipFill>
        <p:spPr>
          <a:xfrm>
            <a:off x="8544560" y="106680"/>
            <a:ext cx="3563620" cy="2419985"/>
          </a:xfrm>
          <a:prstGeom prst="rect">
            <a:avLst/>
          </a:prstGeom>
          <a:noFill/>
          <a:ln w="9525">
            <a:noFill/>
          </a:ln>
        </p:spPr>
      </p:pic>
      <p:pic>
        <p:nvPicPr>
          <p:cNvPr id="102" name="Picture 101"/>
          <p:cNvPicPr/>
          <p:nvPr/>
        </p:nvPicPr>
        <p:blipFill>
          <a:blip r:embed="rId7"/>
          <a:stretch>
            <a:fillRect/>
          </a:stretch>
        </p:blipFill>
        <p:spPr>
          <a:xfrm>
            <a:off x="2308860" y="4653280"/>
            <a:ext cx="2597150" cy="1522730"/>
          </a:xfrm>
          <a:prstGeom prst="rect">
            <a:avLst/>
          </a:prstGeom>
          <a:noFill/>
          <a:ln w="9525">
            <a:noFill/>
          </a:ln>
          <a:effectLst>
            <a:reflection blurRad="6350" stA="50000" endA="300" endPos="38500" dist="50800" dir="5400000" sy="-100000" algn="bl" rotWithShape="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Java Düzenli İfadeler Örneği -4</a:t>
            </a:r>
            <a:endParaRPr b="1" dirty="0"/>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10</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sp>
        <p:nvSpPr>
          <p:cNvPr id="7" name="Google Shape;223;p6">
            <a:extLst>
              <a:ext uri="{FF2B5EF4-FFF2-40B4-BE49-F238E27FC236}">
                <a16:creationId xmlns:a16="http://schemas.microsoft.com/office/drawing/2014/main" id="{0D3BDA41-38CD-E8F7-BCB5-5B1B9165CF2C}"/>
              </a:ext>
            </a:extLst>
          </p:cNvPr>
          <p:cNvSpPr txBox="1">
            <a:spLocks noGrp="1"/>
          </p:cNvSpPr>
          <p:nvPr>
            <p:ph type="body" idx="1"/>
          </p:nvPr>
        </p:nvSpPr>
        <p:spPr>
          <a:xfrm>
            <a:off x="1788166" y="1275271"/>
            <a:ext cx="9282287" cy="4953000"/>
          </a:xfrm>
          <a:prstGeom prst="rect">
            <a:avLst/>
          </a:prstGeom>
          <a:noFill/>
          <a:ln>
            <a:noFill/>
          </a:ln>
        </p:spPr>
        <p:txBody>
          <a:bodyPr spcFirstLastPara="1" wrap="square" lIns="91425" tIns="45700" rIns="91425" bIns="45700" anchor="t" anchorCtr="0">
            <a:normAutofit/>
          </a:bodyPr>
          <a:lstStyle/>
          <a:p>
            <a:r>
              <a:rPr lang="tr-TR" sz="1800" dirty="0">
                <a:latin typeface="Century Gothic" panose="020B0502020202020204" pitchFamily="34" charset="0"/>
              </a:rPr>
              <a:t>	</a:t>
            </a:r>
          </a:p>
          <a:p>
            <a:r>
              <a:rPr lang="tr-TR" dirty="0">
                <a:latin typeface="Century Gothic" panose="020B0502020202020204" pitchFamily="34" charset="0"/>
              </a:rPr>
              <a:t>	 1 </a:t>
            </a:r>
            <a:r>
              <a:rPr lang="tr-TR" sz="1800" dirty="0" err="1">
                <a:latin typeface="Century Gothic" panose="020B0502020202020204" pitchFamily="34" charset="0"/>
              </a:rPr>
              <a:t>System.out.println</a:t>
            </a:r>
            <a:r>
              <a:rPr lang="tr-TR" sz="1800" dirty="0">
                <a:latin typeface="Century Gothic" panose="020B0502020202020204" pitchFamily="34" charset="0"/>
              </a:rPr>
              <a:t>(</a:t>
            </a:r>
            <a:r>
              <a:rPr lang="tr-TR" sz="1800" dirty="0" err="1">
                <a:latin typeface="Century Gothic" panose="020B0502020202020204" pitchFamily="34" charset="0"/>
              </a:rPr>
              <a:t>Pattern.matches</a:t>
            </a:r>
            <a:r>
              <a:rPr lang="tr-TR" sz="1800" dirty="0">
                <a:latin typeface="Century Gothic" panose="020B0502020202020204" pitchFamily="34" charset="0"/>
              </a:rPr>
              <a:t>("[</a:t>
            </a:r>
            <a:r>
              <a:rPr lang="tr-TR" sz="1800" dirty="0" err="1">
                <a:latin typeface="Century Gothic" panose="020B0502020202020204" pitchFamily="34" charset="0"/>
              </a:rPr>
              <a:t>azn</a:t>
            </a:r>
            <a:r>
              <a:rPr lang="tr-TR" sz="1800" dirty="0">
                <a:latin typeface="Century Gothic" panose="020B0502020202020204" pitchFamily="34" charset="0"/>
              </a:rPr>
              <a:t>]+","a"));//</a:t>
            </a:r>
            <a:r>
              <a:rPr lang="tr-TR" sz="1800" dirty="0" err="1">
                <a:latin typeface="Century Gothic" panose="020B0502020202020204" pitchFamily="34" charset="0"/>
              </a:rPr>
              <a:t>true</a:t>
            </a:r>
            <a:endParaRPr lang="tr-TR" sz="1800" dirty="0">
              <a:latin typeface="Century Gothic" panose="020B0502020202020204" pitchFamily="34" charset="0"/>
            </a:endParaRPr>
          </a:p>
          <a:p>
            <a:r>
              <a:rPr lang="tr-TR" sz="1800" dirty="0">
                <a:latin typeface="Century Gothic" panose="020B0502020202020204" pitchFamily="34" charset="0"/>
              </a:rPr>
              <a:t>      2 </a:t>
            </a:r>
            <a:r>
              <a:rPr lang="tr-TR" sz="1800" dirty="0" err="1">
                <a:latin typeface="Century Gothic" panose="020B0502020202020204" pitchFamily="34" charset="0"/>
              </a:rPr>
              <a:t>System.out.println</a:t>
            </a:r>
            <a:r>
              <a:rPr lang="tr-TR" sz="1800" dirty="0">
                <a:latin typeface="Century Gothic" panose="020B0502020202020204" pitchFamily="34" charset="0"/>
              </a:rPr>
              <a:t>(</a:t>
            </a:r>
            <a:r>
              <a:rPr lang="tr-TR" sz="1800" dirty="0" err="1">
                <a:latin typeface="Century Gothic" panose="020B0502020202020204" pitchFamily="34" charset="0"/>
              </a:rPr>
              <a:t>Pattern.matches</a:t>
            </a:r>
            <a:r>
              <a:rPr lang="tr-TR" sz="1800" dirty="0">
                <a:latin typeface="Century Gothic" panose="020B0502020202020204" pitchFamily="34" charset="0"/>
              </a:rPr>
              <a:t>("[</a:t>
            </a:r>
            <a:r>
              <a:rPr lang="tr-TR" sz="1800" dirty="0" err="1">
                <a:latin typeface="Century Gothic" panose="020B0502020202020204" pitchFamily="34" charset="0"/>
              </a:rPr>
              <a:t>azn</a:t>
            </a:r>
            <a:r>
              <a:rPr lang="tr-TR" sz="1800" dirty="0">
                <a:latin typeface="Century Gothic" panose="020B0502020202020204" pitchFamily="34" charset="0"/>
              </a:rPr>
              <a:t>]+","</a:t>
            </a:r>
            <a:r>
              <a:rPr lang="tr-TR" sz="1800" dirty="0" err="1">
                <a:latin typeface="Century Gothic" panose="020B0502020202020204" pitchFamily="34" charset="0"/>
              </a:rPr>
              <a:t>aaa</a:t>
            </a:r>
            <a:r>
              <a:rPr lang="tr-TR" sz="1800" dirty="0">
                <a:latin typeface="Century Gothic" panose="020B0502020202020204" pitchFamily="34" charset="0"/>
              </a:rPr>
              <a:t>"));//</a:t>
            </a:r>
            <a:r>
              <a:rPr lang="tr-TR" sz="1800" dirty="0" err="1">
                <a:latin typeface="Century Gothic" panose="020B0502020202020204" pitchFamily="34" charset="0"/>
              </a:rPr>
              <a:t>true</a:t>
            </a:r>
            <a:r>
              <a:rPr lang="tr-TR" sz="1800" dirty="0">
                <a:latin typeface="Century Gothic" panose="020B0502020202020204" pitchFamily="34" charset="0"/>
              </a:rPr>
              <a:t> </a:t>
            </a:r>
          </a:p>
          <a:p>
            <a:r>
              <a:rPr lang="tr-TR" dirty="0">
                <a:latin typeface="Century Gothic" panose="020B0502020202020204" pitchFamily="34" charset="0"/>
              </a:rPr>
              <a:t>      3 </a:t>
            </a:r>
            <a:r>
              <a:rPr lang="tr-TR" sz="1800" dirty="0" err="1">
                <a:latin typeface="Century Gothic" panose="020B0502020202020204" pitchFamily="34" charset="0"/>
              </a:rPr>
              <a:t>System.out.println</a:t>
            </a:r>
            <a:r>
              <a:rPr lang="tr-TR" sz="1800" dirty="0">
                <a:latin typeface="Century Gothic" panose="020B0502020202020204" pitchFamily="34" charset="0"/>
              </a:rPr>
              <a:t>(</a:t>
            </a:r>
            <a:r>
              <a:rPr lang="tr-TR" sz="1800" dirty="0" err="1">
                <a:latin typeface="Century Gothic" panose="020B0502020202020204" pitchFamily="34" charset="0"/>
              </a:rPr>
              <a:t>Pattern.matches</a:t>
            </a:r>
            <a:r>
              <a:rPr lang="tr-TR" sz="1800" dirty="0">
                <a:latin typeface="Century Gothic" panose="020B0502020202020204" pitchFamily="34" charset="0"/>
              </a:rPr>
              <a:t>("[</a:t>
            </a:r>
            <a:r>
              <a:rPr lang="tr-TR" sz="1800" dirty="0" err="1">
                <a:latin typeface="Century Gothic" panose="020B0502020202020204" pitchFamily="34" charset="0"/>
              </a:rPr>
              <a:t>mak</a:t>
            </a:r>
            <a:r>
              <a:rPr lang="tr-TR" sz="1800" dirty="0">
                <a:latin typeface="Century Gothic" panose="020B0502020202020204" pitchFamily="34" charset="0"/>
              </a:rPr>
              <a:t>]*","</a:t>
            </a:r>
            <a:r>
              <a:rPr lang="tr-TR" sz="1800" dirty="0" err="1">
                <a:latin typeface="Century Gothic" panose="020B0502020202020204" pitchFamily="34" charset="0"/>
              </a:rPr>
              <a:t>mmmaku</a:t>
            </a:r>
            <a:r>
              <a:rPr lang="tr-TR" sz="1800" dirty="0">
                <a:latin typeface="Century Gothic" panose="020B0502020202020204" pitchFamily="34" charset="0"/>
              </a:rPr>
              <a:t>"));//</a:t>
            </a:r>
            <a:r>
              <a:rPr lang="tr-TR" sz="1800" dirty="0" err="1">
                <a:latin typeface="Century Gothic" panose="020B0502020202020204" pitchFamily="34" charset="0"/>
              </a:rPr>
              <a:t>true</a:t>
            </a:r>
            <a:endParaRPr lang="tr-TR" sz="1800" dirty="0">
              <a:latin typeface="Century Gothic" panose="020B0502020202020204" pitchFamily="34" charset="0"/>
            </a:endParaRPr>
          </a:p>
          <a:p>
            <a:endParaRPr lang="tr-TR" dirty="0">
              <a:latin typeface="Century Gothic" panose="020B0502020202020204" pitchFamily="34" charset="0"/>
            </a:endParaRPr>
          </a:p>
          <a:p>
            <a:r>
              <a:rPr lang="tr-TR" sz="1800" dirty="0">
                <a:latin typeface="Century Gothic" panose="020B0502020202020204" pitchFamily="34" charset="0"/>
              </a:rPr>
              <a:t>1: a z ve n den herhangi biri 1 kere veya 1 kereden fazla bulunmuş mu ?</a:t>
            </a:r>
          </a:p>
          <a:p>
            <a:r>
              <a:rPr lang="tr-TR" dirty="0">
                <a:latin typeface="Century Gothic" panose="020B0502020202020204" pitchFamily="34" charset="0"/>
              </a:rPr>
              <a:t>2</a:t>
            </a:r>
            <a:r>
              <a:rPr lang="tr-TR" sz="1800" dirty="0">
                <a:latin typeface="Century Gothic" panose="020B0502020202020204" pitchFamily="34" charset="0"/>
              </a:rPr>
              <a:t>: a z ve n den herhangi biri 1 kere veya 1 kereden fazla bulunmuş mu ?</a:t>
            </a:r>
          </a:p>
          <a:p>
            <a:r>
              <a:rPr lang="tr-TR" dirty="0">
                <a:latin typeface="Century Gothic" panose="020B0502020202020204" pitchFamily="34" charset="0"/>
              </a:rPr>
              <a:t>3: </a:t>
            </a:r>
            <a:r>
              <a:rPr lang="tr-TR" dirty="0" err="1">
                <a:latin typeface="Century Gothic" panose="020B0502020202020204" pitchFamily="34" charset="0"/>
              </a:rPr>
              <a:t>mak</a:t>
            </a:r>
            <a:r>
              <a:rPr lang="tr-TR" dirty="0">
                <a:latin typeface="Century Gothic" panose="020B0502020202020204" pitchFamily="34" charset="0"/>
              </a:rPr>
              <a:t> den herhangi biri 0 kere yada 1 den fazla tekrar etmiş mi ?</a:t>
            </a:r>
            <a:endParaRPr lang="tr-TR" sz="1800" dirty="0">
              <a:latin typeface="Century Gothic" panose="020B0502020202020204" pitchFamily="34" charset="0"/>
            </a:endParaRPr>
          </a:p>
          <a:p>
            <a:endParaRPr lang="tr-TR" dirty="0">
              <a:latin typeface="Century Gothic" panose="020B0502020202020204" pitchFamily="34" charset="0"/>
            </a:endParaRPr>
          </a:p>
          <a:p>
            <a:endParaRPr lang="tr-TR" sz="1800" dirty="0">
              <a:latin typeface="Century Gothic" panose="020B0502020202020204" pitchFamily="34" charset="0"/>
            </a:endParaRPr>
          </a:p>
          <a:p>
            <a:endParaRPr lang="tr-TR" sz="1800" dirty="0">
              <a:latin typeface="Century Gothic" panose="020B0502020202020204" pitchFamily="34" charset="0"/>
            </a:endParaRPr>
          </a:p>
          <a:p>
            <a:endParaRPr lang="tr-TR" dirty="0">
              <a:latin typeface="Century Gothic" panose="020B0502020202020204" pitchFamily="34" charset="0"/>
            </a:endParaRPr>
          </a:p>
          <a:p>
            <a:endParaRPr lang="tr-TR" dirty="0">
              <a:latin typeface="Century Gothic" panose="020B0502020202020204" pitchFamily="34" charset="0"/>
            </a:endParaRPr>
          </a:p>
        </p:txBody>
      </p:sp>
    </p:spTree>
    <p:extLst>
      <p:ext uri="{BB962C8B-B14F-4D97-AF65-F5344CB8AC3E}">
        <p14:creationId xmlns:p14="http://schemas.microsoft.com/office/powerpoint/2010/main" val="3248992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Java Düzenli İfadeler Örneği -5</a:t>
            </a:r>
            <a:endParaRPr b="1" dirty="0"/>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11</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sp>
        <p:nvSpPr>
          <p:cNvPr id="7" name="Google Shape;223;p6">
            <a:extLst>
              <a:ext uri="{FF2B5EF4-FFF2-40B4-BE49-F238E27FC236}">
                <a16:creationId xmlns:a16="http://schemas.microsoft.com/office/drawing/2014/main" id="{0D3BDA41-38CD-E8F7-BCB5-5B1B9165CF2C}"/>
              </a:ext>
            </a:extLst>
          </p:cNvPr>
          <p:cNvSpPr txBox="1">
            <a:spLocks noGrp="1"/>
          </p:cNvSpPr>
          <p:nvPr>
            <p:ph type="body" idx="1"/>
          </p:nvPr>
        </p:nvSpPr>
        <p:spPr>
          <a:xfrm>
            <a:off x="1788166" y="1275271"/>
            <a:ext cx="9282287" cy="4953000"/>
          </a:xfrm>
          <a:prstGeom prst="rect">
            <a:avLst/>
          </a:prstGeom>
          <a:noFill/>
          <a:ln>
            <a:noFill/>
          </a:ln>
        </p:spPr>
        <p:txBody>
          <a:bodyPr spcFirstLastPara="1" wrap="square" lIns="91425" tIns="45700" rIns="91425" bIns="45700" anchor="t" anchorCtr="0">
            <a:normAutofit/>
          </a:bodyPr>
          <a:lstStyle/>
          <a:p>
            <a:r>
              <a:rPr lang="tr-TR" sz="1800" dirty="0">
                <a:latin typeface="Century Gothic" panose="020B0502020202020204" pitchFamily="34" charset="0"/>
              </a:rPr>
              <a:t>	  </a:t>
            </a:r>
          </a:p>
          <a:p>
            <a:r>
              <a:rPr lang="tr-TR" dirty="0">
                <a:latin typeface="Century Gothic" panose="020B0502020202020204" pitchFamily="34" charset="0"/>
              </a:rPr>
              <a:t>      1 </a:t>
            </a:r>
            <a:r>
              <a:rPr lang="tr-TR" sz="1800" dirty="0" err="1">
                <a:latin typeface="Century Gothic" panose="020B0502020202020204" pitchFamily="34" charset="0"/>
              </a:rPr>
              <a:t>System.out.println</a:t>
            </a:r>
            <a:r>
              <a:rPr lang="tr-TR" sz="1800" dirty="0">
                <a:latin typeface="Century Gothic" panose="020B0502020202020204" pitchFamily="34" charset="0"/>
              </a:rPr>
              <a:t>(</a:t>
            </a:r>
            <a:r>
              <a:rPr lang="tr-TR" sz="1800" dirty="0" err="1">
                <a:latin typeface="Century Gothic" panose="020B0502020202020204" pitchFamily="34" charset="0"/>
              </a:rPr>
              <a:t>Pattern.matches</a:t>
            </a:r>
            <a:r>
              <a:rPr lang="tr-TR" sz="1800" dirty="0">
                <a:latin typeface="Century Gothic" panose="020B0502020202020204" pitchFamily="34" charset="0"/>
              </a:rPr>
              <a:t>("\\d","</a:t>
            </a:r>
            <a:r>
              <a:rPr lang="tr-TR" sz="1800" dirty="0" err="1">
                <a:latin typeface="Century Gothic" panose="020B0502020202020204" pitchFamily="34" charset="0"/>
              </a:rPr>
              <a:t>maku</a:t>
            </a:r>
            <a:r>
              <a:rPr lang="tr-TR" sz="1800" dirty="0">
                <a:latin typeface="Century Gothic" panose="020B0502020202020204" pitchFamily="34" charset="0"/>
              </a:rPr>
              <a:t>"));//</a:t>
            </a:r>
            <a:r>
              <a:rPr lang="tr-TR" sz="1800" dirty="0" err="1">
                <a:latin typeface="Century Gothic" panose="020B0502020202020204" pitchFamily="34" charset="0"/>
              </a:rPr>
              <a:t>false</a:t>
            </a:r>
            <a:endParaRPr lang="tr-TR" sz="1800" dirty="0">
              <a:latin typeface="Century Gothic" panose="020B0502020202020204" pitchFamily="34" charset="0"/>
            </a:endParaRPr>
          </a:p>
          <a:p>
            <a:r>
              <a:rPr lang="tr-TR" sz="1800" dirty="0">
                <a:latin typeface="Century Gothic" panose="020B0502020202020204" pitchFamily="34" charset="0"/>
              </a:rPr>
              <a:t>      2 </a:t>
            </a:r>
            <a:r>
              <a:rPr lang="tr-TR" sz="1800" dirty="0" err="1">
                <a:latin typeface="Century Gothic" panose="020B0502020202020204" pitchFamily="34" charset="0"/>
              </a:rPr>
              <a:t>System.out.println</a:t>
            </a:r>
            <a:r>
              <a:rPr lang="tr-TR" sz="1800" dirty="0">
                <a:latin typeface="Century Gothic" panose="020B0502020202020204" pitchFamily="34" charset="0"/>
              </a:rPr>
              <a:t>(</a:t>
            </a:r>
            <a:r>
              <a:rPr lang="tr-TR" sz="1800" dirty="0" err="1">
                <a:latin typeface="Century Gothic" panose="020B0502020202020204" pitchFamily="34" charset="0"/>
              </a:rPr>
              <a:t>Pattern.matches</a:t>
            </a:r>
            <a:r>
              <a:rPr lang="tr-TR" sz="1800" dirty="0">
                <a:latin typeface="Century Gothic" panose="020B0502020202020204" pitchFamily="34" charset="0"/>
              </a:rPr>
              <a:t>("\\d","1"));//</a:t>
            </a:r>
            <a:r>
              <a:rPr lang="tr-TR" sz="1800" dirty="0" err="1">
                <a:latin typeface="Century Gothic" panose="020B0502020202020204" pitchFamily="34" charset="0"/>
              </a:rPr>
              <a:t>true</a:t>
            </a:r>
            <a:endParaRPr lang="tr-TR" sz="1800" dirty="0">
              <a:latin typeface="Century Gothic" panose="020B0502020202020204" pitchFamily="34" charset="0"/>
            </a:endParaRPr>
          </a:p>
          <a:p>
            <a:r>
              <a:rPr lang="tr-TR" sz="1800" dirty="0">
                <a:latin typeface="Century Gothic" panose="020B0502020202020204" pitchFamily="34" charset="0"/>
              </a:rPr>
              <a:t>      3 </a:t>
            </a:r>
            <a:r>
              <a:rPr lang="tr-TR" sz="1800" dirty="0" err="1">
                <a:latin typeface="Century Gothic" panose="020B0502020202020204" pitchFamily="34" charset="0"/>
              </a:rPr>
              <a:t>System.out.println</a:t>
            </a:r>
            <a:r>
              <a:rPr lang="tr-TR" sz="1800" dirty="0">
                <a:latin typeface="Century Gothic" panose="020B0502020202020204" pitchFamily="34" charset="0"/>
              </a:rPr>
              <a:t>(</a:t>
            </a:r>
            <a:r>
              <a:rPr lang="tr-TR" sz="1800" dirty="0" err="1">
                <a:latin typeface="Century Gothic" panose="020B0502020202020204" pitchFamily="34" charset="0"/>
              </a:rPr>
              <a:t>Pattern.matches</a:t>
            </a:r>
            <a:r>
              <a:rPr lang="tr-TR" sz="1800" dirty="0">
                <a:latin typeface="Century Gothic" panose="020B0502020202020204" pitchFamily="34" charset="0"/>
              </a:rPr>
              <a:t>("\\d{4}","4443"));//</a:t>
            </a:r>
            <a:r>
              <a:rPr lang="tr-TR" sz="1800" dirty="0" err="1">
                <a:latin typeface="Century Gothic" panose="020B0502020202020204" pitchFamily="34" charset="0"/>
              </a:rPr>
              <a:t>true</a:t>
            </a:r>
            <a:endParaRPr lang="tr-TR" sz="1800" dirty="0">
              <a:latin typeface="Century Gothic" panose="020B0502020202020204" pitchFamily="34" charset="0"/>
            </a:endParaRPr>
          </a:p>
          <a:p>
            <a:r>
              <a:rPr lang="tr-TR" sz="1800" dirty="0">
                <a:latin typeface="Century Gothic" panose="020B0502020202020204" pitchFamily="34" charset="0"/>
              </a:rPr>
              <a:t>      4 </a:t>
            </a:r>
            <a:r>
              <a:rPr lang="tr-TR" sz="1800" dirty="0" err="1">
                <a:latin typeface="Century Gothic" panose="020B0502020202020204" pitchFamily="34" charset="0"/>
              </a:rPr>
              <a:t>System.out.println</a:t>
            </a:r>
            <a:r>
              <a:rPr lang="tr-TR" sz="1800" dirty="0">
                <a:latin typeface="Century Gothic" panose="020B0502020202020204" pitchFamily="34" charset="0"/>
              </a:rPr>
              <a:t>(</a:t>
            </a:r>
            <a:r>
              <a:rPr lang="tr-TR" sz="1800" dirty="0" err="1">
                <a:latin typeface="Century Gothic" panose="020B0502020202020204" pitchFamily="34" charset="0"/>
              </a:rPr>
              <a:t>Pattern.matches</a:t>
            </a:r>
            <a:r>
              <a:rPr lang="tr-TR" sz="1800" dirty="0">
                <a:latin typeface="Century Gothic" panose="020B0502020202020204" pitchFamily="34" charset="0"/>
              </a:rPr>
              <a:t>("\\d","323abc"));//</a:t>
            </a:r>
            <a:r>
              <a:rPr lang="tr-TR" sz="1800" dirty="0" err="1">
                <a:latin typeface="Century Gothic" panose="020B0502020202020204" pitchFamily="34" charset="0"/>
              </a:rPr>
              <a:t>false</a:t>
            </a:r>
            <a:endParaRPr lang="tr-TR" sz="1800" dirty="0">
              <a:latin typeface="Century Gothic" panose="020B0502020202020204" pitchFamily="34" charset="0"/>
            </a:endParaRPr>
          </a:p>
          <a:p>
            <a:endParaRPr lang="tr-TR" dirty="0">
              <a:latin typeface="Century Gothic" panose="020B0502020202020204" pitchFamily="34" charset="0"/>
            </a:endParaRPr>
          </a:p>
          <a:p>
            <a:r>
              <a:rPr lang="tr-TR" dirty="0">
                <a:latin typeface="Century Gothic" panose="020B0502020202020204" pitchFamily="34" charset="0"/>
              </a:rPr>
              <a:t>1: </a:t>
            </a:r>
            <a:r>
              <a:rPr lang="tr-TR" dirty="0" err="1">
                <a:latin typeface="Century Gothic" panose="020B0502020202020204" pitchFamily="34" charset="0"/>
              </a:rPr>
              <a:t>maku</a:t>
            </a:r>
            <a:r>
              <a:rPr lang="tr-TR" dirty="0">
                <a:latin typeface="Century Gothic" panose="020B0502020202020204" pitchFamily="34" charset="0"/>
              </a:rPr>
              <a:t> </a:t>
            </a:r>
            <a:r>
              <a:rPr lang="tr-TR" dirty="0" err="1">
                <a:latin typeface="Century Gothic" panose="020B0502020202020204" pitchFamily="34" charset="0"/>
              </a:rPr>
              <a:t>içiderisinde</a:t>
            </a:r>
            <a:r>
              <a:rPr lang="tr-TR" dirty="0">
                <a:latin typeface="Century Gothic" panose="020B0502020202020204" pitchFamily="34" charset="0"/>
              </a:rPr>
              <a:t> rakam var mı ?</a:t>
            </a:r>
          </a:p>
          <a:p>
            <a:r>
              <a:rPr lang="tr-TR" dirty="0">
                <a:latin typeface="Century Gothic" panose="020B0502020202020204" pitchFamily="34" charset="0"/>
              </a:rPr>
              <a:t>2: 1 içerişimde rakam var mı ?</a:t>
            </a:r>
          </a:p>
          <a:p>
            <a:r>
              <a:rPr lang="tr-TR" dirty="0">
                <a:latin typeface="Century Gothic" panose="020B0502020202020204" pitchFamily="34" charset="0"/>
              </a:rPr>
              <a:t>3: 4443 içerisinde 4 tane rakam var mı ?</a:t>
            </a:r>
          </a:p>
          <a:p>
            <a:r>
              <a:rPr lang="tr-TR" dirty="0">
                <a:latin typeface="Century Gothic" panose="020B0502020202020204" pitchFamily="34" charset="0"/>
              </a:rPr>
              <a:t>4: 323abc içerisinde sadece rakam var mı ?</a:t>
            </a:r>
          </a:p>
          <a:p>
            <a:endParaRPr lang="tr-TR" dirty="0">
              <a:latin typeface="Century Gothic" panose="020B0502020202020204" pitchFamily="34" charset="0"/>
            </a:endParaRPr>
          </a:p>
        </p:txBody>
      </p:sp>
    </p:spTree>
    <p:extLst>
      <p:ext uri="{BB962C8B-B14F-4D97-AF65-F5344CB8AC3E}">
        <p14:creationId xmlns:p14="http://schemas.microsoft.com/office/powerpoint/2010/main" val="639255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Java Düzenli İfadeler Örneği -6</a:t>
            </a:r>
            <a:endParaRPr b="1" dirty="0"/>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12</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sp>
        <p:nvSpPr>
          <p:cNvPr id="7" name="Google Shape;223;p6">
            <a:extLst>
              <a:ext uri="{FF2B5EF4-FFF2-40B4-BE49-F238E27FC236}">
                <a16:creationId xmlns:a16="http://schemas.microsoft.com/office/drawing/2014/main" id="{0D3BDA41-38CD-E8F7-BCB5-5B1B9165CF2C}"/>
              </a:ext>
            </a:extLst>
          </p:cNvPr>
          <p:cNvSpPr txBox="1">
            <a:spLocks noGrp="1"/>
          </p:cNvSpPr>
          <p:nvPr>
            <p:ph type="body" idx="1"/>
          </p:nvPr>
        </p:nvSpPr>
        <p:spPr>
          <a:xfrm>
            <a:off x="1788166" y="1275271"/>
            <a:ext cx="9282287" cy="4953000"/>
          </a:xfrm>
          <a:prstGeom prst="rect">
            <a:avLst/>
          </a:prstGeom>
          <a:noFill/>
          <a:ln>
            <a:noFill/>
          </a:ln>
        </p:spPr>
        <p:txBody>
          <a:bodyPr spcFirstLastPara="1" wrap="square" lIns="91425" tIns="45700" rIns="91425" bIns="45700" anchor="t" anchorCtr="0">
            <a:normAutofit/>
          </a:bodyPr>
          <a:lstStyle/>
          <a:p>
            <a:r>
              <a:rPr lang="tr-TR" sz="1800" dirty="0">
                <a:latin typeface="Century Gothic" panose="020B0502020202020204" pitchFamily="34" charset="0"/>
              </a:rPr>
              <a:t> </a:t>
            </a:r>
          </a:p>
          <a:p>
            <a:r>
              <a:rPr lang="tr-TR" dirty="0">
                <a:latin typeface="Century Gothic" panose="020B0502020202020204" pitchFamily="34" charset="0"/>
              </a:rPr>
              <a:t>	  1 </a:t>
            </a:r>
            <a:r>
              <a:rPr lang="tr-TR" sz="1800" dirty="0" err="1">
                <a:latin typeface="Century Gothic" panose="020B0502020202020204" pitchFamily="34" charset="0"/>
              </a:rPr>
              <a:t>System.out.println</a:t>
            </a:r>
            <a:r>
              <a:rPr lang="tr-TR" sz="1800" dirty="0">
                <a:latin typeface="Century Gothic" panose="020B0502020202020204" pitchFamily="34" charset="0"/>
              </a:rPr>
              <a:t>(</a:t>
            </a:r>
            <a:r>
              <a:rPr lang="tr-TR" sz="1800" dirty="0" err="1">
                <a:latin typeface="Century Gothic" panose="020B0502020202020204" pitchFamily="34" charset="0"/>
              </a:rPr>
              <a:t>Pattern.matches</a:t>
            </a:r>
            <a:r>
              <a:rPr lang="tr-TR" sz="1800" dirty="0">
                <a:latin typeface="Century Gothic" panose="020B0502020202020204" pitchFamily="34" charset="0"/>
              </a:rPr>
              <a:t>("\\D","</a:t>
            </a:r>
            <a:r>
              <a:rPr lang="tr-TR" sz="1800" dirty="0" err="1">
                <a:latin typeface="Century Gothic" panose="020B0502020202020204" pitchFamily="34" charset="0"/>
              </a:rPr>
              <a:t>abc</a:t>
            </a:r>
            <a:r>
              <a:rPr lang="tr-TR" sz="1800" dirty="0">
                <a:latin typeface="Century Gothic" panose="020B0502020202020204" pitchFamily="34" charset="0"/>
              </a:rPr>
              <a:t>"));//</a:t>
            </a:r>
            <a:r>
              <a:rPr lang="tr-TR" sz="1800" dirty="0" err="1">
                <a:latin typeface="Century Gothic" panose="020B0502020202020204" pitchFamily="34" charset="0"/>
              </a:rPr>
              <a:t>false</a:t>
            </a:r>
            <a:endParaRPr lang="tr-TR" sz="1800" dirty="0">
              <a:latin typeface="Century Gothic" panose="020B0502020202020204" pitchFamily="34" charset="0"/>
            </a:endParaRPr>
          </a:p>
          <a:p>
            <a:r>
              <a:rPr lang="tr-TR" sz="1800" dirty="0">
                <a:latin typeface="Century Gothic" panose="020B0502020202020204" pitchFamily="34" charset="0"/>
              </a:rPr>
              <a:t>       2 </a:t>
            </a:r>
            <a:r>
              <a:rPr lang="tr-TR" sz="1800" dirty="0" err="1">
                <a:latin typeface="Century Gothic" panose="020B0502020202020204" pitchFamily="34" charset="0"/>
              </a:rPr>
              <a:t>System.out.println</a:t>
            </a:r>
            <a:r>
              <a:rPr lang="tr-TR" sz="1800" dirty="0">
                <a:latin typeface="Century Gothic" panose="020B0502020202020204" pitchFamily="34" charset="0"/>
              </a:rPr>
              <a:t>(</a:t>
            </a:r>
            <a:r>
              <a:rPr lang="tr-TR" sz="1800" dirty="0" err="1">
                <a:latin typeface="Century Gothic" panose="020B0502020202020204" pitchFamily="34" charset="0"/>
              </a:rPr>
              <a:t>Pattern.matches</a:t>
            </a:r>
            <a:r>
              <a:rPr lang="tr-TR" sz="1800" dirty="0">
                <a:latin typeface="Century Gothic" panose="020B0502020202020204" pitchFamily="34" charset="0"/>
              </a:rPr>
              <a:t>("\\D","1"));//</a:t>
            </a:r>
            <a:r>
              <a:rPr lang="tr-TR" sz="1800" dirty="0" err="1">
                <a:latin typeface="Century Gothic" panose="020B0502020202020204" pitchFamily="34" charset="0"/>
              </a:rPr>
              <a:t>false</a:t>
            </a:r>
            <a:endParaRPr lang="tr-TR" sz="1800" dirty="0">
              <a:latin typeface="Century Gothic" panose="020B0502020202020204" pitchFamily="34" charset="0"/>
            </a:endParaRPr>
          </a:p>
          <a:p>
            <a:r>
              <a:rPr lang="tr-TR" sz="1800" dirty="0">
                <a:latin typeface="Century Gothic" panose="020B0502020202020204" pitchFamily="34" charset="0"/>
              </a:rPr>
              <a:t>       3 </a:t>
            </a:r>
            <a:r>
              <a:rPr lang="tr-TR" sz="1800" dirty="0" err="1">
                <a:latin typeface="Century Gothic" panose="020B0502020202020204" pitchFamily="34" charset="0"/>
              </a:rPr>
              <a:t>System.out.println</a:t>
            </a:r>
            <a:r>
              <a:rPr lang="tr-TR" sz="1800" dirty="0">
                <a:latin typeface="Century Gothic" panose="020B0502020202020204" pitchFamily="34" charset="0"/>
              </a:rPr>
              <a:t>(</a:t>
            </a:r>
            <a:r>
              <a:rPr lang="tr-TR" sz="1800" dirty="0" err="1">
                <a:latin typeface="Century Gothic" panose="020B0502020202020204" pitchFamily="34" charset="0"/>
              </a:rPr>
              <a:t>Pattern.matches</a:t>
            </a:r>
            <a:r>
              <a:rPr lang="tr-TR" sz="1800" dirty="0">
                <a:latin typeface="Century Gothic" panose="020B0502020202020204" pitchFamily="34" charset="0"/>
              </a:rPr>
              <a:t>("\\D","4443"));//</a:t>
            </a:r>
            <a:r>
              <a:rPr lang="tr-TR" sz="1800" dirty="0" err="1">
                <a:latin typeface="Century Gothic" panose="020B0502020202020204" pitchFamily="34" charset="0"/>
              </a:rPr>
              <a:t>false</a:t>
            </a:r>
            <a:endParaRPr lang="tr-TR" sz="1800" dirty="0">
              <a:latin typeface="Century Gothic" panose="020B0502020202020204" pitchFamily="34" charset="0"/>
            </a:endParaRPr>
          </a:p>
          <a:p>
            <a:r>
              <a:rPr lang="tr-TR" sz="1800" dirty="0">
                <a:latin typeface="Century Gothic" panose="020B0502020202020204" pitchFamily="34" charset="0"/>
              </a:rPr>
              <a:t>       4 </a:t>
            </a:r>
            <a:r>
              <a:rPr lang="tr-TR" sz="1800" dirty="0" err="1">
                <a:latin typeface="Century Gothic" panose="020B0502020202020204" pitchFamily="34" charset="0"/>
              </a:rPr>
              <a:t>System.out.println</a:t>
            </a:r>
            <a:r>
              <a:rPr lang="tr-TR" sz="1800" dirty="0">
                <a:latin typeface="Century Gothic" panose="020B0502020202020204" pitchFamily="34" charset="0"/>
              </a:rPr>
              <a:t>(</a:t>
            </a:r>
            <a:r>
              <a:rPr lang="tr-TR" sz="1800" dirty="0" err="1">
                <a:latin typeface="Century Gothic" panose="020B0502020202020204" pitchFamily="34" charset="0"/>
              </a:rPr>
              <a:t>Pattern.matches</a:t>
            </a:r>
            <a:r>
              <a:rPr lang="tr-TR" sz="1800" dirty="0">
                <a:latin typeface="Century Gothic" panose="020B0502020202020204" pitchFamily="34" charset="0"/>
              </a:rPr>
              <a:t>("\\D","323abc"));//</a:t>
            </a:r>
            <a:r>
              <a:rPr lang="tr-TR" sz="1800" dirty="0" err="1">
                <a:latin typeface="Century Gothic" panose="020B0502020202020204" pitchFamily="34" charset="0"/>
              </a:rPr>
              <a:t>false</a:t>
            </a:r>
            <a:endParaRPr lang="tr-TR" sz="1800" dirty="0">
              <a:latin typeface="Century Gothic" panose="020B0502020202020204" pitchFamily="34" charset="0"/>
            </a:endParaRPr>
          </a:p>
          <a:p>
            <a:r>
              <a:rPr lang="tr-TR" sz="1800" dirty="0">
                <a:latin typeface="Century Gothic" panose="020B0502020202020204" pitchFamily="34" charset="0"/>
              </a:rPr>
              <a:t>       5 </a:t>
            </a:r>
            <a:r>
              <a:rPr lang="tr-TR" sz="1800" dirty="0" err="1">
                <a:latin typeface="Century Gothic" panose="020B0502020202020204" pitchFamily="34" charset="0"/>
              </a:rPr>
              <a:t>System.out.println</a:t>
            </a:r>
            <a:r>
              <a:rPr lang="tr-TR" sz="1800" dirty="0">
                <a:latin typeface="Century Gothic" panose="020B0502020202020204" pitchFamily="34" charset="0"/>
              </a:rPr>
              <a:t>(</a:t>
            </a:r>
            <a:r>
              <a:rPr lang="tr-TR" sz="1800" dirty="0" err="1">
                <a:latin typeface="Century Gothic" panose="020B0502020202020204" pitchFamily="34" charset="0"/>
              </a:rPr>
              <a:t>Pattern.matches</a:t>
            </a:r>
            <a:r>
              <a:rPr lang="tr-TR" sz="1800" dirty="0">
                <a:latin typeface="Century Gothic" panose="020B0502020202020204" pitchFamily="34" charset="0"/>
              </a:rPr>
              <a:t>("\\D","m"));//true</a:t>
            </a:r>
          </a:p>
          <a:p>
            <a:r>
              <a:rPr lang="tr-TR" dirty="0">
                <a:latin typeface="Century Gothic" panose="020B0502020202020204" pitchFamily="34" charset="0"/>
              </a:rPr>
              <a:t>1:abc içerisinde 1 tane harf var mı? Eğer{3} yazsaydık </a:t>
            </a:r>
            <a:r>
              <a:rPr lang="tr-TR" dirty="0" err="1">
                <a:latin typeface="Century Gothic" panose="020B0502020202020204" pitchFamily="34" charset="0"/>
              </a:rPr>
              <a:t>true</a:t>
            </a:r>
            <a:r>
              <a:rPr lang="tr-TR" dirty="0">
                <a:latin typeface="Century Gothic" panose="020B0502020202020204" pitchFamily="34" charset="0"/>
              </a:rPr>
              <a:t> olurdu</a:t>
            </a:r>
          </a:p>
          <a:p>
            <a:r>
              <a:rPr lang="tr-TR" dirty="0">
                <a:latin typeface="Century Gothic" panose="020B0502020202020204" pitchFamily="34" charset="0"/>
              </a:rPr>
              <a:t>2:1 in içinde 1 tane harf var mı?</a:t>
            </a:r>
          </a:p>
          <a:p>
            <a:r>
              <a:rPr lang="tr-TR" dirty="0">
                <a:latin typeface="Century Gothic" panose="020B0502020202020204" pitchFamily="34" charset="0"/>
              </a:rPr>
              <a:t>3: 4443 içinde 1 tane harf var mı ?</a:t>
            </a:r>
          </a:p>
          <a:p>
            <a:r>
              <a:rPr lang="tr-TR" dirty="0">
                <a:latin typeface="Century Gothic" panose="020B0502020202020204" pitchFamily="34" charset="0"/>
              </a:rPr>
              <a:t>4:323abc içinde 1 tane harf var mı ?</a:t>
            </a:r>
          </a:p>
          <a:p>
            <a:r>
              <a:rPr lang="tr-TR" dirty="0">
                <a:latin typeface="Century Gothic" panose="020B0502020202020204" pitchFamily="34" charset="0"/>
              </a:rPr>
              <a:t>5:m içinde 1 tane harf var mı ?</a:t>
            </a:r>
          </a:p>
        </p:txBody>
      </p:sp>
    </p:spTree>
    <p:extLst>
      <p:ext uri="{BB962C8B-B14F-4D97-AF65-F5344CB8AC3E}">
        <p14:creationId xmlns:p14="http://schemas.microsoft.com/office/powerpoint/2010/main" val="1902853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Java Düzenli İfadeler Örneği -7</a:t>
            </a:r>
            <a:endParaRPr b="1" dirty="0"/>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13</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sp>
        <p:nvSpPr>
          <p:cNvPr id="7" name="Google Shape;223;p6">
            <a:extLst>
              <a:ext uri="{FF2B5EF4-FFF2-40B4-BE49-F238E27FC236}">
                <a16:creationId xmlns:a16="http://schemas.microsoft.com/office/drawing/2014/main" id="{0D3BDA41-38CD-E8F7-BCB5-5B1B9165CF2C}"/>
              </a:ext>
            </a:extLst>
          </p:cNvPr>
          <p:cNvSpPr txBox="1">
            <a:spLocks noGrp="1"/>
          </p:cNvSpPr>
          <p:nvPr>
            <p:ph type="body" idx="1"/>
          </p:nvPr>
        </p:nvSpPr>
        <p:spPr>
          <a:xfrm>
            <a:off x="1788166" y="1275271"/>
            <a:ext cx="9282287" cy="4953000"/>
          </a:xfrm>
          <a:prstGeom prst="rect">
            <a:avLst/>
          </a:prstGeom>
          <a:noFill/>
          <a:ln>
            <a:noFill/>
          </a:ln>
        </p:spPr>
        <p:txBody>
          <a:bodyPr spcFirstLastPara="1" wrap="square" lIns="91425" tIns="45700" rIns="91425" bIns="45700" anchor="t" anchorCtr="0">
            <a:normAutofit/>
          </a:bodyPr>
          <a:lstStyle/>
          <a:p>
            <a:r>
              <a:rPr lang="tr-TR" dirty="0">
                <a:latin typeface="Century Gothic" panose="020B0502020202020204" pitchFamily="34" charset="0"/>
              </a:rPr>
              <a:t>	</a:t>
            </a:r>
          </a:p>
          <a:p>
            <a:r>
              <a:rPr lang="tr-TR" dirty="0">
                <a:latin typeface="Century Gothic" panose="020B0502020202020204" pitchFamily="34" charset="0"/>
              </a:rPr>
              <a:t>	 1 </a:t>
            </a:r>
            <a:r>
              <a:rPr lang="tr-TR" dirty="0" err="1">
                <a:latin typeface="Century Gothic" panose="020B0502020202020204" pitchFamily="34" charset="0"/>
              </a:rPr>
              <a:t>System.out.println</a:t>
            </a:r>
            <a:r>
              <a:rPr lang="tr-TR" dirty="0">
                <a:latin typeface="Century Gothic" panose="020B0502020202020204" pitchFamily="34" charset="0"/>
              </a:rPr>
              <a:t>(</a:t>
            </a:r>
            <a:r>
              <a:rPr lang="tr-TR" dirty="0" err="1">
                <a:latin typeface="Century Gothic" panose="020B0502020202020204" pitchFamily="34" charset="0"/>
              </a:rPr>
              <a:t>Pattern.matches</a:t>
            </a:r>
            <a:r>
              <a:rPr lang="tr-TR" dirty="0">
                <a:latin typeface="Century Gothic" panose="020B0502020202020204" pitchFamily="34" charset="0"/>
              </a:rPr>
              <a:t>("[a,zA-Z0-9]{6}","arun32"));//</a:t>
            </a:r>
            <a:r>
              <a:rPr lang="tr-TR" dirty="0" err="1">
                <a:latin typeface="Century Gothic" panose="020B0502020202020204" pitchFamily="34" charset="0"/>
              </a:rPr>
              <a:t>true</a:t>
            </a:r>
            <a:endParaRPr lang="tr-TR" dirty="0">
              <a:latin typeface="Century Gothic" panose="020B0502020202020204" pitchFamily="34" charset="0"/>
            </a:endParaRPr>
          </a:p>
          <a:p>
            <a:r>
              <a:rPr lang="tr-TR" dirty="0">
                <a:latin typeface="Century Gothic" panose="020B0502020202020204" pitchFamily="34" charset="0"/>
              </a:rPr>
              <a:t>      2 </a:t>
            </a:r>
            <a:r>
              <a:rPr lang="tr-TR" dirty="0" err="1">
                <a:latin typeface="Century Gothic" panose="020B0502020202020204" pitchFamily="34" charset="0"/>
              </a:rPr>
              <a:t>System.out.println</a:t>
            </a:r>
            <a:r>
              <a:rPr lang="tr-TR" dirty="0">
                <a:latin typeface="Century Gothic" panose="020B0502020202020204" pitchFamily="34" charset="0"/>
              </a:rPr>
              <a:t>(</a:t>
            </a:r>
            <a:r>
              <a:rPr lang="tr-TR" dirty="0" err="1">
                <a:latin typeface="Century Gothic" panose="020B0502020202020204" pitchFamily="34" charset="0"/>
              </a:rPr>
              <a:t>Pattern.matches</a:t>
            </a:r>
            <a:r>
              <a:rPr lang="tr-TR" dirty="0">
                <a:latin typeface="Century Gothic" panose="020B0502020202020204" pitchFamily="34" charset="0"/>
              </a:rPr>
              <a:t>("[a,zA-Z0-9]{6}","maku2011"));//</a:t>
            </a:r>
            <a:r>
              <a:rPr lang="tr-TR" dirty="0" err="1">
                <a:latin typeface="Century Gothic" panose="020B0502020202020204" pitchFamily="34" charset="0"/>
              </a:rPr>
              <a:t>false</a:t>
            </a:r>
            <a:endParaRPr lang="tr-TR" dirty="0">
              <a:latin typeface="Century Gothic" panose="020B0502020202020204" pitchFamily="34" charset="0"/>
            </a:endParaRPr>
          </a:p>
          <a:p>
            <a:r>
              <a:rPr lang="tr-TR" dirty="0">
                <a:latin typeface="Century Gothic" panose="020B0502020202020204" pitchFamily="34" charset="0"/>
              </a:rPr>
              <a:t>      3  </a:t>
            </a:r>
            <a:r>
              <a:rPr lang="tr-TR" dirty="0" err="1">
                <a:latin typeface="Century Gothic" panose="020B0502020202020204" pitchFamily="34" charset="0"/>
              </a:rPr>
              <a:t>System.out.println</a:t>
            </a:r>
            <a:r>
              <a:rPr lang="tr-TR" dirty="0">
                <a:latin typeface="Century Gothic" panose="020B0502020202020204" pitchFamily="34" charset="0"/>
              </a:rPr>
              <a:t>(</a:t>
            </a:r>
            <a:r>
              <a:rPr lang="tr-TR" dirty="0" err="1">
                <a:latin typeface="Century Gothic" panose="020B0502020202020204" pitchFamily="34" charset="0"/>
              </a:rPr>
              <a:t>Pattern.matches</a:t>
            </a:r>
            <a:r>
              <a:rPr lang="tr-TR" dirty="0">
                <a:latin typeface="Century Gothic" panose="020B0502020202020204" pitchFamily="34" charset="0"/>
              </a:rPr>
              <a:t>("[a,zA-Z0-9]{6}","</a:t>
            </a:r>
            <a:r>
              <a:rPr lang="tr-TR" dirty="0" err="1">
                <a:latin typeface="Century Gothic" panose="020B0502020202020204" pitchFamily="34" charset="0"/>
              </a:rPr>
              <a:t>makupc</a:t>
            </a:r>
            <a:r>
              <a:rPr lang="tr-TR" dirty="0">
                <a:latin typeface="Century Gothic" panose="020B0502020202020204" pitchFamily="34" charset="0"/>
              </a:rPr>
              <a:t>"));//</a:t>
            </a:r>
            <a:r>
              <a:rPr lang="tr-TR" dirty="0" err="1">
                <a:latin typeface="Century Gothic" panose="020B0502020202020204" pitchFamily="34" charset="0"/>
              </a:rPr>
              <a:t>true</a:t>
            </a:r>
            <a:endParaRPr lang="tr-TR" dirty="0">
              <a:latin typeface="Century Gothic" panose="020B0502020202020204" pitchFamily="34" charset="0"/>
            </a:endParaRPr>
          </a:p>
          <a:p>
            <a:r>
              <a:rPr lang="tr-TR" dirty="0">
                <a:latin typeface="Century Gothic" panose="020B0502020202020204" pitchFamily="34" charset="0"/>
              </a:rPr>
              <a:t>      4 </a:t>
            </a:r>
            <a:r>
              <a:rPr lang="tr-TR" dirty="0" err="1">
                <a:latin typeface="Century Gothic" panose="020B0502020202020204" pitchFamily="34" charset="0"/>
              </a:rPr>
              <a:t>System.out.println</a:t>
            </a:r>
            <a:r>
              <a:rPr lang="tr-TR" dirty="0">
                <a:latin typeface="Century Gothic" panose="020B0502020202020204" pitchFamily="34" charset="0"/>
              </a:rPr>
              <a:t>(</a:t>
            </a:r>
            <a:r>
              <a:rPr lang="tr-TR" dirty="0" err="1">
                <a:latin typeface="Century Gothic" panose="020B0502020202020204" pitchFamily="34" charset="0"/>
              </a:rPr>
              <a:t>Pattern.matches</a:t>
            </a:r>
            <a:r>
              <a:rPr lang="tr-TR" dirty="0">
                <a:latin typeface="Century Gothic" panose="020B0502020202020204" pitchFamily="34" charset="0"/>
              </a:rPr>
              <a:t>("[a,zA-Z0-9]{6}","</a:t>
            </a:r>
            <a:r>
              <a:rPr lang="tr-TR" dirty="0" err="1">
                <a:latin typeface="Century Gothic" panose="020B0502020202020204" pitchFamily="34" charset="0"/>
              </a:rPr>
              <a:t>marun</a:t>
            </a:r>
            <a:r>
              <a:rPr lang="tr-TR" dirty="0">
                <a:latin typeface="Century Gothic" panose="020B0502020202020204" pitchFamily="34" charset="0"/>
              </a:rPr>
              <a:t>@@"));//false</a:t>
            </a:r>
          </a:p>
          <a:p>
            <a:endParaRPr lang="tr-TR" dirty="0">
              <a:latin typeface="Century Gothic" panose="020B0502020202020204" pitchFamily="34" charset="0"/>
            </a:endParaRPr>
          </a:p>
          <a:p>
            <a:r>
              <a:rPr lang="tr-TR" dirty="0">
                <a:latin typeface="Century Gothic" panose="020B0502020202020204" pitchFamily="34" charset="0"/>
              </a:rPr>
              <a:t>1:içerisinde sayı veya harf olan 6 tekrarlı sayı var mı ?</a:t>
            </a:r>
          </a:p>
          <a:p>
            <a:r>
              <a:rPr lang="tr-TR" dirty="0">
                <a:latin typeface="Century Gothic" panose="020B0502020202020204" pitchFamily="34" charset="0"/>
              </a:rPr>
              <a:t>2:içerisinde sayı veya harf olan 6 tekrarlı sayı var mı ? 8 tekrar var</a:t>
            </a:r>
          </a:p>
          <a:p>
            <a:r>
              <a:rPr lang="tr-TR" dirty="0">
                <a:latin typeface="Century Gothic" panose="020B0502020202020204" pitchFamily="34" charset="0"/>
              </a:rPr>
              <a:t>3: içerisinde sayı veya harf olan 6 tekrarlı sayı var mı ?</a:t>
            </a:r>
          </a:p>
          <a:p>
            <a:r>
              <a:rPr lang="tr-TR" dirty="0">
                <a:latin typeface="Century Gothic" panose="020B0502020202020204" pitchFamily="34" charset="0"/>
              </a:rPr>
              <a:t>4: içerisinde sayı veya harf olan 6 tekrarlı sayı var mı ?özel karakter var</a:t>
            </a:r>
          </a:p>
          <a:p>
            <a:endParaRPr lang="tr-TR" dirty="0">
              <a:latin typeface="Century Gothic" panose="020B0502020202020204" pitchFamily="34" charset="0"/>
            </a:endParaRPr>
          </a:p>
          <a:p>
            <a:endParaRPr lang="tr-TR" dirty="0">
              <a:latin typeface="Century Gothic" panose="020B0502020202020204" pitchFamily="34" charset="0"/>
            </a:endParaRPr>
          </a:p>
        </p:txBody>
      </p:sp>
    </p:spTree>
    <p:extLst>
      <p:ext uri="{BB962C8B-B14F-4D97-AF65-F5344CB8AC3E}">
        <p14:creationId xmlns:p14="http://schemas.microsoft.com/office/powerpoint/2010/main" val="826596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Java Düzenli İfadeler Örneği -8</a:t>
            </a:r>
            <a:endParaRPr b="1" dirty="0"/>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14</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sp>
        <p:nvSpPr>
          <p:cNvPr id="7" name="Google Shape;223;p6">
            <a:extLst>
              <a:ext uri="{FF2B5EF4-FFF2-40B4-BE49-F238E27FC236}">
                <a16:creationId xmlns:a16="http://schemas.microsoft.com/office/drawing/2014/main" id="{0D3BDA41-38CD-E8F7-BCB5-5B1B9165CF2C}"/>
              </a:ext>
            </a:extLst>
          </p:cNvPr>
          <p:cNvSpPr txBox="1">
            <a:spLocks noGrp="1"/>
          </p:cNvSpPr>
          <p:nvPr>
            <p:ph type="body" idx="1"/>
          </p:nvPr>
        </p:nvSpPr>
        <p:spPr>
          <a:xfrm>
            <a:off x="1788166" y="1275271"/>
            <a:ext cx="9282287" cy="4953000"/>
          </a:xfrm>
          <a:prstGeom prst="rect">
            <a:avLst/>
          </a:prstGeom>
          <a:noFill/>
          <a:ln>
            <a:noFill/>
          </a:ln>
        </p:spPr>
        <p:txBody>
          <a:bodyPr spcFirstLastPara="1" wrap="square" lIns="91425" tIns="45700" rIns="91425" bIns="45700" anchor="t" anchorCtr="0">
            <a:normAutofit/>
          </a:bodyPr>
          <a:lstStyle/>
          <a:p>
            <a:endParaRPr lang="tr-TR" sz="1800" dirty="0">
              <a:latin typeface="Century Gothic" panose="020B0502020202020204" pitchFamily="34" charset="0"/>
            </a:endParaRPr>
          </a:p>
          <a:p>
            <a:r>
              <a:rPr lang="tr-TR" dirty="0">
                <a:latin typeface="Century Gothic" panose="020B0502020202020204" pitchFamily="34" charset="0"/>
              </a:rPr>
              <a:t>      1 </a:t>
            </a:r>
            <a:r>
              <a:rPr lang="tr-TR" sz="1800" dirty="0" err="1">
                <a:latin typeface="Century Gothic" panose="020B0502020202020204" pitchFamily="34" charset="0"/>
              </a:rPr>
              <a:t>System.out.println</a:t>
            </a:r>
            <a:r>
              <a:rPr lang="tr-TR" sz="1800" dirty="0">
                <a:latin typeface="Century Gothic" panose="020B0502020202020204" pitchFamily="34" charset="0"/>
              </a:rPr>
              <a:t>(</a:t>
            </a:r>
            <a:r>
              <a:rPr lang="tr-TR" sz="1800" dirty="0" err="1">
                <a:latin typeface="Century Gothic" panose="020B0502020202020204" pitchFamily="34" charset="0"/>
              </a:rPr>
              <a:t>Pattern.matches</a:t>
            </a:r>
            <a:r>
              <a:rPr lang="tr-TR" sz="1800" dirty="0">
                <a:latin typeface="Century Gothic" panose="020B0502020202020204" pitchFamily="34" charset="0"/>
              </a:rPr>
              <a:t>("[789][0-9]{9}","911745654"));//</a:t>
            </a:r>
            <a:r>
              <a:rPr lang="tr-TR" sz="1800" dirty="0" err="1">
                <a:latin typeface="Century Gothic" panose="020B0502020202020204" pitchFamily="34" charset="0"/>
              </a:rPr>
              <a:t>true</a:t>
            </a:r>
            <a:endParaRPr lang="tr-TR" sz="1800" dirty="0">
              <a:latin typeface="Century Gothic" panose="020B0502020202020204" pitchFamily="34" charset="0"/>
            </a:endParaRPr>
          </a:p>
          <a:p>
            <a:r>
              <a:rPr lang="tr-TR" sz="1800" dirty="0">
                <a:latin typeface="Century Gothic" panose="020B0502020202020204" pitchFamily="34" charset="0"/>
              </a:rPr>
              <a:t>      2  </a:t>
            </a:r>
            <a:r>
              <a:rPr lang="tr-TR" sz="1800" dirty="0" err="1">
                <a:latin typeface="Century Gothic" panose="020B0502020202020204" pitchFamily="34" charset="0"/>
              </a:rPr>
              <a:t>System.out.println</a:t>
            </a:r>
            <a:r>
              <a:rPr lang="tr-TR" sz="1800" dirty="0">
                <a:latin typeface="Century Gothic" panose="020B0502020202020204" pitchFamily="34" charset="0"/>
              </a:rPr>
              <a:t>(</a:t>
            </a:r>
            <a:r>
              <a:rPr lang="tr-TR" sz="1800" dirty="0" err="1">
                <a:latin typeface="Century Gothic" panose="020B0502020202020204" pitchFamily="34" charset="0"/>
              </a:rPr>
              <a:t>Pattern.matches</a:t>
            </a:r>
            <a:r>
              <a:rPr lang="tr-TR" sz="1800" dirty="0">
                <a:latin typeface="Century Gothic" panose="020B0502020202020204" pitchFamily="34" charset="0"/>
              </a:rPr>
              <a:t>("[789]{1}[0-9]{9}","211745654"));//</a:t>
            </a:r>
            <a:r>
              <a:rPr lang="tr-TR" sz="1800" dirty="0" err="1">
                <a:latin typeface="Century Gothic" panose="020B0502020202020204" pitchFamily="34" charset="0"/>
              </a:rPr>
              <a:t>false</a:t>
            </a:r>
            <a:endParaRPr lang="tr-TR" sz="1800" dirty="0">
              <a:latin typeface="Century Gothic" panose="020B0502020202020204" pitchFamily="34" charset="0"/>
            </a:endParaRPr>
          </a:p>
          <a:p>
            <a:endParaRPr lang="tr-TR" dirty="0">
              <a:latin typeface="Century Gothic" panose="020B0502020202020204" pitchFamily="34" charset="0"/>
            </a:endParaRPr>
          </a:p>
          <a:p>
            <a:r>
              <a:rPr lang="tr-TR" dirty="0">
                <a:latin typeface="Century Gothic" panose="020B0502020202020204" pitchFamily="34" charset="0"/>
              </a:rPr>
              <a:t>1:başlangıç sayısı 789 ve diğer sayılar 9 tane olacak şekilde var mı?</a:t>
            </a:r>
          </a:p>
          <a:p>
            <a:r>
              <a:rPr lang="tr-TR" dirty="0">
                <a:latin typeface="Century Gothic" panose="020B0502020202020204" pitchFamily="34" charset="0"/>
              </a:rPr>
              <a:t>1:başlangıç sayısı 789 ve diğer sayılar 9 tane olacak şekilde var mı?</a:t>
            </a:r>
          </a:p>
          <a:p>
            <a:r>
              <a:rPr lang="tr-TR" dirty="0">
                <a:latin typeface="Century Gothic" panose="020B0502020202020204" pitchFamily="34" charset="0"/>
              </a:rPr>
              <a:t>Başlangıcı 2 olduğu için hatalı</a:t>
            </a:r>
          </a:p>
          <a:p>
            <a:endParaRPr lang="tr-TR" dirty="0">
              <a:latin typeface="Century Gothic" panose="020B0502020202020204" pitchFamily="34" charset="0"/>
            </a:endParaRPr>
          </a:p>
        </p:txBody>
      </p:sp>
    </p:spTree>
    <p:extLst>
      <p:ext uri="{BB962C8B-B14F-4D97-AF65-F5344CB8AC3E}">
        <p14:creationId xmlns:p14="http://schemas.microsoft.com/office/powerpoint/2010/main" val="389881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Yardımcı Kaynaklar</a:t>
            </a:r>
            <a:endParaRPr b="1" dirty="0"/>
          </a:p>
        </p:txBody>
      </p:sp>
      <p:sp>
        <p:nvSpPr>
          <p:cNvPr id="530" name="Google Shape;530;p45"/>
          <p:cNvSpPr txBox="1">
            <a:spLocks noGrp="1"/>
          </p:cNvSpPr>
          <p:nvPr>
            <p:ph type="body" idx="1"/>
          </p:nvPr>
        </p:nvSpPr>
        <p:spPr>
          <a:xfrm>
            <a:off x="2623717" y="1795596"/>
            <a:ext cx="8915400" cy="3777622"/>
          </a:xfrm>
          <a:prstGeom prst="rect">
            <a:avLst/>
          </a:prstGeom>
          <a:noFill/>
          <a:ln>
            <a:noFill/>
          </a:ln>
        </p:spPr>
        <p:txBody>
          <a:bodyPr spcFirstLastPara="1" wrap="square" lIns="91425" tIns="45700" rIns="91425" bIns="45700" anchor="t" anchorCtr="0">
            <a:normAutofit/>
          </a:bodyPr>
          <a:lstStyle/>
          <a:p>
            <a:pPr lvl="0" algn="l" rtl="0">
              <a:spcBef>
                <a:spcPts val="1000"/>
              </a:spcBef>
              <a:spcAft>
                <a:spcPts val="0"/>
              </a:spcAft>
              <a:buSzPts val="1800"/>
              <a:buAutoNum type="arabicPeriod"/>
            </a:pPr>
            <a:r>
              <a:rPr lang="tr-TR" b="1" dirty="0"/>
              <a:t>https://www.javatpoint.com/java-regex</a:t>
            </a:r>
          </a:p>
          <a:p>
            <a:pPr lvl="0" algn="l" rtl="0">
              <a:spcBef>
                <a:spcPts val="1000"/>
              </a:spcBef>
              <a:spcAft>
                <a:spcPts val="0"/>
              </a:spcAft>
              <a:buSzPts val="1800"/>
              <a:buAutoNum type="arabicPeriod"/>
            </a:pPr>
            <a:r>
              <a:rPr lang="tr-TR" b="1" dirty="0"/>
              <a:t>https://www.youtube.com/watch?v=sCuOJ8uadOg</a:t>
            </a:r>
          </a:p>
          <a:p>
            <a:pPr lvl="0" algn="l" rtl="0">
              <a:spcBef>
                <a:spcPts val="1000"/>
              </a:spcBef>
              <a:spcAft>
                <a:spcPts val="0"/>
              </a:spcAft>
              <a:buSzPts val="1800"/>
              <a:buAutoNum type="arabicPeriod"/>
            </a:pPr>
            <a:r>
              <a:rPr lang="tr-TR" b="1" dirty="0"/>
              <a:t>https://www.kindsonthegenius.com/java/</a:t>
            </a:r>
          </a:p>
          <a:p>
            <a:pPr lvl="0" algn="l" rtl="0">
              <a:spcBef>
                <a:spcPts val="1000"/>
              </a:spcBef>
              <a:spcAft>
                <a:spcPts val="0"/>
              </a:spcAft>
              <a:buSzPts val="1800"/>
              <a:buAutoNum type="arabicPeriod"/>
            </a:pPr>
            <a:r>
              <a:rPr lang="tr-TR" b="1" dirty="0">
                <a:hlinkClick r:id="rId3"/>
              </a:rPr>
              <a:t>https://www.youtube.com/watch?v=aHEMwC1SDXw</a:t>
            </a:r>
            <a:endParaRPr lang="tr-TR" b="1" dirty="0"/>
          </a:p>
          <a:p>
            <a:pPr lvl="0" algn="l" rtl="0">
              <a:spcBef>
                <a:spcPts val="1000"/>
              </a:spcBef>
              <a:spcAft>
                <a:spcPts val="0"/>
              </a:spcAft>
              <a:buSzPts val="1800"/>
              <a:buAutoNum type="arabicPeriod"/>
            </a:pPr>
            <a:r>
              <a:rPr lang="tr-TR" b="1" dirty="0">
                <a:hlinkClick r:id="rId4"/>
              </a:rPr>
              <a:t>https://docs.oracle.com/javase/8/docs/api/index.html?java/util/regex/package-summary.html</a:t>
            </a:r>
            <a:endParaRPr lang="tr-TR" b="1" dirty="0"/>
          </a:p>
          <a:p>
            <a:pPr lvl="0" algn="l" rtl="0">
              <a:spcBef>
                <a:spcPts val="1000"/>
              </a:spcBef>
              <a:spcAft>
                <a:spcPts val="0"/>
              </a:spcAft>
              <a:buSzPts val="1800"/>
              <a:buAutoNum type="arabicPeriod"/>
            </a:pPr>
            <a:r>
              <a:rPr lang="tr-TR" b="1" dirty="0">
                <a:hlinkClick r:id="rId5"/>
              </a:rPr>
              <a:t>https://www.youtube.com/watch?v=rhzKDrUiJVk</a:t>
            </a:r>
            <a:endParaRPr lang="tr-TR" b="1" dirty="0"/>
          </a:p>
          <a:p>
            <a:pPr lvl="0" algn="l" rtl="0">
              <a:spcBef>
                <a:spcPts val="1000"/>
              </a:spcBef>
              <a:spcAft>
                <a:spcPts val="0"/>
              </a:spcAft>
              <a:buSzPts val="1800"/>
              <a:buAutoNum type="arabicPeriod"/>
            </a:pPr>
            <a:r>
              <a:rPr lang="tr-TR" b="1" dirty="0">
                <a:hlinkClick r:id="rId6"/>
              </a:rPr>
              <a:t>https://www.w3schools.com/java/java_regex.asp</a:t>
            </a:r>
            <a:endParaRPr lang="tr-TR" b="1" dirty="0"/>
          </a:p>
          <a:p>
            <a:pPr>
              <a:buFont typeface="Noto Sans Symbols"/>
              <a:buAutoNum type="arabicPeriod"/>
            </a:pPr>
            <a:r>
              <a:rPr lang="tr-TR" b="1" dirty="0">
                <a:hlinkClick r:id="rId7"/>
              </a:rPr>
              <a:t>https://www.youtube.com/watch?v=Atal9sRuQeA</a:t>
            </a:r>
            <a:endParaRPr lang="tr-TR" b="1" dirty="0"/>
          </a:p>
          <a:p>
            <a:pPr lvl="0" algn="l" rtl="0">
              <a:spcBef>
                <a:spcPts val="1000"/>
              </a:spcBef>
              <a:spcAft>
                <a:spcPts val="0"/>
              </a:spcAft>
              <a:buSzPts val="1800"/>
              <a:buAutoNum type="arabicPeriod"/>
            </a:pPr>
            <a:endParaRPr lang="tr-TR" b="1" dirty="0"/>
          </a:p>
          <a:p>
            <a:pPr lvl="0" algn="l" rtl="0">
              <a:spcBef>
                <a:spcPts val="1000"/>
              </a:spcBef>
              <a:spcAft>
                <a:spcPts val="0"/>
              </a:spcAft>
              <a:buSzPts val="1800"/>
              <a:buAutoNum type="arabicPeriod"/>
            </a:pPr>
            <a:endParaRPr lang="tr-TR" b="1" dirty="0"/>
          </a:p>
          <a:p>
            <a:pPr lvl="0" algn="l" rtl="0">
              <a:spcBef>
                <a:spcPts val="1000"/>
              </a:spcBef>
              <a:spcAft>
                <a:spcPts val="0"/>
              </a:spcAft>
              <a:buSzPts val="1800"/>
              <a:buAutoNum type="arabicPeriod"/>
            </a:pPr>
            <a:endParaRPr lang="tr-TR" b="1" dirty="0"/>
          </a:p>
          <a:p>
            <a:pPr marL="342900" lvl="0" indent="-228600" algn="l" rtl="0">
              <a:spcBef>
                <a:spcPts val="1000"/>
              </a:spcBef>
              <a:spcAft>
                <a:spcPts val="0"/>
              </a:spcAft>
              <a:buSzPts val="1800"/>
              <a:buNone/>
            </a:pPr>
            <a:endParaRPr lang="tr-TR" b="1" dirty="0"/>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15</a:t>
            </a:fld>
            <a:endParaRPr lang="tr-TR"/>
          </a:p>
        </p:txBody>
      </p:sp>
      <p:pic>
        <p:nvPicPr>
          <p:cNvPr id="532" name="Google Shape;532;p45" descr="Kurumsal Kimlik | Burdur Mehmet Akif Ersoy Üniversitesi"/>
          <p:cNvPicPr preferRelativeResize="0"/>
          <p:nvPr/>
        </p:nvPicPr>
        <p:blipFill rotWithShape="1">
          <a:blip r:embed="rId8"/>
          <a:srcRect l="10292" t="8690" r="10665" b="11290"/>
          <a:stretch>
            <a:fillRect/>
          </a:stretch>
        </p:blipFill>
        <p:spPr>
          <a:xfrm>
            <a:off x="10078311" y="102395"/>
            <a:ext cx="1992144" cy="685387"/>
          </a:xfrm>
          <a:prstGeom prst="rect">
            <a:avLst/>
          </a:prstGeom>
          <a:noFill/>
          <a:ln>
            <a:noFill/>
          </a:ln>
        </p:spPr>
      </p:pic>
      <p:pic>
        <p:nvPicPr>
          <p:cNvPr id="102" name="Picture Placeholder 101"/>
          <p:cNvPicPr>
            <a:picLocks noGrp="1" noChangeAspect="1"/>
          </p:cNvPicPr>
          <p:nvPr>
            <p:ph type="pic" idx="2"/>
          </p:nvPr>
        </p:nvPicPr>
        <p:blipFill>
          <a:blip r:embed="rId9"/>
          <a:stretch>
            <a:fillRect/>
          </a:stretch>
        </p:blipFill>
        <p:spPr>
          <a:xfrm>
            <a:off x="8976360" y="4436745"/>
            <a:ext cx="2908935" cy="1606550"/>
          </a:xfrm>
          <a:prstGeom prst="rect">
            <a:avLst/>
          </a:prstGeom>
          <a:noFill/>
          <a:ln w="9525">
            <a:noFill/>
          </a:ln>
          <a:effectLst>
            <a:reflection blurRad="6350" stA="50000" endA="300" endPos="38500" dist="50800" dir="5400000" sy="-100000" algn="bl" rotWithShape="0"/>
          </a:effectLst>
        </p:spPr>
      </p:pic>
    </p:spTree>
    <p:extLst>
      <p:ext uri="{BB962C8B-B14F-4D97-AF65-F5344CB8AC3E}">
        <p14:creationId xmlns:p14="http://schemas.microsoft.com/office/powerpoint/2010/main" val="1378976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46"/>
          <p:cNvSpPr/>
          <p:nvPr/>
        </p:nvSpPr>
        <p:spPr>
          <a:xfrm>
            <a:off x="5872293" y="4384127"/>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39" name="Google Shape;539;p46"/>
          <p:cNvSpPr txBox="1">
            <a:spLocks noGrp="1"/>
          </p:cNvSpPr>
          <p:nvPr>
            <p:ph type="ctrTitle"/>
          </p:nvPr>
        </p:nvSpPr>
        <p:spPr>
          <a:xfrm>
            <a:off x="2810311" y="2667969"/>
            <a:ext cx="7768206" cy="888718"/>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dk1"/>
              </a:buClr>
              <a:buSzPct val="100000"/>
              <a:buFont typeface="Century Gothic" panose="020B0502020202020204"/>
              <a:buNone/>
            </a:pPr>
            <a:r>
              <a:rPr lang="tr-TR" b="1">
                <a:solidFill>
                  <a:schemeClr val="dk1"/>
                </a:solidFill>
              </a:rPr>
              <a:t>İlginiz için teşekkürler…</a:t>
            </a:r>
            <a:endParaRPr b="1">
              <a:solidFill>
                <a:schemeClr val="dk1"/>
              </a:solidFill>
            </a:endParaRPr>
          </a:p>
        </p:txBody>
      </p:sp>
      <p:sp>
        <p:nvSpPr>
          <p:cNvPr id="540" name="Google Shape;540;p46"/>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16</a:t>
            </a:fld>
            <a:endParaRPr lang="tr-TR"/>
          </a:p>
        </p:txBody>
      </p:sp>
      <p:sp>
        <p:nvSpPr>
          <p:cNvPr id="541" name="Google Shape;541;p46"/>
          <p:cNvSpPr txBox="1"/>
          <p:nvPr/>
        </p:nvSpPr>
        <p:spPr>
          <a:xfrm>
            <a:off x="6251099" y="4600165"/>
            <a:ext cx="5499078" cy="2015869"/>
          </a:xfrm>
          <a:prstGeom prst="rect">
            <a:avLst/>
          </a:prstGeom>
          <a:noFill/>
          <a:ln>
            <a:noFill/>
          </a:ln>
        </p:spPr>
        <p:txBody>
          <a:bodyPr spcFirstLastPara="1" wrap="square" lIns="91425" tIns="45700" rIns="91425" bIns="45700" anchor="t" anchorCtr="0">
            <a:normAutofit/>
          </a:bodyPr>
          <a:lstStyle/>
          <a:p>
            <a:pPr lvl="0">
              <a:buClr>
                <a:schemeClr val="accent1"/>
              </a:buClr>
              <a:buSzPts val="1600"/>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                  : </a:t>
            </a:r>
            <a:r>
              <a:rPr lang="tr-TR" sz="1600" b="1"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Egemen ŞAHİN 2011404046</a:t>
            </a:r>
            <a:br>
              <a:rPr lang="tr-TR" sz="1600" b="1" dirty="0">
                <a:solidFill>
                  <a:schemeClr val="dk1"/>
                </a:solidFill>
                <a:latin typeface="Century Gothic" panose="020B0502020202020204"/>
                <a:ea typeface="Century Gothic" panose="020B0502020202020204"/>
                <a:cs typeface="Century Gothic" panose="020B0502020202020204"/>
                <a:sym typeface="Century Gothic" panose="020B0502020202020204"/>
              </a:rPr>
            </a:b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E-posta                       : sahin_egemen@hotmail.com</a:t>
            </a:r>
          </a:p>
          <a:p>
            <a:pPr marL="0" marR="0" lvl="0" indent="0" algn="l" rtl="0">
              <a:spcBef>
                <a:spcPts val="0"/>
              </a:spcBef>
              <a:spcAft>
                <a:spcPts val="0"/>
              </a:spcAft>
              <a:buClr>
                <a:schemeClr val="accent1"/>
              </a:buClr>
              <a:buSzPts val="1600"/>
              <a:buFont typeface="Noto Sans Symbols"/>
              <a:buNone/>
            </a:pPr>
            <a:endParaRPr sz="1600"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100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Tarih                            : 01/06/2022</a:t>
            </a:r>
          </a:p>
          <a:p>
            <a:pPr marL="0" marR="0" lvl="0" indent="0" algn="l" rtl="0">
              <a:spcBef>
                <a:spcPts val="100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p>
          <a:p>
            <a:pPr marL="0" marR="0" lvl="0" indent="0" algn="l" rtl="0">
              <a:spcBef>
                <a:spcPts val="1000"/>
              </a:spcBef>
              <a:spcAft>
                <a:spcPts val="0"/>
              </a:spcAft>
              <a:buClr>
                <a:schemeClr val="accent1"/>
              </a:buClr>
              <a:buSzPts val="1600"/>
              <a:buFont typeface="Noto Sans Symbols"/>
              <a:buNone/>
            </a:pPr>
            <a:endPar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542" name="Google Shape;542;p46" descr="Kurumsal Kimlik | Burdur Mehmet Akif Ersoy Üniversitesi"/>
          <p:cNvPicPr preferRelativeResize="0"/>
          <p:nvPr/>
        </p:nvPicPr>
        <p:blipFill rotWithShape="1">
          <a:blip r:embed="rId3"/>
          <a:srcRect l="10292" t="8690" r="10665" b="11290"/>
          <a:stretch>
            <a:fillRect/>
          </a:stretch>
        </p:blipFill>
        <p:spPr>
          <a:xfrm>
            <a:off x="4732786" y="370695"/>
            <a:ext cx="1992144" cy="685387"/>
          </a:xfrm>
          <a:prstGeom prst="rect">
            <a:avLst/>
          </a:prstGeom>
          <a:noFill/>
          <a:ln>
            <a:noFill/>
          </a:ln>
        </p:spPr>
      </p:pic>
      <p:sp>
        <p:nvSpPr>
          <p:cNvPr id="543" name="Google Shape;543;p46"/>
          <p:cNvSpPr txBox="1"/>
          <p:nvPr/>
        </p:nvSpPr>
        <p:spPr>
          <a:xfrm>
            <a:off x="3575731" y="1214540"/>
            <a:ext cx="4427150" cy="941166"/>
          </a:xfrm>
          <a:prstGeom prst="rect">
            <a:avLst/>
          </a:prstGeom>
          <a:noFill/>
          <a:ln>
            <a:noFill/>
          </a:ln>
        </p:spPr>
        <p:txBody>
          <a:bodyPr spcFirstLastPara="1" wrap="square" lIns="91425" tIns="45700" rIns="91425" bIns="45700" anchor="t" anchorCtr="0">
            <a:normAutofit/>
          </a:bodyPr>
          <a:lstStyle/>
          <a:p>
            <a:pPr marL="0" indent="0" algn="ctr">
              <a:buClr>
                <a:schemeClr val="accent1"/>
              </a:buClr>
              <a:buSzPts val="1800"/>
              <a:buFont typeface="Noto Sans Symbols"/>
              <a:buNone/>
            </a:pPr>
            <a:r>
              <a:rPr lang="tr-TR" sz="1800" b="1">
                <a:solidFill>
                  <a:schemeClr val="accent3"/>
                </a:solidFill>
                <a:latin typeface="Century Gothic" panose="020B0502020202020204"/>
                <a:ea typeface="Century Gothic" panose="020B0502020202020204"/>
                <a:cs typeface="Century Gothic" panose="020B0502020202020204"/>
                <a:sym typeface="Century Gothic" panose="020B0502020202020204"/>
              </a:rPr>
              <a:t>Nesneye Yönelik Programlama</a:t>
            </a:r>
            <a:endParaRPr sz="1800" b="1">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45" name="Google Shape;545;p46"/>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1400" b="1" u="sng" cap="none">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sz="1400" b="1" cap="none">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2" name="Picture 1"/>
          <p:cNvPicPr>
            <a:picLocks noChangeAspect="1"/>
          </p:cNvPicPr>
          <p:nvPr/>
        </p:nvPicPr>
        <p:blipFill>
          <a:blip r:embed="rId5"/>
          <a:srcRect l="10317" t="21650" r="10308" b="21650"/>
          <a:stretch>
            <a:fillRect/>
          </a:stretch>
        </p:blipFill>
        <p:spPr>
          <a:xfrm>
            <a:off x="839470" y="188595"/>
            <a:ext cx="1757045" cy="1255395"/>
          </a:xfrm>
          <a:prstGeom prst="rect">
            <a:avLst/>
          </a:prstGeom>
        </p:spPr>
      </p:pic>
      <p:pic>
        <p:nvPicPr>
          <p:cNvPr id="102" name="Picture 101"/>
          <p:cNvPicPr/>
          <p:nvPr/>
        </p:nvPicPr>
        <p:blipFill>
          <a:blip r:embed="rId6"/>
          <a:stretch>
            <a:fillRect/>
          </a:stretch>
        </p:blipFill>
        <p:spPr>
          <a:xfrm>
            <a:off x="2308860" y="4653280"/>
            <a:ext cx="2597150" cy="1522730"/>
          </a:xfrm>
          <a:prstGeom prst="rect">
            <a:avLst/>
          </a:prstGeom>
          <a:noFill/>
          <a:ln w="9525">
            <a:noFill/>
          </a:ln>
          <a:effectLst>
            <a:reflection blurRad="6350" stA="50000" endA="300" endPos="38500" dist="50800" dir="5400000" sy="-100000" algn="bl" rotWithShape="0"/>
          </a:effectLst>
        </p:spPr>
      </p:pic>
      <p:pic>
        <p:nvPicPr>
          <p:cNvPr id="101" name="Picture 100"/>
          <p:cNvPicPr/>
          <p:nvPr/>
        </p:nvPicPr>
        <p:blipFill>
          <a:blip r:embed="rId7"/>
          <a:srcRect t="12652"/>
          <a:stretch>
            <a:fillRect/>
          </a:stretch>
        </p:blipFill>
        <p:spPr>
          <a:xfrm>
            <a:off x="8544560" y="106680"/>
            <a:ext cx="3563620" cy="241998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
          <p:cNvSpPr txBox="1">
            <a:spLocks noGrp="1"/>
          </p:cNvSpPr>
          <p:nvPr>
            <p:ph type="title"/>
          </p:nvPr>
        </p:nvSpPr>
        <p:spPr>
          <a:xfrm>
            <a:off x="1846898" y="548640"/>
            <a:ext cx="8915400" cy="566738"/>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İÇİNDEKİLER</a:t>
            </a:r>
          </a:p>
        </p:txBody>
      </p:sp>
      <p:sp>
        <p:nvSpPr>
          <p:cNvPr id="205" name="Google Shape;205;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a:t>
            </a:fld>
            <a:endParaRPr lang="tr-TR"/>
          </a:p>
        </p:txBody>
      </p:sp>
      <p:sp>
        <p:nvSpPr>
          <p:cNvPr id="207" name="Google Shape;207;p4"/>
          <p:cNvSpPr txBox="1"/>
          <p:nvPr/>
        </p:nvSpPr>
        <p:spPr>
          <a:xfrm>
            <a:off x="1703925" y="1485535"/>
            <a:ext cx="8153400" cy="53340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accent1"/>
              </a:buClr>
              <a:buSzPct val="100000"/>
              <a:buFont typeface="Noto Sans Symbols"/>
              <a:buNone/>
            </a:pPr>
            <a:endParaRPr sz="1800" dirty="0">
              <a:sym typeface="Century Gothic" panose="020B0502020202020204"/>
            </a:endParaRPr>
          </a:p>
          <a:p>
            <a:pPr marL="342900" marR="0" lvl="0" indent="-342900" algn="just" rtl="0">
              <a:spcBef>
                <a:spcPts val="1000"/>
              </a:spcBef>
              <a:spcAft>
                <a:spcPts val="0"/>
              </a:spcAft>
              <a:buClr>
                <a:schemeClr val="accent1"/>
              </a:buClr>
              <a:buSzPct val="100000"/>
              <a:buFont typeface="Noto Sans Symbols"/>
            </a:pPr>
            <a:r>
              <a:rPr lang="tr-TR" sz="1800" dirty="0"/>
              <a:t>Düzenli İfadeler </a:t>
            </a:r>
            <a:r>
              <a:rPr lang="tr-TR" sz="1800" dirty="0">
                <a:sym typeface="Century Gothic" panose="020B0502020202020204"/>
              </a:rPr>
              <a:t>Nedir?</a:t>
            </a:r>
          </a:p>
          <a:p>
            <a:pPr marL="342900" marR="0" lvl="0" indent="-342900" algn="just" rtl="0">
              <a:spcBef>
                <a:spcPts val="1000"/>
              </a:spcBef>
              <a:spcAft>
                <a:spcPts val="0"/>
              </a:spcAft>
              <a:buClr>
                <a:schemeClr val="accent1"/>
              </a:buClr>
              <a:buSzPct val="100000"/>
              <a:buFont typeface="Noto Sans Symbols"/>
            </a:pPr>
            <a:r>
              <a:rPr lang="tr-TR" sz="1800" dirty="0"/>
              <a:t>Düzenli İfadeler </a:t>
            </a:r>
            <a:r>
              <a:rPr lang="tr-TR" sz="1800" dirty="0">
                <a:sym typeface="Century Gothic" panose="020B0502020202020204"/>
              </a:rPr>
              <a:t>Kullanım Alanları</a:t>
            </a:r>
          </a:p>
          <a:p>
            <a:pPr marL="342900" marR="0" lvl="0" indent="-342900" algn="just" rtl="0">
              <a:spcBef>
                <a:spcPts val="1000"/>
              </a:spcBef>
              <a:spcAft>
                <a:spcPts val="0"/>
              </a:spcAft>
              <a:buClr>
                <a:schemeClr val="accent1"/>
              </a:buClr>
              <a:buSzPct val="100000"/>
              <a:buFont typeface="Noto Sans Symbols"/>
            </a:pPr>
            <a:r>
              <a:rPr lang="tr-TR" sz="1800" dirty="0"/>
              <a:t>Düzenli İfadeler</a:t>
            </a:r>
            <a:r>
              <a:rPr lang="tr-TR" sz="1800" dirty="0">
                <a:sym typeface="Century Gothic" panose="020B0502020202020204"/>
              </a:rPr>
              <a:t> Kullanım Örneği</a:t>
            </a:r>
          </a:p>
          <a:p>
            <a:pPr marL="342900" marR="0" lvl="0" indent="-342900" algn="just" rtl="0">
              <a:spcBef>
                <a:spcPts val="1000"/>
              </a:spcBef>
              <a:spcAft>
                <a:spcPts val="0"/>
              </a:spcAft>
              <a:buClr>
                <a:schemeClr val="accent1"/>
              </a:buClr>
              <a:buSzPct val="100000"/>
              <a:buFont typeface="Noto Sans Symbols"/>
            </a:pPr>
            <a:r>
              <a:rPr lang="tr-TR" sz="1800" dirty="0"/>
              <a:t>Düzenli İfadeler </a:t>
            </a:r>
            <a:r>
              <a:rPr lang="tr-TR" sz="1800" dirty="0">
                <a:sym typeface="Century Gothic" panose="020B0502020202020204"/>
              </a:rPr>
              <a:t>Örneği-1</a:t>
            </a:r>
          </a:p>
          <a:p>
            <a:pPr marL="342900" indent="-342900" algn="just">
              <a:spcBef>
                <a:spcPts val="1000"/>
              </a:spcBef>
              <a:buClr>
                <a:schemeClr val="accent1"/>
              </a:buClr>
              <a:buSzPct val="100000"/>
            </a:pPr>
            <a:r>
              <a:rPr lang="tr-TR" sz="1800" dirty="0"/>
              <a:t>Düzenli İfadeler </a:t>
            </a:r>
            <a:r>
              <a:rPr lang="tr-TR" sz="1800" dirty="0">
                <a:sym typeface="Century Gothic" panose="020B0502020202020204"/>
              </a:rPr>
              <a:t>Örneği-2</a:t>
            </a:r>
          </a:p>
          <a:p>
            <a:pPr marL="342900" indent="-342900" algn="just">
              <a:spcBef>
                <a:spcPts val="1000"/>
              </a:spcBef>
              <a:buClr>
                <a:schemeClr val="accent1"/>
              </a:buClr>
              <a:buSzPct val="100000"/>
            </a:pPr>
            <a:r>
              <a:rPr lang="tr-TR" sz="1800" dirty="0"/>
              <a:t>Düzenli İfadeler </a:t>
            </a:r>
            <a:r>
              <a:rPr lang="tr-TR" sz="1800" dirty="0">
                <a:sym typeface="Century Gothic" panose="020B0502020202020204"/>
              </a:rPr>
              <a:t>Örneği-3</a:t>
            </a:r>
          </a:p>
          <a:p>
            <a:pPr marL="342900" indent="-342900" algn="just">
              <a:spcBef>
                <a:spcPts val="1000"/>
              </a:spcBef>
              <a:buClr>
                <a:schemeClr val="accent1"/>
              </a:buClr>
              <a:buSzPct val="100000"/>
            </a:pPr>
            <a:r>
              <a:rPr lang="tr-TR" sz="1800" dirty="0"/>
              <a:t>Düzenli İfadeler </a:t>
            </a:r>
            <a:r>
              <a:rPr lang="tr-TR" sz="1800" dirty="0">
                <a:sym typeface="Century Gothic" panose="020B0502020202020204"/>
              </a:rPr>
              <a:t>Örneği-4</a:t>
            </a:r>
          </a:p>
          <a:p>
            <a:pPr marL="342900" indent="-342900" algn="just">
              <a:spcBef>
                <a:spcPts val="1000"/>
              </a:spcBef>
              <a:buClr>
                <a:schemeClr val="accent1"/>
              </a:buClr>
              <a:buSzPct val="100000"/>
            </a:pPr>
            <a:r>
              <a:rPr lang="tr-TR" sz="1800" dirty="0"/>
              <a:t>Düzenli İfadeler </a:t>
            </a:r>
            <a:r>
              <a:rPr lang="tr-TR" sz="1800" dirty="0">
                <a:sym typeface="Century Gothic" panose="020B0502020202020204"/>
              </a:rPr>
              <a:t>Örneği-5</a:t>
            </a:r>
          </a:p>
          <a:p>
            <a:pPr marL="342900" indent="-342900" algn="just">
              <a:spcBef>
                <a:spcPts val="1000"/>
              </a:spcBef>
              <a:buClr>
                <a:schemeClr val="accent1"/>
              </a:buClr>
              <a:buSzPct val="100000"/>
            </a:pPr>
            <a:r>
              <a:rPr lang="tr-TR" sz="1800" dirty="0"/>
              <a:t>Düzenli İfadeler </a:t>
            </a:r>
            <a:r>
              <a:rPr lang="tr-TR" sz="1800" dirty="0">
                <a:sym typeface="Century Gothic" panose="020B0502020202020204"/>
              </a:rPr>
              <a:t>Örneği-6</a:t>
            </a:r>
          </a:p>
          <a:p>
            <a:pPr marL="342900" indent="-342900" algn="just">
              <a:spcBef>
                <a:spcPts val="1000"/>
              </a:spcBef>
              <a:buClr>
                <a:schemeClr val="accent1"/>
              </a:buClr>
              <a:buSzPct val="100000"/>
            </a:pPr>
            <a:r>
              <a:rPr lang="tr-TR" sz="1800" dirty="0"/>
              <a:t>Düzenli İfadeler </a:t>
            </a:r>
            <a:r>
              <a:rPr lang="tr-TR" sz="1800" dirty="0">
                <a:sym typeface="Century Gothic" panose="020B0502020202020204"/>
              </a:rPr>
              <a:t>Örneği-7</a:t>
            </a:r>
          </a:p>
          <a:p>
            <a:pPr marL="342900" indent="-342900" algn="just">
              <a:spcBef>
                <a:spcPts val="1000"/>
              </a:spcBef>
              <a:buClr>
                <a:schemeClr val="accent1"/>
              </a:buClr>
              <a:buSzPct val="100000"/>
            </a:pPr>
            <a:r>
              <a:rPr lang="tr-TR" sz="1800" dirty="0"/>
              <a:t>Düzenli İfadeler </a:t>
            </a:r>
            <a:r>
              <a:rPr lang="tr-TR" sz="1800" dirty="0">
                <a:sym typeface="Century Gothic" panose="020B0502020202020204"/>
              </a:rPr>
              <a:t>Örneği-8</a:t>
            </a:r>
          </a:p>
          <a:p>
            <a:pPr marL="342900" indent="-342900" algn="just">
              <a:spcBef>
                <a:spcPts val="1000"/>
              </a:spcBef>
              <a:buClr>
                <a:schemeClr val="accent1"/>
              </a:buClr>
              <a:buSzPct val="100000"/>
            </a:pPr>
            <a:endParaRPr lang="tr-TR" sz="1800" dirty="0">
              <a:sym typeface="Century Gothic" panose="020B0502020202020204"/>
            </a:endParaRPr>
          </a:p>
          <a:p>
            <a:pPr marL="342900" indent="-342900" algn="just">
              <a:spcBef>
                <a:spcPts val="1000"/>
              </a:spcBef>
              <a:buClr>
                <a:schemeClr val="accent1"/>
              </a:buClr>
              <a:buSzPct val="100000"/>
            </a:pPr>
            <a:endParaRPr lang="tr-TR" sz="1800" dirty="0">
              <a:sym typeface="Century Gothic" panose="020B0502020202020204"/>
            </a:endParaRPr>
          </a:p>
          <a:p>
            <a:pPr marL="342900" indent="-342900" algn="just">
              <a:spcBef>
                <a:spcPts val="1000"/>
              </a:spcBef>
              <a:buClr>
                <a:schemeClr val="accent1"/>
              </a:buClr>
              <a:buSzPct val="100000"/>
            </a:pPr>
            <a:endParaRPr lang="tr-TR" sz="1800" dirty="0">
              <a:sym typeface="Century Gothic" panose="020B0502020202020204"/>
            </a:endParaRPr>
          </a:p>
          <a:p>
            <a:pPr marL="342900" marR="0" lvl="0" indent="-342900" algn="just" rtl="0">
              <a:spcBef>
                <a:spcPts val="1000"/>
              </a:spcBef>
              <a:spcAft>
                <a:spcPts val="0"/>
              </a:spcAft>
              <a:buClr>
                <a:schemeClr val="accent1"/>
              </a:buClr>
              <a:buSzPct val="100000"/>
              <a:buFont typeface="Noto Sans Symbols"/>
            </a:pPr>
            <a:endParaRPr lang="tr-TR" sz="1800" dirty="0">
              <a:sym typeface="Century Gothic" panose="020B0502020202020204"/>
            </a:endParaRPr>
          </a:p>
          <a:p>
            <a:pPr marL="342900" marR="0" lvl="0" indent="-236855" algn="just" rtl="0">
              <a:spcBef>
                <a:spcPts val="1000"/>
              </a:spcBef>
              <a:spcAft>
                <a:spcPts val="0"/>
              </a:spcAft>
              <a:buClr>
                <a:schemeClr val="accent1"/>
              </a:buClr>
              <a:buSzPct val="100000"/>
              <a:buFont typeface="Noto Sans Symbols"/>
              <a:buNone/>
            </a:pPr>
            <a:endParaRPr sz="1800" dirty="0">
              <a:sym typeface="Century Gothic" panose="020B0502020202020204"/>
            </a:endParaRPr>
          </a:p>
        </p:txBody>
      </p:sp>
      <p:pic>
        <p:nvPicPr>
          <p:cNvPr id="102" name="Picture Placeholder 101"/>
          <p:cNvPicPr>
            <a:picLocks noGrp="1" noChangeAspect="1"/>
          </p:cNvPicPr>
          <p:nvPr>
            <p:ph type="pic" idx="2"/>
          </p:nvPr>
        </p:nvPicPr>
        <p:blipFill>
          <a:blip r:embed="rId3"/>
          <a:stretch>
            <a:fillRect/>
          </a:stretch>
        </p:blipFill>
        <p:spPr>
          <a:xfrm>
            <a:off x="8688070" y="3573145"/>
            <a:ext cx="2908935" cy="1606550"/>
          </a:xfrm>
          <a:prstGeom prst="rect">
            <a:avLst/>
          </a:prstGeom>
          <a:noFill/>
          <a:ln w="9525">
            <a:noFill/>
          </a:ln>
          <a:effectLst>
            <a:reflection blurRad="6350" stA="50000" endA="300" endPos="38500" dist="50800" dir="5400000"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Java Düzenli İfadeler Nedir?</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3</a:t>
            </a:fld>
            <a:endParaRPr lang="tr-TR"/>
          </a:p>
        </p:txBody>
      </p:sp>
      <p:sp>
        <p:nvSpPr>
          <p:cNvPr id="223" name="Google Shape;223;p6"/>
          <p:cNvSpPr txBox="1">
            <a:spLocks noGrp="1"/>
          </p:cNvSpPr>
          <p:nvPr>
            <p:ph type="body" idx="1"/>
          </p:nvPr>
        </p:nvSpPr>
        <p:spPr>
          <a:xfrm>
            <a:off x="1788167" y="1275271"/>
            <a:ext cx="7848600" cy="4953000"/>
          </a:xfrm>
          <a:prstGeom prst="rect">
            <a:avLst/>
          </a:prstGeom>
          <a:noFill/>
          <a:ln>
            <a:noFill/>
          </a:ln>
        </p:spPr>
        <p:txBody>
          <a:bodyPr spcFirstLastPara="1" wrap="square" lIns="91425" tIns="45700" rIns="91425" bIns="45700" anchor="t" anchorCtr="0">
            <a:normAutofit/>
          </a:bodyPr>
          <a:lstStyle/>
          <a:p>
            <a:r>
              <a:rPr lang="tr-TR" dirty="0"/>
              <a:t>		 </a:t>
            </a:r>
            <a:r>
              <a:rPr lang="tr-TR" dirty="0" err="1"/>
              <a:t>Javada</a:t>
            </a:r>
            <a:r>
              <a:rPr lang="tr-TR" dirty="0"/>
              <a:t> Düzenli İfadeler birçok </a:t>
            </a:r>
            <a:r>
              <a:rPr lang="tr-TR" dirty="0" err="1"/>
              <a:t>metinsel</a:t>
            </a:r>
            <a:r>
              <a:rPr lang="tr-TR" dirty="0"/>
              <a:t> ifadenin bazı </a:t>
            </a:r>
            <a:r>
              <a:rPr lang="tr-TR" dirty="0" err="1"/>
              <a:t>string</a:t>
            </a:r>
            <a:r>
              <a:rPr lang="tr-TR" dirty="0"/>
              <a:t> ifadelerle eşleşmesi gerekmektedir. Fakat bunları tek tek tanımlamak çok karmaşık bir iştir. Bunun kolay yolu olan </a:t>
            </a:r>
            <a:r>
              <a:rPr lang="tr-TR" dirty="0" err="1"/>
              <a:t>java.util.regex</a:t>
            </a:r>
            <a:r>
              <a:rPr lang="tr-TR" dirty="0"/>
              <a:t> sınıfını </a:t>
            </a:r>
            <a:r>
              <a:rPr lang="tr-TR" dirty="0" err="1"/>
              <a:t>kullanırız.Bu</a:t>
            </a:r>
            <a:r>
              <a:rPr lang="tr-TR" dirty="0"/>
              <a:t> </a:t>
            </a:r>
            <a:r>
              <a:rPr lang="tr-TR" dirty="0" err="1"/>
              <a:t>Javanın</a:t>
            </a:r>
            <a:r>
              <a:rPr lang="tr-TR" dirty="0"/>
              <a:t> bize sağladığı kolaylıklardan biridir.</a:t>
            </a:r>
          </a:p>
          <a:p>
            <a:r>
              <a:rPr lang="tr-TR" dirty="0"/>
              <a:t>	 </a:t>
            </a:r>
            <a:r>
              <a:rPr lang="tr-TR" dirty="0" err="1"/>
              <a:t>Regex</a:t>
            </a:r>
            <a:r>
              <a:rPr lang="tr-TR" dirty="0"/>
              <a:t> ile düzenli </a:t>
            </a:r>
            <a:r>
              <a:rPr lang="tr-TR" dirty="0" err="1"/>
              <a:t>string</a:t>
            </a:r>
            <a:r>
              <a:rPr lang="tr-TR" dirty="0"/>
              <a:t> ifadeler sağlayabilmekteyiz güzelliğine rağmen maalesef yavaş bir işleyişi vardır. Hız için ilk başta </a:t>
            </a:r>
            <a:r>
              <a:rPr lang="tr-TR" dirty="0" err="1"/>
              <a:t>Pattern</a:t>
            </a:r>
            <a:r>
              <a:rPr lang="tr-TR" dirty="0"/>
              <a:t> olayını yapıp sonra </a:t>
            </a:r>
            <a:r>
              <a:rPr lang="tr-TR" dirty="0" err="1"/>
              <a:t>Compile</a:t>
            </a:r>
            <a:r>
              <a:rPr lang="tr-TR" dirty="0"/>
              <a:t> ederiz ve ardından </a:t>
            </a:r>
            <a:r>
              <a:rPr lang="tr-TR" dirty="0" err="1"/>
              <a:t>Match</a:t>
            </a:r>
            <a:r>
              <a:rPr lang="tr-TR" dirty="0"/>
              <a:t> ederiz.</a:t>
            </a:r>
          </a:p>
          <a:p>
            <a:r>
              <a:rPr lang="tr-TR" dirty="0"/>
              <a:t> </a:t>
            </a:r>
          </a:p>
        </p:txBody>
      </p:sp>
      <p:pic>
        <p:nvPicPr>
          <p:cNvPr id="2" name="Resim 1">
            <a:extLst>
              <a:ext uri="{FF2B5EF4-FFF2-40B4-BE49-F238E27FC236}">
                <a16:creationId xmlns:a16="http://schemas.microsoft.com/office/drawing/2014/main" id="{0EB8AA8A-0CA6-BB0A-18C6-255622201B97}"/>
              </a:ext>
            </a:extLst>
          </p:cNvPr>
          <p:cNvPicPr>
            <a:picLocks noChangeAspect="1"/>
          </p:cNvPicPr>
          <p:nvPr/>
        </p:nvPicPr>
        <p:blipFill>
          <a:blip r:embed="rId3"/>
          <a:stretch>
            <a:fillRect/>
          </a:stretch>
        </p:blipFill>
        <p:spPr>
          <a:xfrm>
            <a:off x="8422105" y="4578490"/>
            <a:ext cx="3012718" cy="2008478"/>
          </a:xfrm>
          <a:prstGeom prst="rect">
            <a:avLst/>
          </a:prstGeom>
        </p:spPr>
      </p:pic>
      <p:pic>
        <p:nvPicPr>
          <p:cNvPr id="1026" name="Picture 2" descr="Java Regular Expression Tutorial with Examples (RegEx) - Java Code Examples">
            <a:extLst>
              <a:ext uri="{FF2B5EF4-FFF2-40B4-BE49-F238E27FC236}">
                <a16:creationId xmlns:a16="http://schemas.microsoft.com/office/drawing/2014/main" id="{019DFF28-4741-A7F8-05BA-85412B5F43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6337" y="4019486"/>
            <a:ext cx="4031783" cy="24924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7"/>
          <p:cNvSpPr txBox="1">
            <a:spLocks noGrp="1"/>
          </p:cNvSpPr>
          <p:nvPr>
            <p:ph type="title"/>
          </p:nvPr>
        </p:nvSpPr>
        <p:spPr>
          <a:xfrm>
            <a:off x="1311579" y="512462"/>
            <a:ext cx="9747485" cy="102304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Java Düzenli İfadeler Kullanım Alanları</a:t>
            </a:r>
          </a:p>
        </p:txBody>
      </p:sp>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4</a:t>
            </a:fld>
            <a:endParaRPr lang="tr-TR"/>
          </a:p>
        </p:txBody>
      </p:sp>
      <p:sp>
        <p:nvSpPr>
          <p:cNvPr id="231" name="Google Shape;231;p7"/>
          <p:cNvSpPr txBox="1">
            <a:spLocks noGrp="1"/>
          </p:cNvSpPr>
          <p:nvPr>
            <p:ph type="body" idx="1"/>
          </p:nvPr>
        </p:nvSpPr>
        <p:spPr>
          <a:xfrm>
            <a:off x="1659147" y="1196039"/>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endParaRPr lang="tr-TR" dirty="0"/>
          </a:p>
          <a:p>
            <a:pPr marL="0" lvl="0" indent="0" algn="l" rtl="0">
              <a:spcBef>
                <a:spcPts val="0"/>
              </a:spcBef>
              <a:spcAft>
                <a:spcPts val="0"/>
              </a:spcAft>
              <a:buSzPts val="1800"/>
              <a:buNone/>
            </a:pPr>
            <a:endParaRPr lang="tr-TR" dirty="0"/>
          </a:p>
          <a:p>
            <a:pPr marL="0" lvl="0" indent="0" algn="l" rtl="0">
              <a:spcBef>
                <a:spcPts val="0"/>
              </a:spcBef>
              <a:spcAft>
                <a:spcPts val="0"/>
              </a:spcAft>
              <a:buSzPts val="1800"/>
              <a:buNone/>
            </a:pPr>
            <a:r>
              <a:rPr lang="tr-TR" dirty="0"/>
              <a:t>	Yoğun veriler içerisinde belli kalıpları olan kelimelerin o karmaşığın arasından seçilip sıralanması.</a:t>
            </a:r>
          </a:p>
          <a:p>
            <a:pPr marL="0" lvl="0" indent="0" algn="l" rtl="0">
              <a:spcBef>
                <a:spcPts val="0"/>
              </a:spcBef>
              <a:spcAft>
                <a:spcPts val="0"/>
              </a:spcAft>
              <a:buSzPts val="1800"/>
              <a:buNone/>
            </a:pPr>
            <a:r>
              <a:rPr lang="tr-TR" sz="1800" dirty="0"/>
              <a:t>	</a:t>
            </a:r>
          </a:p>
          <a:p>
            <a:pPr marL="0" lvl="0" indent="0" algn="l" rtl="0">
              <a:spcBef>
                <a:spcPts val="0"/>
              </a:spcBef>
              <a:spcAft>
                <a:spcPts val="0"/>
              </a:spcAft>
              <a:buSzPts val="1800"/>
              <a:buNone/>
            </a:pPr>
            <a:r>
              <a:rPr lang="tr-TR" dirty="0"/>
              <a:t>	Kullanıcı tarafından girilen bilgilerin denetimi. Örneğin kullanıcıdan bir mail adresi girmesini istediğimizde mailin belirli bir kalıbı vardır ona uygun bir biçimde girmezse kullanıcıya bir hata çıkartmasını sağlar veya güçlü bir şifre için özel karakterlerin girilmesi istendiğinde kullanılabilir.</a:t>
            </a:r>
          </a:p>
          <a:p>
            <a:pPr marL="0" lvl="0" indent="0" algn="l" rtl="0">
              <a:spcBef>
                <a:spcPts val="0"/>
              </a:spcBef>
              <a:spcAft>
                <a:spcPts val="0"/>
              </a:spcAft>
              <a:buSzPts val="1800"/>
              <a:buNone/>
            </a:pPr>
            <a:r>
              <a:rPr lang="tr-TR" dirty="0"/>
              <a:t>	Çok fazla veri olduğunda bu verilerin kullanım amacına göre sıralamada da bize yardımcı olmaktadır.</a:t>
            </a:r>
          </a:p>
          <a:p>
            <a:pPr marL="0" lvl="0" indent="0" algn="l" rtl="0">
              <a:spcBef>
                <a:spcPts val="0"/>
              </a:spcBef>
              <a:spcAft>
                <a:spcPts val="0"/>
              </a:spcAft>
              <a:buSzPts val="1800"/>
              <a:buNone/>
            </a:pPr>
            <a:r>
              <a:rPr lang="tr-TR" sz="1800" dirty="0"/>
              <a:t>	</a:t>
            </a:r>
            <a:endParaRP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7"/>
          <p:cNvSpPr txBox="1">
            <a:spLocks noGrp="1"/>
          </p:cNvSpPr>
          <p:nvPr>
            <p:ph type="title"/>
          </p:nvPr>
        </p:nvSpPr>
        <p:spPr>
          <a:xfrm>
            <a:off x="1311579" y="512462"/>
            <a:ext cx="9747485" cy="102304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Java Düzenli İfadeler Kullanım Örneği</a:t>
            </a:r>
          </a:p>
        </p:txBody>
      </p:sp>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5</a:t>
            </a:fld>
            <a:endParaRPr lang="tr-TR"/>
          </a:p>
        </p:txBody>
      </p:sp>
      <p:sp>
        <p:nvSpPr>
          <p:cNvPr id="231" name="Google Shape;231;p7"/>
          <p:cNvSpPr txBox="1">
            <a:spLocks noGrp="1"/>
          </p:cNvSpPr>
          <p:nvPr>
            <p:ph type="body" idx="1"/>
          </p:nvPr>
        </p:nvSpPr>
        <p:spPr>
          <a:xfrm>
            <a:off x="1659147" y="1196039"/>
            <a:ext cx="7848600" cy="4953000"/>
          </a:xfrm>
          <a:prstGeom prst="rect">
            <a:avLst/>
          </a:prstGeom>
          <a:noFill/>
          <a:ln>
            <a:noFill/>
          </a:ln>
        </p:spPr>
        <p:txBody>
          <a:bodyPr spcFirstLastPara="1" wrap="square" lIns="91425" tIns="45700" rIns="91425" bIns="45700" anchor="t" anchorCtr="0">
            <a:normAutofit fontScale="85000" lnSpcReduction="10000"/>
          </a:bodyPr>
          <a:lstStyle/>
          <a:p>
            <a:pPr marL="0" lvl="0" indent="0" algn="l" rtl="0">
              <a:spcBef>
                <a:spcPts val="0"/>
              </a:spcBef>
              <a:spcAft>
                <a:spcPts val="0"/>
              </a:spcAft>
              <a:buSzPts val="1800"/>
              <a:buNone/>
            </a:pPr>
            <a:r>
              <a:rPr lang="tr-TR" dirty="0" err="1"/>
              <a:t>import</a:t>
            </a:r>
            <a:r>
              <a:rPr lang="tr-TR" dirty="0"/>
              <a:t> </a:t>
            </a:r>
            <a:r>
              <a:rPr lang="tr-TR" dirty="0" err="1"/>
              <a:t>java.util.regex.Matcher</a:t>
            </a:r>
            <a:r>
              <a:rPr lang="tr-TR" dirty="0"/>
              <a:t>;</a:t>
            </a:r>
          </a:p>
          <a:p>
            <a:pPr marL="0" lvl="0" indent="0" algn="l" rtl="0">
              <a:spcBef>
                <a:spcPts val="0"/>
              </a:spcBef>
              <a:spcAft>
                <a:spcPts val="0"/>
              </a:spcAft>
              <a:buSzPts val="1800"/>
              <a:buNone/>
            </a:pPr>
            <a:r>
              <a:rPr lang="tr-TR" dirty="0" err="1"/>
              <a:t>import</a:t>
            </a:r>
            <a:r>
              <a:rPr lang="tr-TR" dirty="0"/>
              <a:t> </a:t>
            </a:r>
            <a:r>
              <a:rPr lang="tr-TR" dirty="0" err="1"/>
              <a:t>java.util.regex.Pattern</a:t>
            </a:r>
            <a:r>
              <a:rPr lang="tr-TR" dirty="0"/>
              <a:t>;</a:t>
            </a:r>
          </a:p>
          <a:p>
            <a:pPr marL="0" lvl="0" indent="0" algn="l" rtl="0">
              <a:spcBef>
                <a:spcPts val="0"/>
              </a:spcBef>
              <a:spcAft>
                <a:spcPts val="0"/>
              </a:spcAft>
              <a:buSzPts val="1800"/>
              <a:buNone/>
            </a:pPr>
            <a:endParaRPr lang="tr-TR" dirty="0"/>
          </a:p>
          <a:p>
            <a:pPr marL="0" lvl="0" indent="0" algn="l" rtl="0">
              <a:spcBef>
                <a:spcPts val="0"/>
              </a:spcBef>
              <a:spcAft>
                <a:spcPts val="0"/>
              </a:spcAft>
              <a:buSzPts val="1800"/>
              <a:buNone/>
            </a:pPr>
            <a:r>
              <a:rPr lang="tr-TR" dirty="0" err="1"/>
              <a:t>public</a:t>
            </a:r>
            <a:r>
              <a:rPr lang="tr-TR" dirty="0"/>
              <a:t> </a:t>
            </a:r>
            <a:r>
              <a:rPr lang="tr-TR" dirty="0" err="1"/>
              <a:t>class</a:t>
            </a:r>
            <a:r>
              <a:rPr lang="tr-TR" dirty="0"/>
              <a:t> Program {</a:t>
            </a:r>
          </a:p>
          <a:p>
            <a:pPr marL="0" lvl="0" indent="0" algn="l" rtl="0">
              <a:spcBef>
                <a:spcPts val="0"/>
              </a:spcBef>
              <a:spcAft>
                <a:spcPts val="0"/>
              </a:spcAft>
              <a:buSzPts val="1800"/>
              <a:buNone/>
            </a:pPr>
            <a:r>
              <a:rPr lang="tr-TR" dirty="0"/>
              <a:t>    </a:t>
            </a:r>
            <a:r>
              <a:rPr lang="tr-TR" dirty="0" err="1"/>
              <a:t>public</a:t>
            </a:r>
            <a:r>
              <a:rPr lang="tr-TR" dirty="0"/>
              <a:t> </a:t>
            </a:r>
            <a:r>
              <a:rPr lang="tr-TR" dirty="0" err="1"/>
              <a:t>static</a:t>
            </a:r>
            <a:r>
              <a:rPr lang="tr-TR" dirty="0"/>
              <a:t> </a:t>
            </a:r>
            <a:r>
              <a:rPr lang="tr-TR" dirty="0" err="1"/>
              <a:t>void</a:t>
            </a:r>
            <a:r>
              <a:rPr lang="tr-TR" dirty="0"/>
              <a:t> main(</a:t>
            </a:r>
            <a:r>
              <a:rPr lang="tr-TR" dirty="0" err="1"/>
              <a:t>String</a:t>
            </a:r>
            <a:r>
              <a:rPr lang="tr-TR" dirty="0"/>
              <a:t>[] </a:t>
            </a:r>
            <a:r>
              <a:rPr lang="tr-TR" dirty="0" err="1"/>
              <a:t>args</a:t>
            </a:r>
            <a:r>
              <a:rPr lang="tr-TR" dirty="0"/>
              <a:t>) {</a:t>
            </a:r>
          </a:p>
          <a:p>
            <a:pPr marL="0" lvl="0" indent="0" algn="l" rtl="0">
              <a:spcBef>
                <a:spcPts val="0"/>
              </a:spcBef>
              <a:spcAft>
                <a:spcPts val="0"/>
              </a:spcAft>
              <a:buSzPts val="1800"/>
              <a:buNone/>
            </a:pPr>
            <a:endParaRPr lang="tr-TR" dirty="0"/>
          </a:p>
          <a:p>
            <a:pPr marL="0" lvl="0" indent="0" algn="l" rtl="0">
              <a:spcBef>
                <a:spcPts val="0"/>
              </a:spcBef>
              <a:spcAft>
                <a:spcPts val="0"/>
              </a:spcAft>
              <a:buSzPts val="1800"/>
              <a:buNone/>
            </a:pPr>
            <a:r>
              <a:rPr lang="tr-TR" dirty="0"/>
              <a:t>	// Verilen formatı derleme alanı. Yani buraya göre kontrol yapılacak</a:t>
            </a:r>
          </a:p>
          <a:p>
            <a:pPr marL="0" lvl="0" indent="0" algn="l" rtl="0">
              <a:spcBef>
                <a:spcPts val="0"/>
              </a:spcBef>
              <a:spcAft>
                <a:spcPts val="0"/>
              </a:spcAft>
              <a:buSzPts val="1800"/>
              <a:buNone/>
            </a:pPr>
            <a:r>
              <a:rPr lang="tr-TR" dirty="0"/>
              <a:t>	</a:t>
            </a:r>
            <a:r>
              <a:rPr lang="tr-TR" dirty="0" err="1"/>
              <a:t>Pattern</a:t>
            </a:r>
            <a:r>
              <a:rPr lang="tr-TR" dirty="0"/>
              <a:t> </a:t>
            </a:r>
            <a:r>
              <a:rPr lang="tr-TR" dirty="0" err="1"/>
              <a:t>eslesme</a:t>
            </a:r>
            <a:r>
              <a:rPr lang="tr-TR" dirty="0"/>
              <a:t> = </a:t>
            </a:r>
            <a:r>
              <a:rPr lang="tr-TR" dirty="0" err="1"/>
              <a:t>Pattern.compile</a:t>
            </a:r>
            <a:r>
              <a:rPr lang="tr-TR" dirty="0"/>
              <a:t>("</a:t>
            </a:r>
            <a:r>
              <a:rPr lang="tr-TR" dirty="0" err="1"/>
              <a:t>sayidd</a:t>
            </a:r>
            <a:r>
              <a:rPr lang="tr-TR" dirty="0"/>
              <a:t>");</a:t>
            </a:r>
          </a:p>
          <a:p>
            <a:pPr marL="0" lvl="0" indent="0" algn="l" rtl="0">
              <a:spcBef>
                <a:spcPts val="0"/>
              </a:spcBef>
              <a:spcAft>
                <a:spcPts val="0"/>
              </a:spcAft>
              <a:buSzPts val="1800"/>
              <a:buNone/>
            </a:pPr>
            <a:endParaRPr lang="tr-TR" dirty="0"/>
          </a:p>
          <a:p>
            <a:pPr marL="0" lvl="0" indent="0" algn="l" rtl="0">
              <a:spcBef>
                <a:spcPts val="0"/>
              </a:spcBef>
              <a:spcAft>
                <a:spcPts val="0"/>
              </a:spcAft>
              <a:buSzPts val="1800"/>
              <a:buNone/>
            </a:pPr>
            <a:r>
              <a:rPr lang="tr-TR" dirty="0"/>
              <a:t>	// şimdi eşleşmeyi kontrol etmesi için </a:t>
            </a:r>
            <a:r>
              <a:rPr lang="tr-TR" dirty="0" err="1"/>
              <a:t>Matcher</a:t>
            </a:r>
            <a:r>
              <a:rPr lang="tr-TR" dirty="0"/>
              <a:t> hazırladık</a:t>
            </a:r>
          </a:p>
          <a:p>
            <a:pPr marL="0" lvl="0" indent="0" algn="l" rtl="0">
              <a:spcBef>
                <a:spcPts val="0"/>
              </a:spcBef>
              <a:spcAft>
                <a:spcPts val="0"/>
              </a:spcAft>
              <a:buSzPts val="1800"/>
              <a:buNone/>
            </a:pPr>
            <a:r>
              <a:rPr lang="tr-TR" dirty="0"/>
              <a:t>	</a:t>
            </a:r>
            <a:r>
              <a:rPr lang="tr-TR" dirty="0" err="1"/>
              <a:t>Matcher</a:t>
            </a:r>
            <a:r>
              <a:rPr lang="tr-TR" dirty="0"/>
              <a:t> kontrol = </a:t>
            </a:r>
            <a:r>
              <a:rPr lang="tr-TR" dirty="0" err="1"/>
              <a:t>eslesme.matcher</a:t>
            </a:r>
            <a:r>
              <a:rPr lang="tr-TR" dirty="0"/>
              <a:t>("sayi12");</a:t>
            </a:r>
          </a:p>
          <a:p>
            <a:pPr marL="0" lvl="0" indent="0" algn="l" rtl="0">
              <a:spcBef>
                <a:spcPts val="0"/>
              </a:spcBef>
              <a:spcAft>
                <a:spcPts val="0"/>
              </a:spcAft>
              <a:buSzPts val="1800"/>
              <a:buNone/>
            </a:pPr>
            <a:r>
              <a:rPr lang="tr-TR" dirty="0"/>
              <a:t>	</a:t>
            </a:r>
            <a:r>
              <a:rPr lang="tr-TR" dirty="0" err="1"/>
              <a:t>if</a:t>
            </a:r>
            <a:r>
              <a:rPr lang="tr-TR" dirty="0"/>
              <a:t> (</a:t>
            </a:r>
            <a:r>
              <a:rPr lang="tr-TR" dirty="0" err="1"/>
              <a:t>kontrol.matches</a:t>
            </a:r>
            <a:r>
              <a:rPr lang="tr-TR" dirty="0"/>
              <a:t>()) {</a:t>
            </a:r>
          </a:p>
          <a:p>
            <a:pPr marL="0" lvl="0" indent="0" algn="l" rtl="0">
              <a:spcBef>
                <a:spcPts val="0"/>
              </a:spcBef>
              <a:spcAft>
                <a:spcPts val="0"/>
              </a:spcAft>
              <a:buSzPts val="1800"/>
              <a:buNone/>
            </a:pPr>
            <a:r>
              <a:rPr lang="tr-TR" dirty="0"/>
              <a:t>	    </a:t>
            </a:r>
            <a:r>
              <a:rPr lang="tr-TR" dirty="0" err="1"/>
              <a:t>System.out.println</a:t>
            </a:r>
            <a:r>
              <a:rPr lang="tr-TR" dirty="0"/>
              <a:t>(</a:t>
            </a:r>
            <a:r>
              <a:rPr lang="tr-TR" dirty="0" err="1"/>
              <a:t>true</a:t>
            </a:r>
            <a:r>
              <a:rPr lang="tr-TR" dirty="0"/>
              <a:t>);</a:t>
            </a:r>
          </a:p>
          <a:p>
            <a:pPr marL="0" lvl="0" indent="0" algn="l" rtl="0">
              <a:spcBef>
                <a:spcPts val="0"/>
              </a:spcBef>
              <a:spcAft>
                <a:spcPts val="0"/>
              </a:spcAft>
              <a:buSzPts val="1800"/>
              <a:buNone/>
            </a:pPr>
            <a:r>
              <a:rPr lang="tr-TR" dirty="0"/>
              <a:t>	}</a:t>
            </a:r>
          </a:p>
          <a:p>
            <a:pPr marL="0" lvl="0" indent="0" algn="l" rtl="0">
              <a:spcBef>
                <a:spcPts val="0"/>
              </a:spcBef>
              <a:spcAft>
                <a:spcPts val="0"/>
              </a:spcAft>
              <a:buSzPts val="1800"/>
              <a:buNone/>
            </a:pPr>
            <a:endParaRPr lang="tr-TR" dirty="0"/>
          </a:p>
          <a:p>
            <a:pPr marL="0" lvl="0" indent="0" algn="l" rtl="0">
              <a:spcBef>
                <a:spcPts val="0"/>
              </a:spcBef>
              <a:spcAft>
                <a:spcPts val="0"/>
              </a:spcAft>
              <a:buSzPts val="1800"/>
              <a:buNone/>
            </a:pPr>
            <a:r>
              <a:rPr lang="tr-TR" dirty="0"/>
              <a:t>	// ve eşleşme varsa veya yoksa </a:t>
            </a:r>
            <a:r>
              <a:rPr lang="tr-TR" dirty="0" err="1"/>
              <a:t>sonuc</a:t>
            </a:r>
            <a:r>
              <a:rPr lang="tr-TR" dirty="0"/>
              <a:t> olan </a:t>
            </a:r>
            <a:r>
              <a:rPr lang="tr-TR" dirty="0" err="1"/>
              <a:t>boolean</a:t>
            </a:r>
            <a:r>
              <a:rPr lang="tr-TR" dirty="0"/>
              <a:t> değişkenimizi döndürdük.</a:t>
            </a:r>
          </a:p>
          <a:p>
            <a:pPr marL="0" lvl="0" indent="0" algn="l" rtl="0">
              <a:spcBef>
                <a:spcPts val="0"/>
              </a:spcBef>
              <a:spcAft>
                <a:spcPts val="0"/>
              </a:spcAft>
              <a:buSzPts val="1800"/>
              <a:buNone/>
            </a:pPr>
            <a:r>
              <a:rPr lang="tr-TR" dirty="0"/>
              <a:t>	kontrol = </a:t>
            </a:r>
            <a:r>
              <a:rPr lang="tr-TR" dirty="0" err="1"/>
              <a:t>eslesme.matcher</a:t>
            </a:r>
            <a:r>
              <a:rPr lang="tr-TR" dirty="0"/>
              <a:t>("say456");</a:t>
            </a:r>
          </a:p>
          <a:p>
            <a:pPr marL="0" lvl="0" indent="0" algn="l" rtl="0">
              <a:spcBef>
                <a:spcPts val="0"/>
              </a:spcBef>
              <a:spcAft>
                <a:spcPts val="0"/>
              </a:spcAft>
              <a:buSzPts val="1800"/>
              <a:buNone/>
            </a:pPr>
            <a:r>
              <a:rPr lang="tr-TR" dirty="0"/>
              <a:t>	</a:t>
            </a:r>
            <a:r>
              <a:rPr lang="tr-TR" dirty="0" err="1"/>
              <a:t>if</a:t>
            </a:r>
            <a:r>
              <a:rPr lang="tr-TR" dirty="0"/>
              <a:t> (</a:t>
            </a:r>
            <a:r>
              <a:rPr lang="tr-TR" dirty="0" err="1"/>
              <a:t>kontrol.matches</a:t>
            </a:r>
            <a:r>
              <a:rPr lang="tr-TR" dirty="0"/>
              <a:t>()) {</a:t>
            </a:r>
          </a:p>
          <a:p>
            <a:pPr marL="0" lvl="0" indent="0" algn="l" rtl="0">
              <a:spcBef>
                <a:spcPts val="0"/>
              </a:spcBef>
              <a:spcAft>
                <a:spcPts val="0"/>
              </a:spcAft>
              <a:buSzPts val="1800"/>
              <a:buNone/>
            </a:pPr>
            <a:r>
              <a:rPr lang="tr-TR" dirty="0"/>
              <a:t>	    </a:t>
            </a:r>
            <a:r>
              <a:rPr lang="tr-TR" dirty="0" err="1"/>
              <a:t>System.out.println</a:t>
            </a:r>
            <a:r>
              <a:rPr lang="tr-TR" dirty="0"/>
              <a:t>(</a:t>
            </a:r>
            <a:r>
              <a:rPr lang="tr-TR" dirty="0" err="1"/>
              <a:t>true</a:t>
            </a:r>
            <a:r>
              <a:rPr lang="tr-TR" dirty="0"/>
              <a:t>);</a:t>
            </a:r>
          </a:p>
          <a:p>
            <a:pPr marL="0" lvl="0" indent="0" algn="l" rtl="0">
              <a:spcBef>
                <a:spcPts val="0"/>
              </a:spcBef>
              <a:spcAft>
                <a:spcPts val="0"/>
              </a:spcAft>
              <a:buSzPts val="1800"/>
              <a:buNone/>
            </a:pPr>
            <a:r>
              <a:rPr lang="tr-TR" dirty="0"/>
              <a:t>	}</a:t>
            </a:r>
          </a:p>
          <a:p>
            <a:pPr marL="0" lvl="0" indent="0" algn="l" rtl="0">
              <a:spcBef>
                <a:spcPts val="0"/>
              </a:spcBef>
              <a:spcAft>
                <a:spcPts val="0"/>
              </a:spcAft>
              <a:buSzPts val="1800"/>
              <a:buNone/>
            </a:pPr>
            <a:r>
              <a:rPr lang="tr-TR" dirty="0"/>
              <a:t>    }</a:t>
            </a:r>
          </a:p>
          <a:p>
            <a:pPr marL="0" lvl="0" indent="0" algn="l" rtl="0">
              <a:spcBef>
                <a:spcPts val="0"/>
              </a:spcBef>
              <a:spcAft>
                <a:spcPts val="0"/>
              </a:spcAft>
              <a:buSzPts val="1800"/>
              <a:buNone/>
            </a:pPr>
            <a:r>
              <a:rPr lang="tr-TR" dirty="0"/>
              <a:t>}</a:t>
            </a:r>
            <a:endParaRPr sz="1800" dirty="0"/>
          </a:p>
        </p:txBody>
      </p:sp>
    </p:spTree>
    <p:extLst>
      <p:ext uri="{BB962C8B-B14F-4D97-AF65-F5344CB8AC3E}">
        <p14:creationId xmlns:p14="http://schemas.microsoft.com/office/powerpoint/2010/main" val="2001434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Java Düzenli İfadeler</a:t>
            </a:r>
            <a:endParaRPr b="1" dirty="0"/>
          </a:p>
        </p:txBody>
      </p:sp>
      <p:sp>
        <p:nvSpPr>
          <p:cNvPr id="530" name="Google Shape;530;p45"/>
          <p:cNvSpPr txBox="1">
            <a:spLocks noGrp="1"/>
          </p:cNvSpPr>
          <p:nvPr>
            <p:ph type="body" idx="1"/>
          </p:nvPr>
        </p:nvSpPr>
        <p:spPr>
          <a:xfrm>
            <a:off x="2623717" y="1795596"/>
            <a:ext cx="8915400" cy="3777622"/>
          </a:xfrm>
          <a:prstGeom prst="rect">
            <a:avLst/>
          </a:prstGeom>
          <a:noFill/>
          <a:ln>
            <a:noFill/>
          </a:ln>
        </p:spPr>
        <p:txBody>
          <a:bodyPr spcFirstLastPara="1" wrap="square" lIns="91425" tIns="45700" rIns="91425" bIns="45700" anchor="t" anchorCtr="0">
            <a:normAutofit/>
          </a:bodyPr>
          <a:lstStyle/>
          <a:p>
            <a:pPr marL="342900" lvl="0" indent="-228600" algn="l" rtl="0">
              <a:spcBef>
                <a:spcPts val="1000"/>
              </a:spcBef>
              <a:spcAft>
                <a:spcPts val="0"/>
              </a:spcAft>
              <a:buSzPts val="1800"/>
              <a:buNone/>
            </a:pPr>
            <a:r>
              <a:rPr lang="tr-TR" b="1" dirty="0"/>
              <a:t>		[</a:t>
            </a:r>
            <a:r>
              <a:rPr lang="tr-TR" b="1" dirty="0" err="1"/>
              <a:t>abc</a:t>
            </a:r>
            <a:r>
              <a:rPr lang="tr-TR" b="1" dirty="0"/>
              <a:t>]	a, b ve c den herhangi birisi 1 kere içeriyor mu</a:t>
            </a:r>
          </a:p>
          <a:p>
            <a:pPr marL="342900" lvl="0" indent="-228600" algn="l" rtl="0">
              <a:spcBef>
                <a:spcPts val="1000"/>
              </a:spcBef>
              <a:spcAft>
                <a:spcPts val="0"/>
              </a:spcAft>
              <a:buSzPts val="1800"/>
              <a:buNone/>
            </a:pPr>
            <a:r>
              <a:rPr lang="tr-TR" b="1" dirty="0"/>
              <a:t>	    	[^</a:t>
            </a:r>
            <a:r>
              <a:rPr lang="tr-TR" b="1" dirty="0" err="1"/>
              <a:t>abc</a:t>
            </a:r>
            <a:r>
              <a:rPr lang="tr-TR" b="1" dirty="0"/>
              <a:t>]	</a:t>
            </a:r>
            <a:r>
              <a:rPr lang="tr-TR" b="1" dirty="0" err="1"/>
              <a:t>a,b</a:t>
            </a:r>
            <a:r>
              <a:rPr lang="tr-TR" b="1" dirty="0"/>
              <a:t> ve c den başka olanlar var mı</a:t>
            </a:r>
          </a:p>
          <a:p>
            <a:pPr marL="342900" lvl="0" indent="-228600" algn="l" rtl="0">
              <a:spcBef>
                <a:spcPts val="1000"/>
              </a:spcBef>
              <a:spcAft>
                <a:spcPts val="0"/>
              </a:spcAft>
              <a:buSzPts val="1800"/>
              <a:buNone/>
            </a:pPr>
            <a:r>
              <a:rPr lang="tr-TR" b="1" dirty="0"/>
              <a:t>    	[a-</a:t>
            </a:r>
            <a:r>
              <a:rPr lang="tr-TR" b="1" dirty="0" err="1"/>
              <a:t>zA</a:t>
            </a:r>
            <a:r>
              <a:rPr lang="tr-TR" b="1" dirty="0"/>
              <a:t>-Z]	a dan z ye kadar 1 kere tekrar ediyor mu</a:t>
            </a:r>
          </a:p>
          <a:p>
            <a:pPr marL="342900" lvl="0" indent="-228600" algn="l" rtl="0">
              <a:spcBef>
                <a:spcPts val="1000"/>
              </a:spcBef>
              <a:spcAft>
                <a:spcPts val="0"/>
              </a:spcAft>
              <a:buSzPts val="1800"/>
              <a:buNone/>
            </a:pPr>
            <a:r>
              <a:rPr lang="tr-TR" b="1" dirty="0"/>
              <a:t>    	[</a:t>
            </a:r>
            <a:r>
              <a:rPr lang="tr-TR" b="1" dirty="0" err="1"/>
              <a:t>abc</a:t>
            </a:r>
            <a:r>
              <a:rPr lang="tr-TR" b="1" dirty="0"/>
              <a:t>]+ 1 kereden fazla kullanılmış mı</a:t>
            </a:r>
          </a:p>
          <a:p>
            <a:pPr marL="342900" lvl="0" indent="-228600" algn="l" rtl="0">
              <a:spcBef>
                <a:spcPts val="1000"/>
              </a:spcBef>
              <a:spcAft>
                <a:spcPts val="0"/>
              </a:spcAft>
              <a:buSzPts val="1800"/>
              <a:buNone/>
            </a:pPr>
            <a:r>
              <a:rPr lang="tr-TR" b="1" dirty="0"/>
              <a:t>    	[</a:t>
            </a:r>
            <a:r>
              <a:rPr lang="tr-TR" b="1" dirty="0" err="1"/>
              <a:t>abc</a:t>
            </a:r>
            <a:r>
              <a:rPr lang="tr-TR" b="1" dirty="0"/>
              <a:t>]* 0 kere yada 1 den fazla kullanışmışsa</a:t>
            </a:r>
          </a:p>
          <a:p>
            <a:pPr marL="342900" lvl="0" indent="-228600" algn="l" rtl="0">
              <a:spcBef>
                <a:spcPts val="1000"/>
              </a:spcBef>
              <a:spcAft>
                <a:spcPts val="0"/>
              </a:spcAft>
              <a:buSzPts val="1800"/>
              <a:buNone/>
            </a:pPr>
            <a:r>
              <a:rPr lang="tr-TR" b="1" dirty="0"/>
              <a:t>    	[</a:t>
            </a:r>
            <a:r>
              <a:rPr lang="tr-TR" b="1" dirty="0" err="1"/>
              <a:t>abc</a:t>
            </a:r>
            <a:r>
              <a:rPr lang="tr-TR" b="1" dirty="0"/>
              <a:t>]? herhangi biri 1 kere tekrar etmiş mi</a:t>
            </a:r>
          </a:p>
          <a:p>
            <a:pPr marL="342900" lvl="0" indent="-228600" algn="l" rtl="0">
              <a:spcBef>
                <a:spcPts val="1000"/>
              </a:spcBef>
              <a:spcAft>
                <a:spcPts val="0"/>
              </a:spcAft>
              <a:buSzPts val="1800"/>
              <a:buNone/>
            </a:pPr>
            <a:r>
              <a:rPr lang="tr-TR" b="1" dirty="0"/>
              <a:t>		\d rakam var mı kontrolü [0-9]</a:t>
            </a:r>
          </a:p>
          <a:p>
            <a:pPr marL="342900" lvl="0" indent="-228600" algn="l" rtl="0">
              <a:spcBef>
                <a:spcPts val="1000"/>
              </a:spcBef>
              <a:spcAft>
                <a:spcPts val="0"/>
              </a:spcAft>
              <a:buSzPts val="1800"/>
              <a:buNone/>
            </a:pPr>
            <a:r>
              <a:rPr lang="tr-TR" b="1" dirty="0"/>
              <a:t>        	\D harf var mı kontrolü [a-z]</a:t>
            </a:r>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6</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Java Düzenli İfadeler Örneği -1</a:t>
            </a:r>
            <a:endParaRPr b="1" dirty="0"/>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7</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sp>
        <p:nvSpPr>
          <p:cNvPr id="7" name="Google Shape;223;p6">
            <a:extLst>
              <a:ext uri="{FF2B5EF4-FFF2-40B4-BE49-F238E27FC236}">
                <a16:creationId xmlns:a16="http://schemas.microsoft.com/office/drawing/2014/main" id="{0D3BDA41-38CD-E8F7-BCB5-5B1B9165CF2C}"/>
              </a:ext>
            </a:extLst>
          </p:cNvPr>
          <p:cNvSpPr txBox="1">
            <a:spLocks noGrp="1"/>
          </p:cNvSpPr>
          <p:nvPr>
            <p:ph type="body" idx="1"/>
          </p:nvPr>
        </p:nvSpPr>
        <p:spPr>
          <a:xfrm>
            <a:off x="1788167" y="1275271"/>
            <a:ext cx="7848600" cy="4953000"/>
          </a:xfrm>
          <a:prstGeom prst="rect">
            <a:avLst/>
          </a:prstGeom>
          <a:noFill/>
          <a:ln>
            <a:noFill/>
          </a:ln>
        </p:spPr>
        <p:txBody>
          <a:bodyPr spcFirstLastPara="1" wrap="square" lIns="91425" tIns="45700" rIns="91425" bIns="45700" anchor="t" anchorCtr="0">
            <a:normAutofit lnSpcReduction="10000"/>
          </a:bodyPr>
          <a:lstStyle/>
          <a:p>
            <a:r>
              <a:rPr lang="tr-TR" dirty="0">
                <a:latin typeface="Century Gothic" panose="020B0502020202020204" pitchFamily="34" charset="0"/>
              </a:rPr>
              <a:t>Örneğin bir m</a:t>
            </a:r>
            <a:r>
              <a:rPr lang="tr-TR" i="1" dirty="0">
                <a:latin typeface="Century Gothic" panose="020B0502020202020204" pitchFamily="34" charset="0"/>
              </a:rPr>
              <a:t>e</a:t>
            </a:r>
            <a:r>
              <a:rPr lang="tr-TR" dirty="0">
                <a:latin typeface="Century Gothic" panose="020B0502020202020204" pitchFamily="34" charset="0"/>
              </a:rPr>
              <a:t>tnin içinde ‘er’ ne kadar var diye bakmak istersek şu kodu kullanabiliriz:</a:t>
            </a:r>
          </a:p>
          <a:p>
            <a:r>
              <a:rPr lang="tr-TR" sz="1800" dirty="0" err="1">
                <a:latin typeface="Century Gothic" panose="020B0502020202020204" pitchFamily="34" charset="0"/>
              </a:rPr>
              <a:t>String</a:t>
            </a:r>
            <a:r>
              <a:rPr lang="tr-TR" sz="1800" dirty="0">
                <a:latin typeface="Century Gothic" panose="020B0502020202020204" pitchFamily="34" charset="0"/>
              </a:rPr>
              <a:t> s = "</a:t>
            </a:r>
            <a:r>
              <a:rPr lang="tr-TR" sz="1800" dirty="0" err="1">
                <a:latin typeface="Century Gothic" panose="020B0502020202020204" pitchFamily="34" charset="0"/>
              </a:rPr>
              <a:t>mehmet</a:t>
            </a:r>
            <a:r>
              <a:rPr lang="tr-TR" sz="1800" dirty="0">
                <a:latin typeface="Century Gothic" panose="020B0502020202020204" pitchFamily="34" charset="0"/>
              </a:rPr>
              <a:t> </a:t>
            </a:r>
            <a:r>
              <a:rPr lang="tr-TR" sz="1800" dirty="0" err="1">
                <a:latin typeface="Century Gothic" panose="020B0502020202020204" pitchFamily="34" charset="0"/>
              </a:rPr>
              <a:t>akif</a:t>
            </a:r>
            <a:r>
              <a:rPr lang="tr-TR" sz="1800" dirty="0">
                <a:latin typeface="Century Gothic" panose="020B0502020202020204" pitchFamily="34" charset="0"/>
              </a:rPr>
              <a:t> </a:t>
            </a:r>
            <a:r>
              <a:rPr lang="tr-TR" sz="1800" dirty="0" err="1">
                <a:latin typeface="Century Gothic" panose="020B0502020202020204" pitchFamily="34" charset="0"/>
              </a:rPr>
              <a:t>ersoy</a:t>
            </a:r>
            <a:r>
              <a:rPr lang="tr-TR" sz="1800" dirty="0">
                <a:latin typeface="Century Gothic" panose="020B0502020202020204" pitchFamily="34" charset="0"/>
              </a:rPr>
              <a:t> üniversitesi bilgisayar mühendisliği ikinci sınıfta okuyan öğrencilerin </a:t>
            </a:r>
            <a:r>
              <a:rPr lang="tr-TR" sz="1800" dirty="0" err="1">
                <a:latin typeface="Century Gothic" panose="020B0502020202020204" pitchFamily="34" charset="0"/>
              </a:rPr>
              <a:t>java</a:t>
            </a:r>
            <a:r>
              <a:rPr lang="tr-TR" sz="1800" dirty="0">
                <a:latin typeface="Century Gothic" panose="020B0502020202020204" pitchFamily="34" charset="0"/>
              </a:rPr>
              <a:t> </a:t>
            </a:r>
            <a:r>
              <a:rPr lang="tr-TR" sz="1800" dirty="0" err="1">
                <a:latin typeface="Century Gothic" panose="020B0502020202020204" pitchFamily="34" charset="0"/>
              </a:rPr>
              <a:t>scprit</a:t>
            </a:r>
            <a:r>
              <a:rPr lang="tr-TR" sz="1800" dirty="0">
                <a:latin typeface="Century Gothic" panose="020B0502020202020204" pitchFamily="34" charset="0"/>
              </a:rPr>
              <a:t> öğrenmesi için yapılan ödev";</a:t>
            </a:r>
          </a:p>
          <a:p>
            <a:r>
              <a:rPr lang="tr-TR" sz="1800" dirty="0">
                <a:latin typeface="Century Gothic" panose="020B0502020202020204" pitchFamily="34" charset="0"/>
              </a:rPr>
              <a:t>        </a:t>
            </a:r>
            <a:r>
              <a:rPr lang="tr-TR" sz="1800" dirty="0" err="1">
                <a:latin typeface="Century Gothic" panose="020B0502020202020204" pitchFamily="34" charset="0"/>
              </a:rPr>
              <a:t>Pattern</a:t>
            </a:r>
            <a:r>
              <a:rPr lang="tr-TR" sz="1800" dirty="0">
                <a:latin typeface="Century Gothic" panose="020B0502020202020204" pitchFamily="34" charset="0"/>
              </a:rPr>
              <a:t> </a:t>
            </a:r>
            <a:r>
              <a:rPr lang="tr-TR" sz="1800" dirty="0" err="1">
                <a:latin typeface="Century Gothic" panose="020B0502020202020204" pitchFamily="34" charset="0"/>
              </a:rPr>
              <a:t>pattern</a:t>
            </a:r>
            <a:r>
              <a:rPr lang="tr-TR" sz="1800" dirty="0">
                <a:latin typeface="Century Gothic" panose="020B0502020202020204" pitchFamily="34" charset="0"/>
              </a:rPr>
              <a:t> = </a:t>
            </a:r>
            <a:r>
              <a:rPr lang="tr-TR" sz="1800" dirty="0" err="1">
                <a:latin typeface="Century Gothic" panose="020B0502020202020204" pitchFamily="34" charset="0"/>
              </a:rPr>
              <a:t>Pattern.compile</a:t>
            </a:r>
            <a:r>
              <a:rPr lang="tr-TR" sz="1800" dirty="0">
                <a:latin typeface="Century Gothic" panose="020B0502020202020204" pitchFamily="34" charset="0"/>
              </a:rPr>
              <a:t>("er");</a:t>
            </a:r>
          </a:p>
          <a:p>
            <a:r>
              <a:rPr lang="tr-TR" sz="1800" dirty="0">
                <a:latin typeface="Century Gothic" panose="020B0502020202020204" pitchFamily="34" charset="0"/>
              </a:rPr>
              <a:t>        </a:t>
            </a:r>
            <a:r>
              <a:rPr lang="tr-TR" sz="1800" dirty="0" err="1">
                <a:latin typeface="Century Gothic" panose="020B0502020202020204" pitchFamily="34" charset="0"/>
              </a:rPr>
              <a:t>Matcher</a:t>
            </a:r>
            <a:r>
              <a:rPr lang="tr-TR" sz="1800" dirty="0">
                <a:latin typeface="Century Gothic" panose="020B0502020202020204" pitchFamily="34" charset="0"/>
              </a:rPr>
              <a:t> </a:t>
            </a:r>
            <a:r>
              <a:rPr lang="tr-TR" sz="1800" dirty="0" err="1">
                <a:latin typeface="Century Gothic" panose="020B0502020202020204" pitchFamily="34" charset="0"/>
              </a:rPr>
              <a:t>matcher</a:t>
            </a:r>
            <a:r>
              <a:rPr lang="tr-TR" sz="1800" dirty="0">
                <a:latin typeface="Century Gothic" panose="020B0502020202020204" pitchFamily="34" charset="0"/>
              </a:rPr>
              <a:t> = </a:t>
            </a:r>
            <a:r>
              <a:rPr lang="tr-TR" sz="1800" dirty="0" err="1">
                <a:latin typeface="Century Gothic" panose="020B0502020202020204" pitchFamily="34" charset="0"/>
              </a:rPr>
              <a:t>pattern.matcher</a:t>
            </a:r>
            <a:r>
              <a:rPr lang="tr-TR" sz="1800" dirty="0">
                <a:latin typeface="Century Gothic" panose="020B0502020202020204" pitchFamily="34" charset="0"/>
              </a:rPr>
              <a:t>(s);</a:t>
            </a:r>
          </a:p>
          <a:p>
            <a:endParaRPr lang="tr-TR" sz="1800" dirty="0">
              <a:latin typeface="Century Gothic" panose="020B0502020202020204" pitchFamily="34" charset="0"/>
            </a:endParaRPr>
          </a:p>
          <a:p>
            <a:r>
              <a:rPr lang="tr-TR" sz="1800" dirty="0">
                <a:latin typeface="Century Gothic" panose="020B0502020202020204" pitchFamily="34" charset="0"/>
              </a:rPr>
              <a:t>        </a:t>
            </a:r>
            <a:r>
              <a:rPr lang="tr-TR" sz="1800" dirty="0" err="1">
                <a:latin typeface="Century Gothic" panose="020B0502020202020204" pitchFamily="34" charset="0"/>
              </a:rPr>
              <a:t>int</a:t>
            </a:r>
            <a:r>
              <a:rPr lang="tr-TR" sz="1800" dirty="0">
                <a:latin typeface="Century Gothic" panose="020B0502020202020204" pitchFamily="34" charset="0"/>
              </a:rPr>
              <a:t> </a:t>
            </a:r>
            <a:r>
              <a:rPr lang="tr-TR" sz="1800" dirty="0" err="1">
                <a:latin typeface="Century Gothic" panose="020B0502020202020204" pitchFamily="34" charset="0"/>
              </a:rPr>
              <a:t>sayac</a:t>
            </a:r>
            <a:r>
              <a:rPr lang="tr-TR" sz="1800" dirty="0">
                <a:latin typeface="Century Gothic" panose="020B0502020202020204" pitchFamily="34" charset="0"/>
              </a:rPr>
              <a:t> = 0 ;</a:t>
            </a:r>
          </a:p>
          <a:p>
            <a:endParaRPr lang="tr-TR" sz="1800" dirty="0">
              <a:latin typeface="Century Gothic" panose="020B0502020202020204" pitchFamily="34" charset="0"/>
            </a:endParaRPr>
          </a:p>
          <a:p>
            <a:r>
              <a:rPr lang="tr-TR" sz="1800" dirty="0">
                <a:latin typeface="Century Gothic" panose="020B0502020202020204" pitchFamily="34" charset="0"/>
              </a:rPr>
              <a:t>        </a:t>
            </a:r>
            <a:r>
              <a:rPr lang="tr-TR" sz="1800" dirty="0" err="1">
                <a:latin typeface="Century Gothic" panose="020B0502020202020204" pitchFamily="34" charset="0"/>
              </a:rPr>
              <a:t>while</a:t>
            </a:r>
            <a:r>
              <a:rPr lang="tr-TR" sz="1800" dirty="0">
                <a:latin typeface="Century Gothic" panose="020B0502020202020204" pitchFamily="34" charset="0"/>
              </a:rPr>
              <a:t> (</a:t>
            </a:r>
            <a:r>
              <a:rPr lang="tr-TR" sz="1800" dirty="0" err="1">
                <a:latin typeface="Century Gothic" panose="020B0502020202020204" pitchFamily="34" charset="0"/>
              </a:rPr>
              <a:t>matcher.find</a:t>
            </a:r>
            <a:r>
              <a:rPr lang="tr-TR" sz="1800" dirty="0">
                <a:latin typeface="Century Gothic" panose="020B0502020202020204" pitchFamily="34" charset="0"/>
              </a:rPr>
              <a:t>())</a:t>
            </a:r>
          </a:p>
          <a:p>
            <a:r>
              <a:rPr lang="tr-TR" sz="1800" dirty="0">
                <a:latin typeface="Century Gothic" panose="020B0502020202020204" pitchFamily="34" charset="0"/>
              </a:rPr>
              <a:t>            </a:t>
            </a:r>
            <a:r>
              <a:rPr lang="tr-TR" sz="1800" dirty="0" err="1">
                <a:latin typeface="Century Gothic" panose="020B0502020202020204" pitchFamily="34" charset="0"/>
              </a:rPr>
              <a:t>sayac</a:t>
            </a:r>
            <a:r>
              <a:rPr lang="tr-TR" sz="1800" dirty="0">
                <a:latin typeface="Century Gothic" panose="020B0502020202020204" pitchFamily="34" charset="0"/>
              </a:rPr>
              <a:t>++;</a:t>
            </a:r>
          </a:p>
          <a:p>
            <a:endParaRPr lang="tr-TR" sz="1800" dirty="0">
              <a:latin typeface="Century Gothic" panose="020B0502020202020204" pitchFamily="34" charset="0"/>
            </a:endParaRPr>
          </a:p>
          <a:p>
            <a:r>
              <a:rPr lang="tr-TR" sz="1800" dirty="0">
                <a:latin typeface="Century Gothic" panose="020B0502020202020204" pitchFamily="34" charset="0"/>
              </a:rPr>
              <a:t>        </a:t>
            </a:r>
            <a:r>
              <a:rPr lang="tr-TR" sz="1800" dirty="0" err="1">
                <a:latin typeface="Century Gothic" panose="020B0502020202020204" pitchFamily="34" charset="0"/>
              </a:rPr>
              <a:t>System.out.println</a:t>
            </a:r>
            <a:r>
              <a:rPr lang="tr-TR" sz="1800" dirty="0">
                <a:latin typeface="Century Gothic" panose="020B0502020202020204" pitchFamily="34" charset="0"/>
              </a:rPr>
              <a:t>(</a:t>
            </a:r>
            <a:r>
              <a:rPr lang="tr-TR" sz="1800" dirty="0" err="1">
                <a:latin typeface="Century Gothic" panose="020B0502020202020204" pitchFamily="34" charset="0"/>
              </a:rPr>
              <a:t>sayac</a:t>
            </a:r>
            <a:r>
              <a:rPr lang="tr-TR" sz="1800" dirty="0">
                <a:latin typeface="Century Gothic" panose="020B0502020202020204" pitchFamily="34" charset="0"/>
              </a:rPr>
              <a:t>);</a:t>
            </a:r>
            <a:endParaRPr sz="1800" dirty="0">
              <a:latin typeface="Century Gothic" panose="020B0502020202020204" pitchFamily="34" charset="0"/>
            </a:endParaRPr>
          </a:p>
        </p:txBody>
      </p:sp>
    </p:spTree>
    <p:extLst>
      <p:ext uri="{BB962C8B-B14F-4D97-AF65-F5344CB8AC3E}">
        <p14:creationId xmlns:p14="http://schemas.microsoft.com/office/powerpoint/2010/main" val="1125624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Java Düzenli İfadeler Örneği -2</a:t>
            </a:r>
            <a:endParaRPr b="1" dirty="0"/>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8</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sp>
        <p:nvSpPr>
          <p:cNvPr id="7" name="Google Shape;223;p6">
            <a:extLst>
              <a:ext uri="{FF2B5EF4-FFF2-40B4-BE49-F238E27FC236}">
                <a16:creationId xmlns:a16="http://schemas.microsoft.com/office/drawing/2014/main" id="{0D3BDA41-38CD-E8F7-BCB5-5B1B9165CF2C}"/>
              </a:ext>
            </a:extLst>
          </p:cNvPr>
          <p:cNvSpPr txBox="1">
            <a:spLocks noGrp="1"/>
          </p:cNvSpPr>
          <p:nvPr>
            <p:ph type="body" idx="1"/>
          </p:nvPr>
        </p:nvSpPr>
        <p:spPr>
          <a:xfrm>
            <a:off x="1788167" y="1275271"/>
            <a:ext cx="7848600" cy="4953000"/>
          </a:xfrm>
          <a:prstGeom prst="rect">
            <a:avLst/>
          </a:prstGeom>
          <a:noFill/>
          <a:ln>
            <a:noFill/>
          </a:ln>
        </p:spPr>
        <p:txBody>
          <a:bodyPr spcFirstLastPara="1" wrap="square" lIns="91425" tIns="45700" rIns="91425" bIns="45700" anchor="t" anchorCtr="0">
            <a:normAutofit/>
          </a:bodyPr>
          <a:lstStyle/>
          <a:p>
            <a:r>
              <a:rPr lang="tr-TR" sz="1800" dirty="0">
                <a:latin typeface="Century Gothic" panose="020B0502020202020204" pitchFamily="34" charset="0"/>
              </a:rPr>
              <a:t>		</a:t>
            </a:r>
          </a:p>
          <a:p>
            <a:r>
              <a:rPr lang="tr-TR" dirty="0">
                <a:latin typeface="Century Gothic" panose="020B0502020202020204" pitchFamily="34" charset="0"/>
              </a:rPr>
              <a:t>	1  </a:t>
            </a:r>
            <a:r>
              <a:rPr lang="tr-TR" sz="1800" dirty="0" err="1">
                <a:latin typeface="Century Gothic" panose="020B0502020202020204" pitchFamily="34" charset="0"/>
              </a:rPr>
              <a:t>System.out.println</a:t>
            </a:r>
            <a:r>
              <a:rPr lang="tr-TR" sz="1800" dirty="0">
                <a:latin typeface="Century Gothic" panose="020B0502020202020204" pitchFamily="34" charset="0"/>
              </a:rPr>
              <a:t>(</a:t>
            </a:r>
            <a:r>
              <a:rPr lang="tr-TR" sz="1800" dirty="0" err="1">
                <a:latin typeface="Century Gothic" panose="020B0502020202020204" pitchFamily="34" charset="0"/>
              </a:rPr>
              <a:t>Pattern.matches</a:t>
            </a:r>
            <a:r>
              <a:rPr lang="tr-TR" sz="1800" dirty="0">
                <a:latin typeface="Century Gothic" panose="020B0502020202020204" pitchFamily="34" charset="0"/>
              </a:rPr>
              <a:t>(".z.","</a:t>
            </a:r>
            <a:r>
              <a:rPr lang="tr-TR" sz="1800" dirty="0" err="1">
                <a:latin typeface="Century Gothic" panose="020B0502020202020204" pitchFamily="34" charset="0"/>
              </a:rPr>
              <a:t>azd</a:t>
            </a:r>
            <a:r>
              <a:rPr lang="tr-TR" sz="1800" dirty="0">
                <a:latin typeface="Century Gothic" panose="020B0502020202020204" pitchFamily="34" charset="0"/>
              </a:rPr>
              <a:t>"));//</a:t>
            </a:r>
            <a:r>
              <a:rPr lang="tr-TR" sz="1800" dirty="0" err="1">
                <a:latin typeface="Century Gothic" panose="020B0502020202020204" pitchFamily="34" charset="0"/>
              </a:rPr>
              <a:t>true</a:t>
            </a:r>
            <a:endParaRPr lang="tr-TR" dirty="0">
              <a:latin typeface="Century Gothic" panose="020B0502020202020204" pitchFamily="34" charset="0"/>
            </a:endParaRPr>
          </a:p>
          <a:p>
            <a:r>
              <a:rPr lang="tr-TR" sz="1800" dirty="0">
                <a:latin typeface="Century Gothic" panose="020B0502020202020204" pitchFamily="34" charset="0"/>
              </a:rPr>
              <a:t>	</a:t>
            </a:r>
            <a:r>
              <a:rPr lang="tr-TR" dirty="0">
                <a:latin typeface="Century Gothic" panose="020B0502020202020204" pitchFamily="34" charset="0"/>
              </a:rPr>
              <a:t>2</a:t>
            </a:r>
            <a:r>
              <a:rPr lang="tr-TR" sz="1800" dirty="0">
                <a:latin typeface="Century Gothic" panose="020B0502020202020204" pitchFamily="34" charset="0"/>
              </a:rPr>
              <a:t>  </a:t>
            </a:r>
            <a:r>
              <a:rPr lang="tr-TR" sz="1800" dirty="0" err="1">
                <a:latin typeface="Century Gothic" panose="020B0502020202020204" pitchFamily="34" charset="0"/>
              </a:rPr>
              <a:t>System.out.println</a:t>
            </a:r>
            <a:r>
              <a:rPr lang="tr-TR" sz="1800" dirty="0">
                <a:latin typeface="Century Gothic" panose="020B0502020202020204" pitchFamily="34" charset="0"/>
              </a:rPr>
              <a:t>(</a:t>
            </a:r>
            <a:r>
              <a:rPr lang="tr-TR" sz="1800" dirty="0" err="1">
                <a:latin typeface="Century Gothic" panose="020B0502020202020204" pitchFamily="34" charset="0"/>
              </a:rPr>
              <a:t>Pattern.matches</a:t>
            </a:r>
            <a:r>
              <a:rPr lang="tr-TR" sz="1800" dirty="0">
                <a:latin typeface="Century Gothic" panose="020B0502020202020204" pitchFamily="34" charset="0"/>
              </a:rPr>
              <a:t>("[a]","</a:t>
            </a:r>
            <a:r>
              <a:rPr lang="tr-TR" sz="1800" dirty="0" err="1">
                <a:latin typeface="Century Gothic" panose="020B0502020202020204" pitchFamily="34" charset="0"/>
              </a:rPr>
              <a:t>azd</a:t>
            </a:r>
            <a:r>
              <a:rPr lang="tr-TR" sz="1800" dirty="0">
                <a:latin typeface="Century Gothic" panose="020B0502020202020204" pitchFamily="34" charset="0"/>
              </a:rPr>
              <a:t>"));//</a:t>
            </a:r>
            <a:r>
              <a:rPr lang="tr-TR" sz="1800" dirty="0" err="1">
                <a:latin typeface="Century Gothic" panose="020B0502020202020204" pitchFamily="34" charset="0"/>
              </a:rPr>
              <a:t>false</a:t>
            </a:r>
            <a:endParaRPr lang="tr-TR" sz="1800" dirty="0">
              <a:latin typeface="Century Gothic" panose="020B0502020202020204" pitchFamily="34" charset="0"/>
            </a:endParaRPr>
          </a:p>
          <a:p>
            <a:r>
              <a:rPr lang="tr-TR" sz="1800" dirty="0">
                <a:latin typeface="Century Gothic" panose="020B0502020202020204" pitchFamily="34" charset="0"/>
              </a:rPr>
              <a:t>     3 </a:t>
            </a:r>
            <a:r>
              <a:rPr lang="tr-TR" sz="1800" dirty="0" err="1">
                <a:latin typeface="Century Gothic" panose="020B0502020202020204" pitchFamily="34" charset="0"/>
              </a:rPr>
              <a:t>System.out.println</a:t>
            </a:r>
            <a:r>
              <a:rPr lang="tr-TR" sz="1800" dirty="0">
                <a:latin typeface="Century Gothic" panose="020B0502020202020204" pitchFamily="34" charset="0"/>
              </a:rPr>
              <a:t>(</a:t>
            </a:r>
            <a:r>
              <a:rPr lang="tr-TR" sz="1800" dirty="0" err="1">
                <a:latin typeface="Century Gothic" panose="020B0502020202020204" pitchFamily="34" charset="0"/>
              </a:rPr>
              <a:t>Pattern.matches</a:t>
            </a:r>
            <a:r>
              <a:rPr lang="tr-TR" sz="1800" dirty="0">
                <a:latin typeface="Century Gothic" panose="020B0502020202020204" pitchFamily="34" charset="0"/>
              </a:rPr>
              <a:t>("[</a:t>
            </a:r>
            <a:r>
              <a:rPr lang="tr-TR" sz="1800" dirty="0" err="1">
                <a:latin typeface="Century Gothic" panose="020B0502020202020204" pitchFamily="34" charset="0"/>
              </a:rPr>
              <a:t>azn</a:t>
            </a:r>
            <a:r>
              <a:rPr lang="tr-TR" sz="1800" dirty="0">
                <a:latin typeface="Century Gothic" panose="020B0502020202020204" pitchFamily="34" charset="0"/>
              </a:rPr>
              <a:t>]","a"));//</a:t>
            </a:r>
            <a:r>
              <a:rPr lang="tr-TR" sz="1800" dirty="0" err="1">
                <a:latin typeface="Century Gothic" panose="020B0502020202020204" pitchFamily="34" charset="0"/>
              </a:rPr>
              <a:t>true</a:t>
            </a:r>
            <a:endParaRPr lang="tr-TR" sz="1800" dirty="0">
              <a:latin typeface="Century Gothic" panose="020B0502020202020204" pitchFamily="34" charset="0"/>
            </a:endParaRPr>
          </a:p>
          <a:p>
            <a:r>
              <a:rPr lang="tr-TR" sz="1800" dirty="0">
                <a:latin typeface="Century Gothic" panose="020B0502020202020204" pitchFamily="34" charset="0"/>
              </a:rPr>
              <a:t>     4 </a:t>
            </a:r>
            <a:r>
              <a:rPr lang="tr-TR" sz="1800" dirty="0" err="1">
                <a:latin typeface="Century Gothic" panose="020B0502020202020204" pitchFamily="34" charset="0"/>
              </a:rPr>
              <a:t>System.out.println</a:t>
            </a:r>
            <a:r>
              <a:rPr lang="tr-TR" sz="1800" dirty="0">
                <a:latin typeface="Century Gothic" panose="020B0502020202020204" pitchFamily="34" charset="0"/>
              </a:rPr>
              <a:t>(</a:t>
            </a:r>
            <a:r>
              <a:rPr lang="tr-TR" sz="1800" dirty="0" err="1">
                <a:latin typeface="Century Gothic" panose="020B0502020202020204" pitchFamily="34" charset="0"/>
              </a:rPr>
              <a:t>Pattern.matches</a:t>
            </a:r>
            <a:r>
              <a:rPr lang="tr-TR" sz="1800" dirty="0">
                <a:latin typeface="Century Gothic" panose="020B0502020202020204" pitchFamily="34" charset="0"/>
              </a:rPr>
              <a:t>("[</a:t>
            </a:r>
            <a:r>
              <a:rPr lang="tr-TR" sz="1800" dirty="0" err="1">
                <a:latin typeface="Century Gothic" panose="020B0502020202020204" pitchFamily="34" charset="0"/>
              </a:rPr>
              <a:t>azn</a:t>
            </a:r>
            <a:r>
              <a:rPr lang="tr-TR" sz="1800" dirty="0">
                <a:latin typeface="Century Gothic" panose="020B0502020202020204" pitchFamily="34" charset="0"/>
              </a:rPr>
              <a:t>]","</a:t>
            </a:r>
            <a:r>
              <a:rPr lang="tr-TR" sz="1800" dirty="0" err="1">
                <a:latin typeface="Century Gothic" panose="020B0502020202020204" pitchFamily="34" charset="0"/>
              </a:rPr>
              <a:t>azzzna</a:t>
            </a:r>
            <a:r>
              <a:rPr lang="tr-TR" sz="1800" dirty="0">
                <a:latin typeface="Century Gothic" panose="020B0502020202020204" pitchFamily="34" charset="0"/>
              </a:rPr>
              <a:t>"));//</a:t>
            </a:r>
            <a:r>
              <a:rPr lang="tr-TR" sz="1800" dirty="0" err="1">
                <a:latin typeface="Century Gothic" panose="020B0502020202020204" pitchFamily="34" charset="0"/>
              </a:rPr>
              <a:t>false</a:t>
            </a:r>
            <a:endParaRPr lang="tr-TR" sz="1800" dirty="0">
              <a:latin typeface="Century Gothic" panose="020B0502020202020204" pitchFamily="34" charset="0"/>
            </a:endParaRPr>
          </a:p>
          <a:p>
            <a:endParaRPr lang="tr-TR" dirty="0">
              <a:latin typeface="Century Gothic" panose="020B0502020202020204" pitchFamily="34" charset="0"/>
            </a:endParaRPr>
          </a:p>
          <a:p>
            <a:r>
              <a:rPr lang="tr-TR" dirty="0">
                <a:latin typeface="Century Gothic" panose="020B0502020202020204" pitchFamily="34" charset="0"/>
              </a:rPr>
              <a:t>1: ilk harfi ve son harfi </a:t>
            </a:r>
            <a:r>
              <a:rPr lang="tr-TR" dirty="0" err="1">
                <a:latin typeface="Century Gothic" panose="020B0502020202020204" pitchFamily="34" charset="0"/>
              </a:rPr>
              <a:t>herhanbi</a:t>
            </a:r>
            <a:r>
              <a:rPr lang="tr-TR" dirty="0">
                <a:latin typeface="Century Gothic" panose="020B0502020202020204" pitchFamily="34" charset="0"/>
              </a:rPr>
              <a:t> bir harf olan ve ortasında z olan bir metin var mı ?</a:t>
            </a:r>
          </a:p>
          <a:p>
            <a:r>
              <a:rPr lang="tr-TR" dirty="0">
                <a:latin typeface="Century Gothic" panose="020B0502020202020204" pitchFamily="34" charset="0"/>
              </a:rPr>
              <a:t>2: metnin içinde sadece a harfi 1 kere var mı ?</a:t>
            </a:r>
          </a:p>
          <a:p>
            <a:r>
              <a:rPr lang="tr-TR" dirty="0">
                <a:latin typeface="Century Gothic" panose="020B0502020202020204" pitchFamily="34" charset="0"/>
              </a:rPr>
              <a:t>3: metnin içinde a z ve n harfinden herhangi birisi 1 kere var mı ?</a:t>
            </a:r>
          </a:p>
          <a:p>
            <a:r>
              <a:rPr lang="tr-TR" dirty="0">
                <a:latin typeface="Century Gothic" panose="020B0502020202020204" pitchFamily="34" charset="0"/>
              </a:rPr>
              <a:t>4:metnin içinde a z ve n harfinden herhangi birisi 1 kere var mı ?</a:t>
            </a:r>
          </a:p>
          <a:p>
            <a:endParaRPr lang="tr-TR" dirty="0">
              <a:latin typeface="Century Gothic" panose="020B0502020202020204" pitchFamily="34" charset="0"/>
            </a:endParaRPr>
          </a:p>
        </p:txBody>
      </p:sp>
    </p:spTree>
    <p:extLst>
      <p:ext uri="{BB962C8B-B14F-4D97-AF65-F5344CB8AC3E}">
        <p14:creationId xmlns:p14="http://schemas.microsoft.com/office/powerpoint/2010/main" val="3569941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Java Düzenli İfadeler Örneği -3</a:t>
            </a:r>
            <a:endParaRPr b="1" dirty="0"/>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9</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sp>
        <p:nvSpPr>
          <p:cNvPr id="7" name="Google Shape;223;p6">
            <a:extLst>
              <a:ext uri="{FF2B5EF4-FFF2-40B4-BE49-F238E27FC236}">
                <a16:creationId xmlns:a16="http://schemas.microsoft.com/office/drawing/2014/main" id="{0D3BDA41-38CD-E8F7-BCB5-5B1B9165CF2C}"/>
              </a:ext>
            </a:extLst>
          </p:cNvPr>
          <p:cNvSpPr txBox="1">
            <a:spLocks noGrp="1"/>
          </p:cNvSpPr>
          <p:nvPr>
            <p:ph type="body" idx="1"/>
          </p:nvPr>
        </p:nvSpPr>
        <p:spPr>
          <a:xfrm>
            <a:off x="1788167" y="1275271"/>
            <a:ext cx="7848600" cy="4953000"/>
          </a:xfrm>
          <a:prstGeom prst="rect">
            <a:avLst/>
          </a:prstGeom>
          <a:noFill/>
          <a:ln>
            <a:noFill/>
          </a:ln>
        </p:spPr>
        <p:txBody>
          <a:bodyPr spcFirstLastPara="1" wrap="square" lIns="91425" tIns="45700" rIns="91425" bIns="45700" anchor="t" anchorCtr="0">
            <a:normAutofit/>
          </a:bodyPr>
          <a:lstStyle/>
          <a:p>
            <a:r>
              <a:rPr lang="tr-TR" dirty="0">
                <a:latin typeface="Century Gothic" panose="020B0502020202020204" pitchFamily="34" charset="0"/>
              </a:rPr>
              <a:t>		</a:t>
            </a:r>
          </a:p>
          <a:p>
            <a:r>
              <a:rPr lang="tr-TR" dirty="0">
                <a:latin typeface="Century Gothic" panose="020B0502020202020204" pitchFamily="34" charset="0"/>
              </a:rPr>
              <a:t>        1 </a:t>
            </a:r>
            <a:r>
              <a:rPr lang="tr-TR" dirty="0" err="1">
                <a:latin typeface="Century Gothic" panose="020B0502020202020204" pitchFamily="34" charset="0"/>
              </a:rPr>
              <a:t>System.out.println</a:t>
            </a:r>
            <a:r>
              <a:rPr lang="tr-TR" dirty="0">
                <a:latin typeface="Century Gothic" panose="020B0502020202020204" pitchFamily="34" charset="0"/>
              </a:rPr>
              <a:t>(</a:t>
            </a:r>
            <a:r>
              <a:rPr lang="tr-TR" dirty="0" err="1">
                <a:latin typeface="Century Gothic" panose="020B0502020202020204" pitchFamily="34" charset="0"/>
              </a:rPr>
              <a:t>Pattern.matches</a:t>
            </a:r>
            <a:r>
              <a:rPr lang="tr-TR" dirty="0">
                <a:latin typeface="Century Gothic" panose="020B0502020202020204" pitchFamily="34" charset="0"/>
              </a:rPr>
              <a:t>("[</a:t>
            </a:r>
            <a:r>
              <a:rPr lang="tr-TR" dirty="0" err="1">
                <a:latin typeface="Century Gothic" panose="020B0502020202020204" pitchFamily="34" charset="0"/>
              </a:rPr>
              <a:t>azn</a:t>
            </a:r>
            <a:r>
              <a:rPr lang="tr-TR" dirty="0">
                <a:latin typeface="Century Gothic" panose="020B0502020202020204" pitchFamily="34" charset="0"/>
              </a:rPr>
              <a:t>]?","a"));//</a:t>
            </a:r>
            <a:r>
              <a:rPr lang="tr-TR" dirty="0" err="1">
                <a:latin typeface="Century Gothic" panose="020B0502020202020204" pitchFamily="34" charset="0"/>
              </a:rPr>
              <a:t>true</a:t>
            </a:r>
            <a:endParaRPr lang="tr-TR" dirty="0">
              <a:latin typeface="Century Gothic" panose="020B0502020202020204" pitchFamily="34" charset="0"/>
            </a:endParaRPr>
          </a:p>
          <a:p>
            <a:r>
              <a:rPr lang="tr-TR" dirty="0">
                <a:latin typeface="Century Gothic" panose="020B0502020202020204" pitchFamily="34" charset="0"/>
              </a:rPr>
              <a:t>        2 </a:t>
            </a:r>
            <a:r>
              <a:rPr lang="tr-TR" dirty="0" err="1">
                <a:latin typeface="Century Gothic" panose="020B0502020202020204" pitchFamily="34" charset="0"/>
              </a:rPr>
              <a:t>System.out.println</a:t>
            </a:r>
            <a:r>
              <a:rPr lang="tr-TR" dirty="0">
                <a:latin typeface="Century Gothic" panose="020B0502020202020204" pitchFamily="34" charset="0"/>
              </a:rPr>
              <a:t>(</a:t>
            </a:r>
            <a:r>
              <a:rPr lang="tr-TR" dirty="0" err="1">
                <a:latin typeface="Century Gothic" panose="020B0502020202020204" pitchFamily="34" charset="0"/>
              </a:rPr>
              <a:t>Pattern.matches</a:t>
            </a:r>
            <a:r>
              <a:rPr lang="tr-TR" dirty="0">
                <a:latin typeface="Century Gothic" panose="020B0502020202020204" pitchFamily="34" charset="0"/>
              </a:rPr>
              <a:t>("[</a:t>
            </a:r>
            <a:r>
              <a:rPr lang="tr-TR" dirty="0" err="1">
                <a:latin typeface="Century Gothic" panose="020B0502020202020204" pitchFamily="34" charset="0"/>
              </a:rPr>
              <a:t>azn</a:t>
            </a:r>
            <a:r>
              <a:rPr lang="tr-TR" dirty="0">
                <a:latin typeface="Century Gothic" panose="020B0502020202020204" pitchFamily="34" charset="0"/>
              </a:rPr>
              <a:t>]?","</a:t>
            </a:r>
            <a:r>
              <a:rPr lang="tr-TR" dirty="0" err="1">
                <a:latin typeface="Century Gothic" panose="020B0502020202020204" pitchFamily="34" charset="0"/>
              </a:rPr>
              <a:t>azn</a:t>
            </a:r>
            <a:r>
              <a:rPr lang="tr-TR" dirty="0">
                <a:latin typeface="Century Gothic" panose="020B0502020202020204" pitchFamily="34" charset="0"/>
              </a:rPr>
              <a:t>"));//</a:t>
            </a:r>
            <a:r>
              <a:rPr lang="tr-TR" dirty="0" err="1">
                <a:latin typeface="Century Gothic" panose="020B0502020202020204" pitchFamily="34" charset="0"/>
              </a:rPr>
              <a:t>false</a:t>
            </a:r>
            <a:endParaRPr lang="tr-TR" dirty="0">
              <a:latin typeface="Century Gothic" panose="020B0502020202020204" pitchFamily="34" charset="0"/>
            </a:endParaRPr>
          </a:p>
          <a:p>
            <a:endParaRPr lang="tr-TR" dirty="0">
              <a:latin typeface="Century Gothic" panose="020B0502020202020204" pitchFamily="34" charset="0"/>
            </a:endParaRPr>
          </a:p>
          <a:p>
            <a:r>
              <a:rPr lang="tr-TR" dirty="0">
                <a:latin typeface="Century Gothic" panose="020B0502020202020204" pitchFamily="34" charset="0"/>
              </a:rPr>
              <a:t>1: </a:t>
            </a:r>
            <a:r>
              <a:rPr lang="tr-TR" dirty="0" err="1">
                <a:latin typeface="Century Gothic" panose="020B0502020202020204" pitchFamily="34" charset="0"/>
              </a:rPr>
              <a:t>azn</a:t>
            </a:r>
            <a:r>
              <a:rPr lang="tr-TR" dirty="0">
                <a:latin typeface="Century Gothic" panose="020B0502020202020204" pitchFamily="34" charset="0"/>
              </a:rPr>
              <a:t> den herhangi 1 tanesi 1 kere tekrar etmiş mi ?</a:t>
            </a:r>
          </a:p>
          <a:p>
            <a:r>
              <a:rPr lang="tr-TR" dirty="0">
                <a:latin typeface="Century Gothic" panose="020B0502020202020204" pitchFamily="34" charset="0"/>
              </a:rPr>
              <a:t>2: </a:t>
            </a:r>
            <a:r>
              <a:rPr lang="tr-TR" dirty="0" err="1">
                <a:latin typeface="Century Gothic" panose="020B0502020202020204" pitchFamily="34" charset="0"/>
              </a:rPr>
              <a:t>azn</a:t>
            </a:r>
            <a:r>
              <a:rPr lang="tr-TR" dirty="0">
                <a:latin typeface="Century Gothic" panose="020B0502020202020204" pitchFamily="34" charset="0"/>
              </a:rPr>
              <a:t> den herhangi 1 tanesi 1 kere tekrar etmiş mi ?</a:t>
            </a:r>
          </a:p>
          <a:p>
            <a:r>
              <a:rPr lang="tr-TR" dirty="0">
                <a:latin typeface="Century Gothic" panose="020B0502020202020204" pitchFamily="34" charset="0"/>
              </a:rPr>
              <a:t> a z ve n </a:t>
            </a:r>
            <a:r>
              <a:rPr lang="tr-TR" dirty="0" err="1">
                <a:latin typeface="Century Gothic" panose="020B0502020202020204" pitchFamily="34" charset="0"/>
              </a:rPr>
              <a:t>nin</a:t>
            </a:r>
            <a:r>
              <a:rPr lang="tr-TR" dirty="0">
                <a:latin typeface="Century Gothic" panose="020B0502020202020204" pitchFamily="34" charset="0"/>
              </a:rPr>
              <a:t> hepsi 1 kere yani toplamda 3 kere tekrar ettiği için </a:t>
            </a:r>
            <a:r>
              <a:rPr lang="tr-TR" dirty="0" err="1">
                <a:latin typeface="Century Gothic" panose="020B0502020202020204" pitchFamily="34" charset="0"/>
              </a:rPr>
              <a:t>false</a:t>
            </a:r>
            <a:endParaRPr lang="tr-TR" dirty="0">
              <a:latin typeface="Century Gothic" panose="020B0502020202020204" pitchFamily="34" charset="0"/>
            </a:endParaRPr>
          </a:p>
          <a:p>
            <a:endParaRPr lang="tr-TR" dirty="0">
              <a:latin typeface="Century Gothic" panose="020B0502020202020204" pitchFamily="34" charset="0"/>
            </a:endParaRPr>
          </a:p>
          <a:p>
            <a:endParaRPr lang="tr-TR" dirty="0">
              <a:latin typeface="Century Gothic" panose="020B0502020202020204" pitchFamily="34" charset="0"/>
            </a:endParaRPr>
          </a:p>
        </p:txBody>
      </p:sp>
    </p:spTree>
    <p:extLst>
      <p:ext uri="{BB962C8B-B14F-4D97-AF65-F5344CB8AC3E}">
        <p14:creationId xmlns:p14="http://schemas.microsoft.com/office/powerpoint/2010/main" val="1107592949"/>
      </p:ext>
    </p:extLst>
  </p:cSld>
  <p:clrMapOvr>
    <a:masterClrMapping/>
  </p:clrMapOvr>
</p:sld>
</file>

<file path=ppt/theme/theme1.xml><?xml version="1.0" encoding="utf-8"?>
<a:theme xmlns:a="http://schemas.openxmlformats.org/drawingml/2006/main" name="Duman">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1700</TotalTime>
  <Words>1583</Words>
  <Application>Microsoft Office PowerPoint</Application>
  <PresentationFormat>Geniş ekran</PresentationFormat>
  <Paragraphs>186</Paragraphs>
  <Slides>16</Slides>
  <Notes>16</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16</vt:i4>
      </vt:variant>
    </vt:vector>
  </HeadingPairs>
  <TitlesOfParts>
    <vt:vector size="21" baseType="lpstr">
      <vt:lpstr>Century Gothic</vt:lpstr>
      <vt:lpstr>Arial</vt:lpstr>
      <vt:lpstr>Noto Sans Symbols</vt:lpstr>
      <vt:lpstr>Calibri</vt:lpstr>
      <vt:lpstr>Duman</vt:lpstr>
      <vt:lpstr>  Javada Düzenli İfadeler (Regular xpressions) </vt:lpstr>
      <vt:lpstr>İÇİNDEKİLER</vt:lpstr>
      <vt:lpstr>Java Düzenli İfadeler Nedir?</vt:lpstr>
      <vt:lpstr>Java Düzenli İfadeler Kullanım Alanları</vt:lpstr>
      <vt:lpstr>Java Düzenli İfadeler Kullanım Örneği</vt:lpstr>
      <vt:lpstr>Java Düzenli İfadeler</vt:lpstr>
      <vt:lpstr>Java Düzenli İfadeler Örneği -1</vt:lpstr>
      <vt:lpstr>Java Düzenli İfadeler Örneği -2</vt:lpstr>
      <vt:lpstr>Java Düzenli İfadeler Örneği -3</vt:lpstr>
      <vt:lpstr>Java Düzenli İfadeler Örneği -4</vt:lpstr>
      <vt:lpstr>Java Düzenli İfadeler Örneği -5</vt:lpstr>
      <vt:lpstr>Java Düzenli İfadeler Örneği -6</vt:lpstr>
      <vt:lpstr>Java Düzenli İfadeler Örneği -7</vt:lpstr>
      <vt:lpstr>Java Düzenli İfadeler Örneği -8</vt:lpstr>
      <vt:lpstr>Yardımcı 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İşletim Sistemi Tarihçesi ve Temel Özellikleri</dc:title>
  <dc:creator>İsmail KIRBAŞ</dc:creator>
  <cp:lastModifiedBy>İrfan Kutbay</cp:lastModifiedBy>
  <cp:revision>16</cp:revision>
  <dcterms:created xsi:type="dcterms:W3CDTF">2022-05-25T15:13:00Z</dcterms:created>
  <dcterms:modified xsi:type="dcterms:W3CDTF">2022-06-03T14:33:16Z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699FC0454A7D4710838D85DDDEF0E221</vt:lpwstr>
  </property>
  <property fmtid="{D5CDD505-2E9C-101B-9397-08002B2CF9AE}" pid="3" name="KSOProductBuildVer">
    <vt:lpwstr>1033-11.2.0.11130</vt:lpwstr>
  </property>
</Properties>
</file>