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19"/>
  </p:notesMasterIdLst>
  <p:sldIdLst>
    <p:sldId id="258" r:id="rId3"/>
    <p:sldId id="259" r:id="rId4"/>
    <p:sldId id="260" r:id="rId5"/>
    <p:sldId id="302" r:id="rId6"/>
    <p:sldId id="303" r:id="rId7"/>
    <p:sldId id="310" r:id="rId8"/>
    <p:sldId id="261" r:id="rId9"/>
    <p:sldId id="262" r:id="rId10"/>
    <p:sldId id="304" r:id="rId11"/>
    <p:sldId id="306" r:id="rId12"/>
    <p:sldId id="307" r:id="rId13"/>
    <p:sldId id="308" r:id="rId14"/>
    <p:sldId id="300" r:id="rId15"/>
    <p:sldId id="314" r:id="rId16"/>
    <p:sldId id="313" r:id="rId17"/>
    <p:sldId id="301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lang="tr-TR"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583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97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56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1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83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8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0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72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1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85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382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1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7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57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0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 dirty="0"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 dirty="0"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7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://www.youtube.com/bmdersleri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gelecegiyazanlar.turkcell.com.tr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cobankod.files.wordpress.com/2018/09/secimliyapilar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w3schools.com/java/default.asp" TargetMode="External"/><Relationship Id="rId5" Type="http://schemas.openxmlformats.org/officeDocument/2006/relationships/hyperlink" Target="https://uranuscode.com/java-kontrol-yapilari-if-else-switch-case/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app.patika.dev/courses/java101" TargetMode="Externa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hyperlink" Target="http://www.youtube.com/bmdersleri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308860" y="1879849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smtClean="0">
                <a:solidFill>
                  <a:schemeClr val="dk1"/>
                </a:solidFill>
              </a:rPr>
              <a:t>Java’da Kontrol Yapıları</a:t>
            </a:r>
            <a:r>
              <a:rPr lang="tr-TR" sz="4000" b="1" dirty="0">
                <a:solidFill>
                  <a:schemeClr val="dk1"/>
                </a:solidFill>
              </a:rPr>
              <a:t/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 dirty="0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Aleyna Kocaman 2011404027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30/05/2022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5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27937" y="1238054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6"/>
              </a:rPr>
              <a:t>www.youtube.com/BMderslerim</a:t>
            </a:r>
            <a:endParaRPr sz="1400" b="1" i="0" u="none" strike="noStrike" cap="none" dirty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8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intro_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66366" y="208257"/>
            <a:ext cx="6926386" cy="1280890"/>
          </a:xfrm>
        </p:spPr>
        <p:txBody>
          <a:bodyPr/>
          <a:lstStyle/>
          <a:p>
            <a:r>
              <a:rPr lang="tr-TR" dirty="0" smtClean="0"/>
              <a:t>İç İçe İf-Else Deyimi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832215" y="1102287"/>
            <a:ext cx="7934409" cy="1599856"/>
          </a:xfrm>
        </p:spPr>
        <p:txBody>
          <a:bodyPr/>
          <a:lstStyle/>
          <a:p>
            <a:r>
              <a:rPr lang="tr-TR" dirty="0"/>
              <a:t>İç içe if kullanırken dikkat etmemiz gereken şey, koşulları </a:t>
            </a:r>
            <a:r>
              <a:rPr lang="tr-TR" dirty="0" smtClean="0"/>
              <a:t>yazarken</a:t>
            </a:r>
          </a:p>
          <a:p>
            <a:r>
              <a:rPr lang="tr-TR" dirty="0" smtClean="0"/>
              <a:t>programın </a:t>
            </a:r>
            <a:r>
              <a:rPr lang="tr-TR" dirty="0"/>
              <a:t>adım adım bunları denetleyeceğini dikkate </a:t>
            </a:r>
            <a:r>
              <a:rPr lang="tr-TR" dirty="0" smtClean="0"/>
              <a:t>almamız</a:t>
            </a:r>
          </a:p>
          <a:p>
            <a:r>
              <a:rPr lang="tr-TR" dirty="0" smtClean="0"/>
              <a:t>gerekir.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 dirty="0"/>
          </a:p>
        </p:txBody>
      </p:sp>
      <p:sp>
        <p:nvSpPr>
          <p:cNvPr id="5" name="Elmas 4"/>
          <p:cNvSpPr/>
          <p:nvPr/>
        </p:nvSpPr>
        <p:spPr>
          <a:xfrm>
            <a:off x="4721470" y="2945885"/>
            <a:ext cx="1318846" cy="11517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4921516" y="335248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KOŞUL 1</a:t>
            </a:r>
            <a:endParaRPr lang="tr-TR" dirty="0"/>
          </a:p>
        </p:txBody>
      </p:sp>
      <p:cxnSp>
        <p:nvCxnSpPr>
          <p:cNvPr id="8" name="Dirsek Bağlayıcısı 7"/>
          <p:cNvCxnSpPr>
            <a:stCxn id="5" idx="3"/>
          </p:cNvCxnSpPr>
          <p:nvPr/>
        </p:nvCxnSpPr>
        <p:spPr>
          <a:xfrm>
            <a:off x="6040316" y="3521781"/>
            <a:ext cx="2558562" cy="276957"/>
          </a:xfrm>
          <a:prstGeom prst="bentConnector3">
            <a:avLst>
              <a:gd name="adj1" fmla="val 10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irsek Bağlayıcısı 10"/>
          <p:cNvCxnSpPr>
            <a:stCxn id="5" idx="1"/>
          </p:cNvCxnSpPr>
          <p:nvPr/>
        </p:nvCxnSpPr>
        <p:spPr>
          <a:xfrm rot="10800000" flipV="1">
            <a:off x="2259624" y="3521781"/>
            <a:ext cx="2461846" cy="338504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mas 19"/>
          <p:cNvSpPr/>
          <p:nvPr/>
        </p:nvSpPr>
        <p:spPr>
          <a:xfrm>
            <a:off x="7939455" y="3769365"/>
            <a:ext cx="1318846" cy="11517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irsek Bağlayıcısı 21"/>
          <p:cNvCxnSpPr>
            <a:stCxn id="20" idx="1"/>
          </p:cNvCxnSpPr>
          <p:nvPr/>
        </p:nvCxnSpPr>
        <p:spPr>
          <a:xfrm rot="10800000" flipV="1">
            <a:off x="5776547" y="4345260"/>
            <a:ext cx="2162908" cy="1392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irsek Bağlayıcısı 27"/>
          <p:cNvCxnSpPr>
            <a:stCxn id="20" idx="3"/>
          </p:cNvCxnSpPr>
          <p:nvPr/>
        </p:nvCxnSpPr>
        <p:spPr>
          <a:xfrm>
            <a:off x="9258301" y="4345261"/>
            <a:ext cx="1820007" cy="139277"/>
          </a:xfrm>
          <a:prstGeom prst="bentConnector3">
            <a:avLst>
              <a:gd name="adj1" fmla="val 100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kdörtgen 29"/>
          <p:cNvSpPr/>
          <p:nvPr/>
        </p:nvSpPr>
        <p:spPr>
          <a:xfrm>
            <a:off x="5014901" y="4504274"/>
            <a:ext cx="1523289" cy="53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1702404" y="4019976"/>
            <a:ext cx="13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İşlem(ler) 1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529819" y="3906398"/>
            <a:ext cx="1523289" cy="53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0168304" y="4529133"/>
            <a:ext cx="1523289" cy="53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Metin kutusu 33"/>
          <p:cNvSpPr txBox="1"/>
          <p:nvPr/>
        </p:nvSpPr>
        <p:spPr>
          <a:xfrm>
            <a:off x="10476036" y="4642709"/>
            <a:ext cx="13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İşlem(ler) 3</a:t>
            </a:r>
            <a:endParaRPr lang="tr-TR" dirty="0"/>
          </a:p>
        </p:txBody>
      </p:sp>
      <p:sp>
        <p:nvSpPr>
          <p:cNvPr id="35" name="Metin kutusu 34"/>
          <p:cNvSpPr txBox="1"/>
          <p:nvPr/>
        </p:nvSpPr>
        <p:spPr>
          <a:xfrm>
            <a:off x="5171732" y="4609675"/>
            <a:ext cx="13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İşlem(ler</a:t>
            </a:r>
            <a:r>
              <a:rPr lang="tr-TR" smtClean="0"/>
              <a:t>) </a:t>
            </a:r>
            <a:r>
              <a:rPr lang="tr-TR" smtClean="0"/>
              <a:t>2</a:t>
            </a:r>
            <a:endParaRPr lang="tr-TR" dirty="0"/>
          </a:p>
        </p:txBody>
      </p:sp>
      <p:sp>
        <p:nvSpPr>
          <p:cNvPr id="36" name="Metin kutusu 35"/>
          <p:cNvSpPr txBox="1"/>
          <p:nvPr/>
        </p:nvSpPr>
        <p:spPr>
          <a:xfrm>
            <a:off x="8119655" y="4186953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KOŞUL 2</a:t>
            </a:r>
            <a:endParaRPr lang="tr-TR" dirty="0"/>
          </a:p>
        </p:txBody>
      </p:sp>
      <p:cxnSp>
        <p:nvCxnSpPr>
          <p:cNvPr id="38" name="Dirsek Bağlayıcısı 37"/>
          <p:cNvCxnSpPr>
            <a:stCxn id="30" idx="2"/>
            <a:endCxn id="44" idx="0"/>
          </p:cNvCxnSpPr>
          <p:nvPr/>
        </p:nvCxnSpPr>
        <p:spPr>
          <a:xfrm rot="5400000">
            <a:off x="5209238" y="5105353"/>
            <a:ext cx="633456" cy="501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irsek Bağlayıcısı 39"/>
          <p:cNvCxnSpPr>
            <a:stCxn id="33" idx="2"/>
            <a:endCxn id="44" idx="3"/>
          </p:cNvCxnSpPr>
          <p:nvPr/>
        </p:nvCxnSpPr>
        <p:spPr>
          <a:xfrm rot="5400000">
            <a:off x="8045459" y="3055636"/>
            <a:ext cx="876063" cy="4892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irsek Bağlayıcısı 41"/>
          <p:cNvCxnSpPr>
            <a:stCxn id="32" idx="2"/>
            <a:endCxn id="44" idx="1"/>
          </p:cNvCxnSpPr>
          <p:nvPr/>
        </p:nvCxnSpPr>
        <p:spPr>
          <a:xfrm rot="16200000" flipH="1">
            <a:off x="2653203" y="4079589"/>
            <a:ext cx="1498798" cy="2222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kdörtgen 43"/>
          <p:cNvSpPr/>
          <p:nvPr/>
        </p:nvSpPr>
        <p:spPr>
          <a:xfrm>
            <a:off x="4513741" y="5672661"/>
            <a:ext cx="1523289" cy="53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9" name="Metin kutusu 48"/>
          <p:cNvSpPr txBox="1"/>
          <p:nvPr/>
        </p:nvSpPr>
        <p:spPr>
          <a:xfrm>
            <a:off x="4721470" y="5777071"/>
            <a:ext cx="13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İşlem(ler) 4</a:t>
            </a:r>
            <a:endParaRPr lang="tr-TR" dirty="0"/>
          </a:p>
        </p:txBody>
      </p:sp>
      <p:sp>
        <p:nvSpPr>
          <p:cNvPr id="52" name="Oval 51"/>
          <p:cNvSpPr/>
          <p:nvPr/>
        </p:nvSpPr>
        <p:spPr>
          <a:xfrm>
            <a:off x="7205841" y="6197254"/>
            <a:ext cx="1115534" cy="51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4" name="Metin kutusu 53"/>
          <p:cNvSpPr txBox="1"/>
          <p:nvPr/>
        </p:nvSpPr>
        <p:spPr>
          <a:xfrm>
            <a:off x="7466345" y="6302273"/>
            <a:ext cx="8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ÇIKIŞ</a:t>
            </a:r>
            <a:endParaRPr lang="tr-TR" dirty="0"/>
          </a:p>
        </p:txBody>
      </p:sp>
      <p:cxnSp>
        <p:nvCxnSpPr>
          <p:cNvPr id="60" name="Dirsek Bağlayıcısı 59"/>
          <p:cNvCxnSpPr>
            <a:stCxn id="44" idx="2"/>
            <a:endCxn id="52" idx="2"/>
          </p:cNvCxnSpPr>
          <p:nvPr/>
        </p:nvCxnSpPr>
        <p:spPr>
          <a:xfrm rot="16200000" flipH="1">
            <a:off x="6116328" y="5366649"/>
            <a:ext cx="248571" cy="1930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823126" y="2216409"/>
            <a:ext cx="1115534" cy="51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5" name="Metin kutusu 64"/>
          <p:cNvSpPr txBox="1"/>
          <p:nvPr/>
        </p:nvSpPr>
        <p:spPr>
          <a:xfrm>
            <a:off x="5008351" y="2319654"/>
            <a:ext cx="8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BAŞLA</a:t>
            </a:r>
            <a:endParaRPr lang="tr-TR" dirty="0"/>
          </a:p>
        </p:txBody>
      </p:sp>
      <p:cxnSp>
        <p:nvCxnSpPr>
          <p:cNvPr id="67" name="Düz Ok Bağlayıcısı 66"/>
          <p:cNvCxnSpPr>
            <a:stCxn id="64" idx="4"/>
            <a:endCxn id="5" idx="0"/>
          </p:cNvCxnSpPr>
          <p:nvPr/>
        </p:nvCxnSpPr>
        <p:spPr>
          <a:xfrm>
            <a:off x="5380893" y="2734227"/>
            <a:ext cx="0" cy="2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tin kutusu 67"/>
          <p:cNvSpPr txBox="1"/>
          <p:nvPr/>
        </p:nvSpPr>
        <p:spPr>
          <a:xfrm>
            <a:off x="6585440" y="3242220"/>
            <a:ext cx="88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DOĞRU</a:t>
            </a:r>
            <a:endParaRPr lang="tr-TR" dirty="0"/>
          </a:p>
        </p:txBody>
      </p:sp>
      <p:sp>
        <p:nvSpPr>
          <p:cNvPr id="69" name="Metin kutusu 68"/>
          <p:cNvSpPr txBox="1"/>
          <p:nvPr/>
        </p:nvSpPr>
        <p:spPr>
          <a:xfrm>
            <a:off x="3233057" y="3167892"/>
            <a:ext cx="102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YANLIŞ</a:t>
            </a:r>
            <a:endParaRPr lang="tr-TR" dirty="0"/>
          </a:p>
        </p:txBody>
      </p:sp>
      <p:sp>
        <p:nvSpPr>
          <p:cNvPr id="70" name="Metin kutusu 69"/>
          <p:cNvSpPr txBox="1"/>
          <p:nvPr/>
        </p:nvSpPr>
        <p:spPr>
          <a:xfrm>
            <a:off x="9648740" y="4013098"/>
            <a:ext cx="88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DOĞRU</a:t>
            </a:r>
            <a:endParaRPr lang="tr-TR" dirty="0"/>
          </a:p>
        </p:txBody>
      </p:sp>
      <p:sp>
        <p:nvSpPr>
          <p:cNvPr id="71" name="Metin kutusu 70"/>
          <p:cNvSpPr txBox="1"/>
          <p:nvPr/>
        </p:nvSpPr>
        <p:spPr>
          <a:xfrm>
            <a:off x="6514934" y="4050083"/>
            <a:ext cx="102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YANLIŞ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85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3- Switch-</a:t>
            </a:r>
            <a:r>
              <a:rPr lang="tr-TR" dirty="0"/>
              <a:t>C</a:t>
            </a:r>
            <a:r>
              <a:rPr lang="tr-TR" dirty="0" smtClean="0"/>
              <a:t>ase Yapısı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Java’da switch kontrol yapısı, if-else kontrol yapısının bir alternatifi </a:t>
            </a:r>
            <a:r>
              <a:rPr lang="tr-TR" dirty="0" smtClean="0"/>
              <a:t>olarak</a:t>
            </a:r>
          </a:p>
          <a:p>
            <a:r>
              <a:rPr lang="tr-TR" dirty="0" smtClean="0"/>
              <a:t>oluşturulmuştur</a:t>
            </a:r>
            <a:r>
              <a:rPr lang="tr-TR" dirty="0"/>
              <a:t>. Uzun sorgulamalarda spagetti şeklinde uzun uzun else </a:t>
            </a:r>
            <a:r>
              <a:rPr lang="tr-TR" dirty="0" smtClean="0"/>
              <a:t>if</a:t>
            </a:r>
            <a:endParaRPr lang="tr-TR" dirty="0"/>
          </a:p>
          <a:p>
            <a:r>
              <a:rPr lang="tr-TR" dirty="0" smtClean="0"/>
              <a:t>şartları </a:t>
            </a:r>
            <a:r>
              <a:rPr lang="tr-TR" dirty="0"/>
              <a:t>koymak yerine, bunu tek bir switch kontrolü ile gerçekleştirebiliriz. </a:t>
            </a:r>
            <a:endParaRPr lang="tr-TR" dirty="0" smtClean="0"/>
          </a:p>
          <a:p>
            <a:r>
              <a:rPr lang="tr-TR" dirty="0"/>
              <a:t>N</a:t>
            </a:r>
            <a:r>
              <a:rPr lang="tr-TR" dirty="0" smtClean="0"/>
              <a:t>et </a:t>
            </a:r>
            <a:r>
              <a:rPr lang="tr-TR" dirty="0"/>
              <a:t>bir değeri olmayan kontrol yapıları için switch yapısı uygun </a:t>
            </a:r>
            <a:r>
              <a:rPr lang="tr-TR" dirty="0" smtClean="0"/>
              <a:t>değildir.</a:t>
            </a:r>
          </a:p>
          <a:p>
            <a:r>
              <a:rPr lang="tr-TR" dirty="0" smtClean="0"/>
              <a:t>Switch </a:t>
            </a:r>
            <a:r>
              <a:rPr lang="tr-TR" dirty="0"/>
              <a:t>kontrol yapısı belirli bir aralıklar arasında kontrol </a:t>
            </a:r>
            <a:r>
              <a:rPr lang="tr-TR" dirty="0" smtClean="0"/>
              <a:t>gerçekleştirmez,</a:t>
            </a:r>
          </a:p>
          <a:p>
            <a:r>
              <a:rPr lang="tr-TR" dirty="0" smtClean="0"/>
              <a:t>doğrudan </a:t>
            </a:r>
            <a:r>
              <a:rPr lang="tr-TR" dirty="0"/>
              <a:t>değer kontrolü gerçekleştirir.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7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60" y="406775"/>
            <a:ext cx="7308847" cy="3867244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3705127" y="4494360"/>
            <a:ext cx="6232098" cy="1280890"/>
          </a:xfrm>
        </p:spPr>
        <p:txBody>
          <a:bodyPr/>
          <a:lstStyle/>
          <a:p>
            <a:r>
              <a:rPr lang="tr-TR" dirty="0" smtClean="0"/>
              <a:t>Break Komutu</a:t>
            </a:r>
            <a:endParaRPr lang="tr-TR" dirty="0"/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2250496" y="5307418"/>
            <a:ext cx="8064611" cy="1332614"/>
          </a:xfrm>
        </p:spPr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reak </a:t>
            </a:r>
            <a:r>
              <a:rPr lang="tr-TR" dirty="0"/>
              <a:t>deyimi döngülerden ansızın çıkmanızı ve döngüyü </a:t>
            </a:r>
            <a:r>
              <a:rPr lang="tr-TR" dirty="0" smtClean="0"/>
              <a:t>istediğiniz</a:t>
            </a:r>
          </a:p>
          <a:p>
            <a:r>
              <a:rPr lang="tr-TR" dirty="0" smtClean="0"/>
              <a:t>durumlarda </a:t>
            </a:r>
            <a:r>
              <a:rPr lang="tr-TR" dirty="0"/>
              <a:t>sonlandırmanızı sağlamaktadır</a:t>
            </a:r>
          </a:p>
        </p:txBody>
      </p:sp>
    </p:spTree>
    <p:extLst>
      <p:ext uri="{BB962C8B-B14F-4D97-AF65-F5344CB8AC3E}">
        <p14:creationId xmlns:p14="http://schemas.microsoft.com/office/powerpoint/2010/main" val="42782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27665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Switch-</a:t>
            </a:r>
            <a:r>
              <a:rPr lang="tr-TR" b="1" dirty="0"/>
              <a:t>C</a:t>
            </a:r>
            <a:r>
              <a:rPr lang="tr-TR" b="1" dirty="0" smtClean="0"/>
              <a:t>ase Akış Şeması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38" y="1034281"/>
            <a:ext cx="4888156" cy="569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1333" y="720825"/>
            <a:ext cx="8911687" cy="1280890"/>
          </a:xfrm>
        </p:spPr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 dersimizde Java da kontrol yapıları olan if/else ve switch/case yapılarının</a:t>
            </a:r>
          </a:p>
          <a:p>
            <a:r>
              <a:rPr lang="tr-TR" dirty="0" smtClean="0"/>
              <a:t>kullanımı öğrendik. Akış şemalarını inceledik.</a:t>
            </a:r>
          </a:p>
          <a:p>
            <a:r>
              <a:rPr lang="tr-TR" dirty="0" smtClean="0"/>
              <a:t> Yapacağımız </a:t>
            </a:r>
            <a:r>
              <a:rPr lang="tr-TR" dirty="0"/>
              <a:t>program için hangi kontrol yapısı </a:t>
            </a:r>
            <a:r>
              <a:rPr lang="tr-TR" dirty="0" smtClean="0"/>
              <a:t>uygun</a:t>
            </a:r>
          </a:p>
          <a:p>
            <a:r>
              <a:rPr lang="tr-TR" dirty="0" smtClean="0"/>
              <a:t>oluyorsa</a:t>
            </a:r>
            <a:r>
              <a:rPr lang="tr-TR" dirty="0"/>
              <a:t>, onu tercih ederiz.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68" y="2122968"/>
            <a:ext cx="8915400" cy="3777622"/>
          </a:xfrm>
        </p:spPr>
        <p:txBody>
          <a:bodyPr>
            <a:normAutofit/>
          </a:bodyPr>
          <a:lstStyle/>
          <a:p>
            <a:r>
              <a:rPr lang="tr-TR" u="sng" dirty="0">
                <a:hlinkClick r:id="rId2"/>
              </a:rPr>
              <a:t>https://cobankod.files.wordpress.com/2018/09/secimliyapilar.pdf</a:t>
            </a:r>
            <a:endParaRPr lang="tr-TR" dirty="0"/>
          </a:p>
          <a:p>
            <a:r>
              <a:rPr lang="tr-TR" u="sng" dirty="0">
                <a:hlinkClick r:id="rId3"/>
              </a:rPr>
              <a:t>https://gelecegiyazanlar.turkcell.com.tr/</a:t>
            </a:r>
            <a:endParaRPr lang="tr-TR" dirty="0"/>
          </a:p>
          <a:p>
            <a:r>
              <a:rPr lang="tr-TR" u="sng" dirty="0">
                <a:hlinkClick r:id="rId4"/>
              </a:rPr>
              <a:t>https://app.patika.dev/courses/java101</a:t>
            </a:r>
            <a:endParaRPr lang="tr-TR" dirty="0"/>
          </a:p>
          <a:p>
            <a:r>
              <a:rPr lang="tr-TR" u="sng" dirty="0">
                <a:hlinkClick r:id="rId5"/>
              </a:rPr>
              <a:t>https://uranuscode.com/java-kontrol-yapilari-if-else-switch-case/</a:t>
            </a:r>
            <a:endParaRPr lang="tr-TR" dirty="0"/>
          </a:p>
          <a:p>
            <a:r>
              <a:rPr lang="tr-TR" u="sng" dirty="0">
                <a:hlinkClick r:id="rId6"/>
              </a:rPr>
              <a:t>https://www.w3schools.com/java/default.asp</a:t>
            </a:r>
            <a:endParaRPr lang="tr-TR" dirty="0"/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kumimoji="0" lang="tr-TR" sz="1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5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40827" y="2244468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 dirty="0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Aleyna Kocaman 2011404027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/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aleynakcmn51@gmail.com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5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6"/>
              </a:rPr>
              <a:t>www.youtube.com/BMderslerim</a:t>
            </a:r>
            <a:endParaRPr sz="1400" b="1" cap="none" dirty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8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9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outr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 dirty="0"/>
          </a:p>
        </p:txBody>
      </p:sp>
      <p:sp>
        <p:nvSpPr>
          <p:cNvPr id="207" name="Google Shape;207;p4"/>
          <p:cNvSpPr txBox="1"/>
          <p:nvPr/>
        </p:nvSpPr>
        <p:spPr>
          <a:xfrm>
            <a:off x="2400481" y="1267326"/>
            <a:ext cx="9593179" cy="486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Java’da Kontrol Yapıları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İ</a:t>
            </a: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f/Else Yapısı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İf/Else Akış Şeması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Ternary Operatör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İf/Else-İf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Else Yapısı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İç İçe İf/Else Deyimi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Switch/Case Kontrol Yapısı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Break Komutu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 Switch/Case Akış Şeması</a:t>
            </a:r>
          </a:p>
          <a:p>
            <a:pPr lvl="0" algn="just">
              <a:spcBef>
                <a:spcPts val="1000"/>
              </a:spcBef>
              <a:buClr>
                <a:schemeClr val="accent1"/>
              </a:buClr>
              <a:buSzPct val="100000"/>
            </a:pPr>
            <a:endParaRPr lang="tr-TR" sz="1800" b="1" dirty="0" smtClean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endParaRPr lang="tr-TR" sz="1800" b="1" i="0" u="none" strike="noStrike" cap="none" dirty="0" smtClean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730944" y="6540978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343879" y="1999403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Java’da Kontrol Yapıları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 dirty="0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182377" y="1821825"/>
            <a:ext cx="817017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r>
              <a:rPr lang="tr-TR" dirty="0"/>
              <a:t>Bir program oluştururken bazı şartlar doğrultusunda, belirlediğimiz </a:t>
            </a:r>
            <a:r>
              <a:rPr lang="tr-TR" dirty="0" smtClean="0"/>
              <a:t>bir</a:t>
            </a:r>
          </a:p>
          <a:p>
            <a:r>
              <a:rPr lang="tr-TR" dirty="0" smtClean="0"/>
              <a:t>olayın </a:t>
            </a:r>
            <a:r>
              <a:rPr lang="tr-TR" dirty="0"/>
              <a:t>gerçekleşmesini isteyebiliriz. Bu </a:t>
            </a:r>
            <a:r>
              <a:rPr lang="tr-TR" dirty="0" smtClean="0"/>
              <a:t>isteklerimizi</a:t>
            </a:r>
          </a:p>
          <a:p>
            <a:r>
              <a:rPr lang="tr-TR" dirty="0" smtClean="0"/>
              <a:t>gerçekleştirebilmek </a:t>
            </a:r>
            <a:r>
              <a:rPr lang="tr-TR" dirty="0"/>
              <a:t>için Java’da kontrol yapılarını kullanırız. </a:t>
            </a:r>
          </a:p>
          <a:p>
            <a:pPr fontAlgn="base"/>
            <a:endParaRPr lang="tr-TR" b="1" dirty="0" smtClean="0"/>
          </a:p>
          <a:p>
            <a:pPr fontAlgn="base"/>
            <a:r>
              <a:rPr lang="tr-TR" b="1" dirty="0" smtClean="0"/>
              <a:t>Java’da </a:t>
            </a:r>
            <a:r>
              <a:rPr lang="tr-TR" b="1" dirty="0"/>
              <a:t>kontrol yapıları </a:t>
            </a:r>
            <a:r>
              <a:rPr lang="tr-TR" b="1" dirty="0" smtClean="0"/>
              <a:t>2’e </a:t>
            </a:r>
            <a:r>
              <a:rPr lang="tr-TR" b="1" dirty="0"/>
              <a:t>ayrılır.</a:t>
            </a:r>
            <a:r>
              <a:rPr lang="tr-TR" dirty="0"/>
              <a:t> Bunlar;</a:t>
            </a:r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tr-TR" b="1" dirty="0"/>
              <a:t>if-else</a:t>
            </a:r>
            <a:r>
              <a:rPr lang="tr-TR" dirty="0"/>
              <a:t> kontrol yapısı</a:t>
            </a:r>
            <a:r>
              <a:rPr lang="tr-TR" dirty="0" smtClean="0"/>
              <a:t>,</a:t>
            </a:r>
            <a:endParaRPr lang="tr-TR" dirty="0"/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tr-TR" b="1" dirty="0"/>
              <a:t>switch-case</a:t>
            </a:r>
            <a:r>
              <a:rPr lang="tr-TR" dirty="0"/>
              <a:t> kontrol yapısı.</a:t>
            </a:r>
          </a:p>
          <a:p>
            <a:pPr marL="0" indent="0" algn="just"/>
            <a:endParaRPr lang="tr-TR" dirty="0"/>
          </a:p>
          <a:p>
            <a:pPr marL="0" indent="0" algn="just"/>
            <a:r>
              <a:rPr lang="tr-TR" dirty="0" smtClean="0"/>
              <a:t>Yapacağımız </a:t>
            </a:r>
            <a:r>
              <a:rPr lang="tr-TR" dirty="0"/>
              <a:t>program için hangi kontrol yapısı uygun oluyorsa, onu tercih ederiz.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</a:t>
            </a:r>
            <a:r>
              <a:rPr lang="tr-TR" b="1" dirty="0"/>
              <a:t>If-Else Kontrol Yapısı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476917" y="1524000"/>
            <a:ext cx="8915400" cy="1652337"/>
          </a:xfrm>
        </p:spPr>
        <p:txBody>
          <a:bodyPr/>
          <a:lstStyle/>
          <a:p>
            <a:pPr lvl="0"/>
            <a:r>
              <a:rPr lang="tr-TR" dirty="0"/>
              <a:t>Programımızda belirtilen bir koşul doğruysa yürütülecek bir kod </a:t>
            </a:r>
            <a:r>
              <a:rPr lang="tr-TR" dirty="0" smtClean="0"/>
              <a:t>bloğu</a:t>
            </a:r>
          </a:p>
          <a:p>
            <a:pPr lvl="0"/>
            <a:r>
              <a:rPr lang="tr-TR" dirty="0" smtClean="0"/>
              <a:t>belirtmek </a:t>
            </a:r>
            <a:r>
              <a:rPr lang="tr-TR" dirty="0"/>
              <a:t>için </a:t>
            </a:r>
            <a:r>
              <a:rPr lang="tr-TR" b="1" dirty="0"/>
              <a:t>if</a:t>
            </a:r>
            <a:r>
              <a:rPr lang="tr-TR" dirty="0"/>
              <a:t> kullanılır.</a:t>
            </a:r>
          </a:p>
          <a:p>
            <a:r>
              <a:rPr lang="tr-TR" dirty="0" smtClean="0"/>
              <a:t>Koşul </a:t>
            </a:r>
            <a:r>
              <a:rPr lang="tr-TR" dirty="0"/>
              <a:t>parantezi </a:t>
            </a:r>
            <a:r>
              <a:rPr lang="tr-TR" dirty="0" err="1" smtClean="0"/>
              <a:t>true</a:t>
            </a:r>
            <a:r>
              <a:rPr lang="tr-TR" dirty="0" smtClean="0"/>
              <a:t> </a:t>
            </a:r>
            <a:r>
              <a:rPr lang="tr-TR" dirty="0"/>
              <a:t>değerinde olması lazımdır</a:t>
            </a:r>
            <a:r>
              <a:rPr lang="tr-TR" dirty="0" smtClean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0" y="3176337"/>
            <a:ext cx="6785810" cy="29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68370" y="787782"/>
            <a:ext cx="8945062" cy="1235242"/>
          </a:xfrm>
        </p:spPr>
        <p:txBody>
          <a:bodyPr/>
          <a:lstStyle/>
          <a:p>
            <a:pPr lvl="0"/>
            <a:r>
              <a:rPr lang="tr-TR" dirty="0"/>
              <a:t>Aynı koşul yanlışsa </a:t>
            </a:r>
            <a:r>
              <a:rPr lang="tr-TR" dirty="0" smtClean="0"/>
              <a:t> yani false </a:t>
            </a:r>
            <a:r>
              <a:rPr lang="tr-TR" dirty="0"/>
              <a:t>değerine sahip ise; yürütülecek bir kod bloğu belirtmek için </a:t>
            </a:r>
            <a:r>
              <a:rPr lang="tr-TR" b="1" dirty="0"/>
              <a:t>else</a:t>
            </a:r>
            <a:r>
              <a:rPr lang="tr-TR" dirty="0"/>
              <a:t> deyimi kullanılır.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79" y="2231571"/>
            <a:ext cx="6524244" cy="35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48970" y="1152907"/>
            <a:ext cx="8798258" cy="1130595"/>
          </a:xfrm>
        </p:spPr>
        <p:txBody>
          <a:bodyPr/>
          <a:lstStyle/>
          <a:p>
            <a:r>
              <a:rPr lang="tr-TR" dirty="0" smtClean="0"/>
              <a:t>Eğer koşul tek satırlık koddan oluşuyor ise aşağıda ki  gibi yazılabilir.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73" y="2546166"/>
            <a:ext cx="6980053" cy="33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İf-Else Akış Şeması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52907"/>
            <a:ext cx="7716253" cy="578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Ternary Operator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 dirty="0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2355283" y="1705434"/>
            <a:ext cx="8062369" cy="16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 smtClean="0"/>
              <a:t>Eğer if ve else bloğuna tek satırlık kod yazılacak ise if else yapısının kısa gösterimi olan ternary operatörü kullanabilir</a:t>
            </a: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30" y="3523030"/>
            <a:ext cx="7598277" cy="159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b="1" dirty="0" smtClean="0"/>
              <a:t>İf-Else İf-Else </a:t>
            </a:r>
            <a:r>
              <a:rPr lang="tr-TR" b="1" dirty="0"/>
              <a:t>Kontrol Yapısı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89212" y="1668379"/>
            <a:ext cx="8915400" cy="1267326"/>
          </a:xfrm>
        </p:spPr>
        <p:txBody>
          <a:bodyPr/>
          <a:lstStyle/>
          <a:p>
            <a:pPr lvl="0"/>
            <a:r>
              <a:rPr lang="tr-TR" dirty="0"/>
              <a:t>İlk koşul yanlışsa, test edilecek yeni bir koşul belirtmek için  </a:t>
            </a:r>
            <a:r>
              <a:rPr lang="tr-TR" b="1" dirty="0" smtClean="0"/>
              <a:t>else if</a:t>
            </a:r>
            <a:r>
              <a:rPr lang="tr-TR" dirty="0"/>
              <a:t> deyimi kullanılır.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35" y="2769974"/>
            <a:ext cx="7719763" cy="35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457</Words>
  <Application>Microsoft Office PowerPoint</Application>
  <PresentationFormat>Geniş ekran</PresentationFormat>
  <Paragraphs>109</Paragraphs>
  <Slides>16</Slides>
  <Notes>8</Notes>
  <HiddenSlides>0</HiddenSlides>
  <MMClips>2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Century Gothic</vt:lpstr>
      <vt:lpstr>Calibri</vt:lpstr>
      <vt:lpstr>Arial</vt:lpstr>
      <vt:lpstr>Wingdings 3</vt:lpstr>
      <vt:lpstr>Noto Sans Symbols</vt:lpstr>
      <vt:lpstr>Duman</vt:lpstr>
      <vt:lpstr>1_Duman</vt:lpstr>
      <vt:lpstr>  Java’da Kontrol Yapıları </vt:lpstr>
      <vt:lpstr>İÇİNDEKİLER</vt:lpstr>
      <vt:lpstr>Java’da Kontrol Yapıları</vt:lpstr>
      <vt:lpstr>1-If-Else Kontrol Yapısı </vt:lpstr>
      <vt:lpstr>PowerPoint Sunusu</vt:lpstr>
      <vt:lpstr>PowerPoint Sunusu</vt:lpstr>
      <vt:lpstr>İf-Else Akış Şeması</vt:lpstr>
      <vt:lpstr>Ternary Operator</vt:lpstr>
      <vt:lpstr> İf-Else İf-Else Kontrol Yapısı</vt:lpstr>
      <vt:lpstr>İç İçe İf-Else Deyimi</vt:lpstr>
      <vt:lpstr>3- Switch-Case Yapısı</vt:lpstr>
      <vt:lpstr>Break Komutu</vt:lpstr>
      <vt:lpstr>Switch-Case Akış Şeması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MONSTER</cp:lastModifiedBy>
  <cp:revision>42</cp:revision>
  <dcterms:created xsi:type="dcterms:W3CDTF">2022-05-25T15:13:00Z</dcterms:created>
  <dcterms:modified xsi:type="dcterms:W3CDTF">2022-06-02T14:07:49Z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