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9"/>
  </p:notesMasterIdLst>
  <p:sldIdLst>
    <p:sldId id="258" r:id="rId2"/>
    <p:sldId id="259" r:id="rId3"/>
    <p:sldId id="260" r:id="rId4"/>
    <p:sldId id="261" r:id="rId5"/>
    <p:sldId id="262" r:id="rId6"/>
    <p:sldId id="302" r:id="rId7"/>
    <p:sldId id="303" r:id="rId8"/>
    <p:sldId id="304" r:id="rId9"/>
    <p:sldId id="305" r:id="rId10"/>
    <p:sldId id="306" r:id="rId11"/>
    <p:sldId id="307" r:id="rId12"/>
    <p:sldId id="308" r:id="rId13"/>
    <p:sldId id="309" r:id="rId14"/>
    <p:sldId id="310" r:id="rId15"/>
    <p:sldId id="311" r:id="rId16"/>
    <p:sldId id="300" r:id="rId17"/>
    <p:sldId id="301" r:id="rId18"/>
  </p:sldIdLst>
  <p:sldSz cx="12192000" cy="6858000"/>
  <p:notesSz cx="6858000" cy="9144000"/>
  <p:embeddedFontLs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Century Gothic" panose="020B0502020202020204" pitchFamily="3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68750"/>
  </p:normalViewPr>
  <p:slideViewPr>
    <p:cSldViewPr snapToGrid="0" snapToObjects="1">
      <p:cViewPr varScale="1">
        <p:scale>
          <a:sx n="74" d="100"/>
          <a:sy n="74" d="100"/>
        </p:scale>
        <p:origin x="201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8" name="Google Shape;18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err="1"/>
              <a:t>getFile</a:t>
            </a:r>
            <a:r>
              <a:rPr lang="tr-TR" dirty="0"/>
              <a:t> metodu yine yalın kullanılan </a:t>
            </a:r>
            <a:r>
              <a:rPr lang="tr-TR" dirty="0" err="1"/>
              <a:t>metodlardan</a:t>
            </a:r>
            <a:r>
              <a:rPr lang="tr-TR" dirty="0"/>
              <a:t> biridir. içerisine bir parametre kabul etmez.</a:t>
            </a:r>
          </a:p>
          <a:p>
            <a:endParaRPr lang="tr-TR" dirty="0"/>
          </a:p>
          <a:p>
            <a:r>
              <a:rPr lang="tr-TR" dirty="0"/>
              <a:t>Sonucunda ise </a:t>
            </a:r>
            <a:r>
              <a:rPr lang="tr-TR" dirty="0" err="1"/>
              <a:t>String</a:t>
            </a:r>
            <a:r>
              <a:rPr lang="tr-TR" dirty="0"/>
              <a:t> tipinde bir değer döndürür.</a:t>
            </a:r>
          </a:p>
          <a:p>
            <a:endParaRPr lang="tr-TR" dirty="0"/>
          </a:p>
          <a:p>
            <a:r>
              <a:rPr lang="tr-TR" dirty="0"/>
              <a:t>Kullanım amacı </a:t>
            </a:r>
            <a:r>
              <a:rPr lang="tr-TR" dirty="0" err="1"/>
              <a:t>URLde</a:t>
            </a:r>
            <a:r>
              <a:rPr lang="tr-TR" dirty="0"/>
              <a:t> bulunan dosya yolunu döndürmektir.</a:t>
            </a:r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 sz="1200" b="0" i="0" u="none" strike="noStrike" cap="none" smtClean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10</a:t>
            </a:fld>
            <a:endParaRPr lang="tr-TR"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3838025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Sıradaki metodumuz </a:t>
            </a:r>
            <a:r>
              <a:rPr lang="tr-TR" dirty="0" err="1"/>
              <a:t>getHost</a:t>
            </a:r>
            <a:r>
              <a:rPr lang="tr-TR" dirty="0"/>
              <a:t> metodudur. Görebileceğiniz üzere bu metodumuz da herhangi bir parametre almadan çalışır.</a:t>
            </a:r>
          </a:p>
          <a:p>
            <a:endParaRPr lang="tr-TR" dirty="0"/>
          </a:p>
          <a:p>
            <a:r>
              <a:rPr lang="tr-TR" dirty="0"/>
              <a:t>Sonucunda döndürdüğü değer ise </a:t>
            </a:r>
            <a:r>
              <a:rPr lang="tr-TR" dirty="0" err="1"/>
              <a:t>Stringtir</a:t>
            </a:r>
            <a:r>
              <a:rPr lang="tr-TR" dirty="0"/>
              <a:t>.</a:t>
            </a:r>
          </a:p>
          <a:p>
            <a:endParaRPr lang="tr-TR" dirty="0"/>
          </a:p>
          <a:p>
            <a:r>
              <a:rPr lang="tr-TR" dirty="0"/>
              <a:t>Kullanım amacı ise URL nesnesinin ana bilgisayarını döndürmektir.</a:t>
            </a:r>
          </a:p>
          <a:p>
            <a:endParaRPr lang="tr-TR" dirty="0"/>
          </a:p>
          <a:p>
            <a:r>
              <a:rPr lang="tr-TR" dirty="0"/>
              <a:t>Buradaki ana bilgisayardan kasıt alan adının alt ve üst alan adı ile beraber tamamıdır.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 sz="1200" b="0" i="0" u="none" strike="noStrike" cap="none" smtClean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11</a:t>
            </a:fld>
            <a:endParaRPr lang="tr-TR"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825099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err="1"/>
              <a:t>getPort</a:t>
            </a:r>
            <a:r>
              <a:rPr lang="tr-TR" dirty="0"/>
              <a:t> metodu yine </a:t>
            </a:r>
            <a:r>
              <a:rPr lang="tr-TR" dirty="0" err="1"/>
              <a:t>parametresiz</a:t>
            </a:r>
            <a:r>
              <a:rPr lang="tr-TR" dirty="0"/>
              <a:t> bir </a:t>
            </a:r>
            <a:r>
              <a:rPr lang="tr-TR" dirty="0" err="1"/>
              <a:t>metoddur</a:t>
            </a:r>
            <a:r>
              <a:rPr lang="tr-TR" dirty="0"/>
              <a:t>.</a:t>
            </a:r>
          </a:p>
          <a:p>
            <a:endParaRPr lang="tr-TR" dirty="0"/>
          </a:p>
          <a:p>
            <a:r>
              <a:rPr lang="tr-TR" dirty="0"/>
              <a:t>Döndürdüğü değer </a:t>
            </a:r>
            <a:r>
              <a:rPr lang="tr-TR" dirty="0" err="1"/>
              <a:t>int</a:t>
            </a:r>
            <a:r>
              <a:rPr lang="tr-TR" dirty="0"/>
              <a:t> tipindedir </a:t>
            </a:r>
          </a:p>
          <a:p>
            <a:endParaRPr lang="tr-TR" dirty="0"/>
          </a:p>
          <a:p>
            <a:r>
              <a:rPr lang="tr-TR" dirty="0"/>
              <a:t>Kullanım amacı da URL nesnesinin port değerini döndürmektir. Eğer port olmayan bir URL varsa elimizde -1 olarak döndürür</a:t>
            </a:r>
          </a:p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 sz="1200" b="0" i="0" u="none" strike="noStrike" cap="none" smtClean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12</a:t>
            </a:fld>
            <a:endParaRPr lang="tr-TR"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9256755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err="1"/>
              <a:t>getProtocol</a:t>
            </a:r>
            <a:r>
              <a:rPr lang="tr-TR" dirty="0"/>
              <a:t> metodu </a:t>
            </a:r>
            <a:r>
              <a:rPr lang="tr-TR" dirty="0" err="1"/>
              <a:t>parametresiz</a:t>
            </a:r>
            <a:r>
              <a:rPr lang="tr-TR" dirty="0"/>
              <a:t> yalın halde kullanılır</a:t>
            </a:r>
          </a:p>
          <a:p>
            <a:endParaRPr lang="tr-TR" dirty="0"/>
          </a:p>
          <a:p>
            <a:r>
              <a:rPr lang="tr-TR" dirty="0"/>
              <a:t>Döndürdüğü değer bir </a:t>
            </a:r>
            <a:r>
              <a:rPr lang="tr-TR" dirty="0" err="1"/>
              <a:t>Stringtir</a:t>
            </a:r>
            <a:r>
              <a:rPr lang="tr-TR" dirty="0"/>
              <a:t>.</a:t>
            </a:r>
          </a:p>
          <a:p>
            <a:endParaRPr lang="tr-TR" dirty="0"/>
          </a:p>
          <a:p>
            <a:r>
              <a:rPr lang="tr-TR" dirty="0"/>
              <a:t>İşlev olarak da URL içerisindeki bağlantı protokolünü döndürmektir.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 sz="1200" b="0" i="0" u="none" strike="noStrike" cap="none" smtClean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13</a:t>
            </a:fld>
            <a:endParaRPr lang="tr-TR"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6999614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err="1"/>
              <a:t>getQuery</a:t>
            </a:r>
            <a:r>
              <a:rPr lang="tr-TR" dirty="0"/>
              <a:t> metodu belki de URL sınıfının en çok kullanılan </a:t>
            </a:r>
            <a:r>
              <a:rPr lang="tr-TR" dirty="0" err="1"/>
              <a:t>metodlarından</a:t>
            </a:r>
            <a:r>
              <a:rPr lang="tr-TR" dirty="0"/>
              <a:t> biridir.</a:t>
            </a:r>
          </a:p>
          <a:p>
            <a:endParaRPr lang="tr-TR" dirty="0"/>
          </a:p>
          <a:p>
            <a:r>
              <a:rPr lang="tr-TR" dirty="0"/>
              <a:t>bildiğimiz üzere URL üzerinden sayfalar arası veri aktarma mümkündür.</a:t>
            </a:r>
          </a:p>
          <a:p>
            <a:endParaRPr lang="tr-TR" dirty="0"/>
          </a:p>
          <a:p>
            <a:r>
              <a:rPr lang="tr-TR" dirty="0"/>
              <a:t>Değer tipi olarak </a:t>
            </a:r>
            <a:r>
              <a:rPr lang="tr-TR" dirty="0" err="1"/>
              <a:t>String</a:t>
            </a:r>
            <a:r>
              <a:rPr lang="tr-TR" dirty="0"/>
              <a:t> döndürür.</a:t>
            </a:r>
          </a:p>
          <a:p>
            <a:endParaRPr lang="tr-TR" dirty="0"/>
          </a:p>
          <a:p>
            <a:r>
              <a:rPr lang="tr-TR" dirty="0"/>
              <a:t>İşlevi ise Yukarıda bahsettiğimiz gibi URL üzerinden aktarılan veriyi URL'den alıp programımız içerisinde kullanmaktır.</a:t>
            </a:r>
          </a:p>
          <a:p>
            <a:endParaRPr lang="tr-TR" dirty="0"/>
          </a:p>
          <a:p>
            <a:r>
              <a:rPr lang="tr-TR" dirty="0"/>
              <a:t>Eğer URL'de bir sorgu metni yoksa </a:t>
            </a:r>
            <a:r>
              <a:rPr lang="tr-TR" dirty="0" err="1"/>
              <a:t>null</a:t>
            </a:r>
            <a:r>
              <a:rPr lang="tr-TR" dirty="0"/>
              <a:t> değer döndürür.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 sz="1200" b="0" i="0" u="none" strike="noStrike" cap="none" smtClean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14</a:t>
            </a:fld>
            <a:endParaRPr lang="tr-TR"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1115792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Son olarak yine sık kullanılan </a:t>
            </a:r>
            <a:r>
              <a:rPr lang="tr-TR" dirty="0" err="1"/>
              <a:t>metodlardan</a:t>
            </a:r>
            <a:r>
              <a:rPr lang="tr-TR" dirty="0"/>
              <a:t> biri olan </a:t>
            </a:r>
            <a:r>
              <a:rPr lang="tr-TR" dirty="0" err="1"/>
              <a:t>openConnection</a:t>
            </a:r>
            <a:r>
              <a:rPr lang="tr-TR" dirty="0"/>
              <a:t> metoduna bakacağız.</a:t>
            </a:r>
          </a:p>
          <a:p>
            <a:endParaRPr lang="tr-TR" dirty="0"/>
          </a:p>
          <a:p>
            <a:r>
              <a:rPr lang="tr-TR" dirty="0"/>
              <a:t>Bu </a:t>
            </a:r>
            <a:r>
              <a:rPr lang="tr-TR" dirty="0" err="1"/>
              <a:t>metod</a:t>
            </a:r>
            <a:r>
              <a:rPr lang="tr-TR" dirty="0"/>
              <a:t> sonucunda döndürülen değerin tipi </a:t>
            </a:r>
            <a:r>
              <a:rPr lang="tr-TR" dirty="0" err="1"/>
              <a:t>URLConnection'dur</a:t>
            </a:r>
            <a:endParaRPr lang="tr-TR" dirty="0"/>
          </a:p>
          <a:p>
            <a:endParaRPr lang="tr-TR" dirty="0"/>
          </a:p>
          <a:p>
            <a:r>
              <a:rPr lang="tr-TR" dirty="0"/>
              <a:t>İşlevi URL tarafından belirtilen kaynağa bağlantıyı temsil etmektir.</a:t>
            </a:r>
          </a:p>
          <a:p>
            <a:endParaRPr lang="tr-TR" dirty="0"/>
          </a:p>
          <a:p>
            <a:endParaRPr lang="tr-TR" dirty="0"/>
          </a:p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 sz="1200" b="0" i="0" u="none" strike="noStrike" cap="none" smtClean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15</a:t>
            </a:fld>
            <a:endParaRPr lang="tr-TR"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1711361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4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/>
              <a:t>Sunumumuz burada bitmiştir.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tr-T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/>
              <a:t>Şimdi gördüğümüz şeyleri </a:t>
            </a:r>
            <a:r>
              <a:rPr lang="tr-TR" dirty="0" err="1"/>
              <a:t>IntellijIDEA</a:t>
            </a:r>
            <a:r>
              <a:rPr lang="tr-TR" dirty="0"/>
              <a:t> üzerinden ufak örneklerle uygulayacağız.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tr-T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/>
              <a:t>Yapacağımız örneklerden ilki Örnek bir URL üzerinden baktığımız </a:t>
            </a:r>
            <a:r>
              <a:rPr lang="tr-TR" dirty="0" err="1"/>
              <a:t>metodların</a:t>
            </a:r>
            <a:r>
              <a:rPr lang="tr-TR" dirty="0"/>
              <a:t> verdiği çıktılara bakış olacak.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tr-T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/>
              <a:t>ikincisi baktığımız yapıcı </a:t>
            </a:r>
            <a:r>
              <a:rPr lang="tr-TR" dirty="0" err="1"/>
              <a:t>metodların</a:t>
            </a:r>
            <a:r>
              <a:rPr lang="tr-TR" dirty="0"/>
              <a:t> bazıları ile URL nesnesi oluşturma olacak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tr-T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/>
              <a:t>son olarak ise 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tr-T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/>
              <a:t>Elimizde örnek bir URL olacak ve bu URL üzerinden bir sorgu metni yollanacak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/>
              <a:t>Bu örnek URL üzerinden yollanan sorgu metnindeki veriyi kullanarak Önceden hazırladığım </a:t>
            </a:r>
            <a:r>
              <a:rPr lang="tr-TR" dirty="0" err="1"/>
              <a:t>hashmapten</a:t>
            </a:r>
            <a:r>
              <a:rPr lang="tr-TR" dirty="0"/>
              <a:t> veri çekeceğiz.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tr-T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/>
              <a:t>Şimdi isterseniz hızlıca </a:t>
            </a:r>
            <a:r>
              <a:rPr lang="tr-TR" dirty="0" err="1"/>
              <a:t>IntellijIDEA'ya</a:t>
            </a:r>
            <a:r>
              <a:rPr lang="tr-TR" dirty="0"/>
              <a:t> geçelim.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tr-T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tr-T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27" name="Google Shape;527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4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" name="Google Shape;536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/>
              <a:t>Sunumumuzda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tr-T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/>
              <a:t>URL NEDİR NASIL ÇALIŞIR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/>
              <a:t>JAVA'DA URL SINIFI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/>
              <a:t>URL SINIFININ YAPICI METODLARI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/>
              <a:t>URL SINIFINA AİT SIK KULLANILAN METODLAR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/>
              <a:t>ve son olarak URL SINIFI KULLANIM ÖRNEKLERİ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tr-T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/>
              <a:t>Başlıklarına bakacağız.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tr-T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/>
              <a:t>URL SINIFINA AİT SIK KULLANILAN METODLAR KISMINDA İSE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 err="1"/>
              <a:t>equals</a:t>
            </a:r>
            <a:endParaRPr lang="tr-T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 err="1"/>
              <a:t>getAuthority</a:t>
            </a:r>
            <a:endParaRPr lang="tr-T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 err="1"/>
              <a:t>getContent</a:t>
            </a:r>
            <a:endParaRPr lang="tr-T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 err="1"/>
              <a:t>getDefaultPort</a:t>
            </a:r>
            <a:endParaRPr lang="tr-T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 err="1"/>
              <a:t>getFile</a:t>
            </a:r>
            <a:endParaRPr lang="tr-T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 err="1"/>
              <a:t>getHost</a:t>
            </a:r>
            <a:endParaRPr lang="tr-T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 err="1"/>
              <a:t>getPort</a:t>
            </a:r>
            <a:endParaRPr lang="tr-T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 err="1"/>
              <a:t>getProtocol</a:t>
            </a:r>
            <a:endParaRPr lang="tr-T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 err="1"/>
              <a:t>getQuery</a:t>
            </a:r>
            <a:endParaRPr lang="tr-T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/>
              <a:t>ve </a:t>
            </a:r>
            <a:r>
              <a:rPr lang="tr-TR" dirty="0" err="1"/>
              <a:t>openConnection</a:t>
            </a:r>
            <a:r>
              <a:rPr lang="tr-TR" dirty="0"/>
              <a:t> gibi </a:t>
            </a:r>
            <a:r>
              <a:rPr lang="tr-TR" dirty="0" err="1"/>
              <a:t>metodları</a:t>
            </a:r>
            <a:r>
              <a:rPr lang="tr-TR" dirty="0"/>
              <a:t> inceleyeceğiz.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/>
              <a:t>İsterseniz şimdi URL NEDİR NASIL ÇALIŞIR kısmından başlayalım</a:t>
            </a:r>
            <a:endParaRPr dirty="0"/>
          </a:p>
        </p:txBody>
      </p:sp>
      <p:sp>
        <p:nvSpPr>
          <p:cNvPr id="202" name="Google Shape;20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/>
              <a:t>URL, </a:t>
            </a:r>
            <a:r>
              <a:rPr lang="tr-TR" dirty="0" err="1"/>
              <a:t>Uniform</a:t>
            </a:r>
            <a:r>
              <a:rPr lang="tr-TR" dirty="0"/>
              <a:t> Resource </a:t>
            </a:r>
            <a:r>
              <a:rPr lang="tr-TR" dirty="0" err="1"/>
              <a:t>Loader</a:t>
            </a:r>
            <a:r>
              <a:rPr lang="tr-TR" dirty="0"/>
              <a:t> anlamına gelmektedir. Türkçe karşılığı ise tek tip kaynak yükleyicidir.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tr-T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/>
              <a:t>İnternetteki bir kaynağın yerini bildirmek amacı ile kullanılır.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tr-T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/>
              <a:t>URL, sunucu ile iletişimde kullanılan IP adresinin metine çevrilmiş halidir. Metin olarak gözüken her URL aslında bir IP adresini işaret etmektedir. Buna örnek olarak 142.250.191.36 IP adresinin </a:t>
            </a:r>
            <a:r>
              <a:rPr lang="tr-TR" dirty="0" err="1"/>
              <a:t>Google.com'a</a:t>
            </a:r>
            <a:r>
              <a:rPr lang="tr-TR" dirty="0"/>
              <a:t> karşılık gelmesi verilebilir.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tr-T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/>
              <a:t>Yan taraftaki URL Şemasına bakarsak: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tr-T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/>
              <a:t>HTTPS kısmı protokoldür.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/>
              <a:t>WWW kısmı alt alan adıdır.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 err="1"/>
              <a:t>Example</a:t>
            </a:r>
            <a:r>
              <a:rPr lang="tr-TR" dirty="0"/>
              <a:t> kısmı alan adının kendisidir.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/>
              <a:t>Com uzantısı üst seviye alan adıdır.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 err="1"/>
              <a:t>blog</a:t>
            </a:r>
            <a:r>
              <a:rPr lang="tr-TR" dirty="0"/>
              <a:t>/</a:t>
            </a:r>
            <a:r>
              <a:rPr lang="tr-TR" dirty="0" err="1"/>
              <a:t>my-article</a:t>
            </a:r>
            <a:r>
              <a:rPr lang="tr-TR" dirty="0"/>
              <a:t> kısmı kaynağın dosya yolunu gösterir.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/>
              <a:t>en sondaki soru işareti sonrası ise sorgu metnidir. URL'de bulunması </a:t>
            </a:r>
            <a:r>
              <a:rPr lang="tr-TR" dirty="0" err="1"/>
              <a:t>opsiyoneldir</a:t>
            </a:r>
            <a:r>
              <a:rPr lang="tr-T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tr-T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/>
              <a:t>URL </a:t>
            </a:r>
            <a:r>
              <a:rPr lang="tr-TR" dirty="0" err="1"/>
              <a:t>nedirden</a:t>
            </a:r>
            <a:r>
              <a:rPr lang="tr-TR" dirty="0"/>
              <a:t> kısaca bahsettiğimize göre artık </a:t>
            </a:r>
            <a:r>
              <a:rPr lang="tr-TR" dirty="0" err="1"/>
              <a:t>JAVA'da</a:t>
            </a:r>
            <a:r>
              <a:rPr lang="tr-TR" dirty="0"/>
              <a:t> URL sınıfına geçebiliriz.</a:t>
            </a:r>
            <a:endParaRPr dirty="0"/>
          </a:p>
        </p:txBody>
      </p:sp>
      <p:sp>
        <p:nvSpPr>
          <p:cNvPr id="210" name="Google Shape;21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/>
              <a:t>URL Sınıfının yapıcı </a:t>
            </a:r>
            <a:r>
              <a:rPr lang="tr-TR" dirty="0" err="1"/>
              <a:t>metodlarının</a:t>
            </a:r>
            <a:r>
              <a:rPr lang="tr-TR" dirty="0"/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/>
              <a:t>ilki </a:t>
            </a:r>
            <a:r>
              <a:rPr lang="tr-TR" dirty="0" err="1"/>
              <a:t>String</a:t>
            </a:r>
            <a:r>
              <a:rPr lang="tr-TR" dirty="0"/>
              <a:t> türünde </a:t>
            </a:r>
            <a:r>
              <a:rPr lang="tr-TR" dirty="0" err="1"/>
              <a:t>spec</a:t>
            </a:r>
            <a:r>
              <a:rPr lang="tr-TR" dirty="0"/>
              <a:t> parametresi alır ve </a:t>
            </a:r>
            <a:r>
              <a:rPr lang="tr-TR" dirty="0" err="1"/>
              <a:t>String</a:t>
            </a:r>
            <a:r>
              <a:rPr lang="tr-TR" dirty="0"/>
              <a:t> kullanarak URL nesnesi üretir.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tr-T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/>
              <a:t>ikinci yapıcı </a:t>
            </a:r>
            <a:r>
              <a:rPr lang="tr-TR" dirty="0" err="1"/>
              <a:t>metod</a:t>
            </a:r>
            <a:r>
              <a:rPr lang="tr-TR" dirty="0"/>
              <a:t> </a:t>
            </a:r>
            <a:r>
              <a:rPr lang="tr-TR" dirty="0" err="1"/>
              <a:t>String</a:t>
            </a:r>
            <a:r>
              <a:rPr lang="tr-TR" dirty="0"/>
              <a:t> </a:t>
            </a:r>
            <a:r>
              <a:rPr lang="tr-TR" dirty="0" err="1"/>
              <a:t>protocol</a:t>
            </a:r>
            <a:r>
              <a:rPr lang="tr-TR" dirty="0"/>
              <a:t>, </a:t>
            </a:r>
            <a:r>
              <a:rPr lang="tr-TR" dirty="0" err="1"/>
              <a:t>String</a:t>
            </a:r>
            <a:r>
              <a:rPr lang="tr-TR" dirty="0"/>
              <a:t> </a:t>
            </a:r>
            <a:r>
              <a:rPr lang="tr-TR" dirty="0" err="1"/>
              <a:t>host</a:t>
            </a:r>
            <a:r>
              <a:rPr lang="tr-TR" dirty="0"/>
              <a:t>, </a:t>
            </a:r>
            <a:r>
              <a:rPr lang="tr-TR" dirty="0" err="1"/>
              <a:t>int</a:t>
            </a:r>
            <a:r>
              <a:rPr lang="tr-TR" dirty="0"/>
              <a:t> port ve </a:t>
            </a:r>
            <a:r>
              <a:rPr lang="tr-TR" dirty="0" err="1"/>
              <a:t>String</a:t>
            </a:r>
            <a:r>
              <a:rPr lang="tr-TR" dirty="0"/>
              <a:t> file parametrelerini alır ve bunları kullanarak URL nesnesi üretir.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tr-T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/>
              <a:t>üçüncü yapıcı </a:t>
            </a:r>
            <a:r>
              <a:rPr lang="tr-TR" dirty="0" err="1"/>
              <a:t>metod</a:t>
            </a:r>
            <a:r>
              <a:rPr lang="tr-TR" dirty="0"/>
              <a:t> üstteki yapıcı metoda ek olarak bir URL Akış işleyici parametresi alır ve URL Nesnesi oluşturur.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tr-T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/>
              <a:t>dördüncü yapıcı metodumuz </a:t>
            </a:r>
            <a:r>
              <a:rPr lang="tr-TR" dirty="0" err="1"/>
              <a:t>String</a:t>
            </a:r>
            <a:r>
              <a:rPr lang="tr-TR" dirty="0"/>
              <a:t> </a:t>
            </a:r>
            <a:r>
              <a:rPr lang="tr-TR" dirty="0" err="1"/>
              <a:t>protocol</a:t>
            </a:r>
            <a:r>
              <a:rPr lang="tr-TR" dirty="0"/>
              <a:t> </a:t>
            </a:r>
            <a:r>
              <a:rPr lang="tr-TR" dirty="0" err="1"/>
              <a:t>String</a:t>
            </a:r>
            <a:r>
              <a:rPr lang="tr-TR" dirty="0"/>
              <a:t> </a:t>
            </a:r>
            <a:r>
              <a:rPr lang="tr-TR" dirty="0" err="1"/>
              <a:t>host</a:t>
            </a:r>
            <a:r>
              <a:rPr lang="tr-TR" dirty="0"/>
              <a:t> </a:t>
            </a:r>
            <a:r>
              <a:rPr lang="tr-TR" dirty="0" err="1"/>
              <a:t>String</a:t>
            </a:r>
            <a:r>
              <a:rPr lang="tr-TR" dirty="0"/>
              <a:t> file parametrelerini alarak bir URL nesnesi üretir.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tr-T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/>
              <a:t>beşinci yapıcı </a:t>
            </a:r>
            <a:r>
              <a:rPr lang="tr-TR" dirty="0" err="1"/>
              <a:t>metod</a:t>
            </a:r>
            <a:r>
              <a:rPr lang="tr-TR" dirty="0"/>
              <a:t> URL </a:t>
            </a:r>
            <a:r>
              <a:rPr lang="tr-TR" dirty="0" err="1"/>
              <a:t>context</a:t>
            </a:r>
            <a:r>
              <a:rPr lang="tr-TR" dirty="0"/>
              <a:t> ve </a:t>
            </a:r>
            <a:r>
              <a:rPr lang="tr-TR" dirty="0" err="1"/>
              <a:t>String</a:t>
            </a:r>
            <a:r>
              <a:rPr lang="tr-TR" dirty="0"/>
              <a:t> </a:t>
            </a:r>
            <a:r>
              <a:rPr lang="tr-TR" dirty="0" err="1"/>
              <a:t>spec</a:t>
            </a:r>
            <a:r>
              <a:rPr lang="tr-TR" dirty="0"/>
              <a:t> parametreleri alarak URL nesnesi üretir.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tr-T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/>
              <a:t>son yapıcı </a:t>
            </a:r>
            <a:r>
              <a:rPr lang="tr-TR" dirty="0" err="1"/>
              <a:t>metod</a:t>
            </a:r>
            <a:r>
              <a:rPr lang="tr-TR" dirty="0"/>
              <a:t> ise üsttekine ek olarak URL akış işleyici parametresi alır ve bunları kullanarak URL nesnesi oluşturur.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tr-T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/>
              <a:t>Tüm bu yapıcı </a:t>
            </a:r>
            <a:r>
              <a:rPr lang="tr-TR" dirty="0" err="1"/>
              <a:t>metodlardan</a:t>
            </a:r>
            <a:r>
              <a:rPr lang="tr-TR" dirty="0"/>
              <a:t> projenizin gereksinimine göre bir tanesini kullanarak URL nesnesi oluşturabilirsiniz.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tr-T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/>
              <a:t>Şimdi URL Sınıfına ait sık kullanılan </a:t>
            </a:r>
            <a:r>
              <a:rPr lang="tr-TR" dirty="0" err="1"/>
              <a:t>metodlara</a:t>
            </a:r>
            <a:r>
              <a:rPr lang="tr-TR" dirty="0"/>
              <a:t> göz atalım.</a:t>
            </a:r>
            <a:endParaRPr dirty="0"/>
          </a:p>
        </p:txBody>
      </p:sp>
      <p:sp>
        <p:nvSpPr>
          <p:cNvPr id="227" name="Google Shape;22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URL Sınıfının sık kullanılan </a:t>
            </a:r>
            <a:r>
              <a:rPr lang="tr-TR" dirty="0" err="1"/>
              <a:t>metodlarından</a:t>
            </a:r>
            <a:r>
              <a:rPr lang="tr-TR" dirty="0"/>
              <a:t> biri olan</a:t>
            </a:r>
          </a:p>
          <a:p>
            <a:r>
              <a:rPr lang="tr-TR" dirty="0" err="1"/>
              <a:t>Equals</a:t>
            </a:r>
            <a:r>
              <a:rPr lang="tr-TR" dirty="0"/>
              <a:t> metodu içerisine bir nesne alır ve bunu URL nesneniz ile karşılaştırır.</a:t>
            </a:r>
          </a:p>
          <a:p>
            <a:endParaRPr lang="tr-TR" dirty="0"/>
          </a:p>
          <a:p>
            <a:r>
              <a:rPr lang="tr-TR" dirty="0"/>
              <a:t>Sonucunda döndürdüğü değeri </a:t>
            </a:r>
            <a:r>
              <a:rPr lang="tr-TR" dirty="0" err="1"/>
              <a:t>boolean</a:t>
            </a:r>
            <a:r>
              <a:rPr lang="tr-TR" dirty="0"/>
              <a:t> bir değişkende tutabilirsiniz.</a:t>
            </a:r>
          </a:p>
          <a:p>
            <a:endParaRPr lang="tr-TR" dirty="0"/>
          </a:p>
          <a:p>
            <a:r>
              <a:rPr lang="tr-TR" dirty="0"/>
              <a:t>URL'iniz ile eşitlik durumuna bağlı olarak True veya </a:t>
            </a:r>
            <a:r>
              <a:rPr lang="tr-TR" dirty="0" err="1"/>
              <a:t>False</a:t>
            </a:r>
            <a:r>
              <a:rPr lang="tr-TR" dirty="0"/>
              <a:t> Değer döndürür.</a:t>
            </a:r>
          </a:p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 sz="1200" b="0" i="0" u="none" strike="noStrike" cap="none" smtClean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6</a:t>
            </a:fld>
            <a:endParaRPr lang="tr-TR"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7046258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err="1"/>
              <a:t>get</a:t>
            </a:r>
            <a:r>
              <a:rPr lang="tr-TR" dirty="0"/>
              <a:t> </a:t>
            </a:r>
            <a:r>
              <a:rPr lang="tr-TR" dirty="0" err="1"/>
              <a:t>Authority</a:t>
            </a:r>
            <a:r>
              <a:rPr lang="tr-TR" dirty="0"/>
              <a:t> metodu hiç bir parametre almadan kullanılır.</a:t>
            </a:r>
          </a:p>
          <a:p>
            <a:endParaRPr lang="tr-TR" dirty="0"/>
          </a:p>
          <a:p>
            <a:r>
              <a:rPr lang="tr-TR" dirty="0"/>
              <a:t>Sonucunda döndürdüğü değeri </a:t>
            </a:r>
            <a:r>
              <a:rPr lang="tr-TR" dirty="0" err="1"/>
              <a:t>String</a:t>
            </a:r>
            <a:r>
              <a:rPr lang="tr-TR" dirty="0"/>
              <a:t> bir değişkende tutabilirsiniz.</a:t>
            </a:r>
          </a:p>
          <a:p>
            <a:endParaRPr lang="tr-TR" dirty="0"/>
          </a:p>
          <a:p>
            <a:r>
              <a:rPr lang="tr-TR" dirty="0"/>
              <a:t>İşlevi ise oluşturduğunuz URL nesnesinin Alan adını döndürmektir.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 sz="1200" b="0" i="0" u="none" strike="noStrike" cap="none" smtClean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7</a:t>
            </a:fld>
            <a:endParaRPr lang="tr-TR"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5221294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err="1"/>
              <a:t>getContent</a:t>
            </a:r>
            <a:r>
              <a:rPr lang="tr-TR" dirty="0"/>
              <a:t> metodu içerisine bir parametre almadan yalın halde kullanılır.</a:t>
            </a:r>
          </a:p>
          <a:p>
            <a:endParaRPr lang="tr-TR" dirty="0"/>
          </a:p>
          <a:p>
            <a:r>
              <a:rPr lang="tr-TR" dirty="0"/>
              <a:t>Sonucunda ise nesne türünde bir değer döndürür.</a:t>
            </a:r>
          </a:p>
          <a:p>
            <a:endParaRPr lang="tr-TR" dirty="0"/>
          </a:p>
          <a:p>
            <a:endParaRPr lang="tr-TR" dirty="0"/>
          </a:p>
          <a:p>
            <a:r>
              <a:rPr lang="tr-TR" dirty="0"/>
              <a:t>Kullanım amacı ise URL nesnesinin içeriğini döndürmektir.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 sz="1200" b="0" i="0" u="none" strike="noStrike" cap="none" smtClean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8</a:t>
            </a:fld>
            <a:endParaRPr lang="tr-TR"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7809226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err="1"/>
              <a:t>getDefaultPort</a:t>
            </a:r>
            <a:r>
              <a:rPr lang="tr-TR" dirty="0"/>
              <a:t> metodu içerisine bir parametre almaz </a:t>
            </a:r>
          </a:p>
          <a:p>
            <a:endParaRPr lang="tr-TR" dirty="0"/>
          </a:p>
          <a:p>
            <a:r>
              <a:rPr lang="tr-TR" dirty="0"/>
              <a:t>Sonucunda </a:t>
            </a:r>
            <a:r>
              <a:rPr lang="tr-TR" dirty="0" err="1"/>
              <a:t>int</a:t>
            </a:r>
            <a:r>
              <a:rPr lang="tr-TR" dirty="0"/>
              <a:t> türünde bir değer elde ederiz.</a:t>
            </a:r>
          </a:p>
          <a:p>
            <a:endParaRPr lang="tr-TR" dirty="0"/>
          </a:p>
          <a:p>
            <a:r>
              <a:rPr lang="tr-TR" dirty="0"/>
              <a:t>Bu değer URL nesnesinin protokolü ile ilişkili varsayılan port numarasıdır.</a:t>
            </a:r>
          </a:p>
          <a:p>
            <a:endParaRPr lang="tr-TR" dirty="0"/>
          </a:p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 sz="1200" b="0" i="0" u="none" strike="noStrike" cap="none" smtClean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9</a:t>
            </a:fld>
            <a:endParaRPr lang="tr-TR"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8443538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şlık Slaydı" type="title">
  <p:cSld name="TITLE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48"/>
          <p:cNvSpPr txBox="1"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5400"/>
              <a:buFont typeface="Century Gothic" panose="020B0502020202020204"/>
              <a:buNone/>
              <a:defRPr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48"/>
          <p:cNvSpPr txBox="1"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48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48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48"/>
          <p:cNvSpPr/>
          <p:nvPr/>
        </p:nvSpPr>
        <p:spPr>
          <a:xfrm>
            <a:off x="0" y="4323810"/>
            <a:ext cx="1744652" cy="778589"/>
          </a:xfrm>
          <a:custGeom>
            <a:avLst/>
            <a:gdLst/>
            <a:ahLst/>
            <a:cxnLst/>
            <a:rect l="l" t="t" r="r" b="b"/>
            <a:pathLst>
              <a:path w="372" h="166" extrusionOk="0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48"/>
          <p:cNvSpPr txBox="1">
            <a:spLocks noGrp="1"/>
          </p:cNvSpPr>
          <p:nvPr>
            <p:ph type="sldNum" idx="12"/>
          </p:nvPr>
        </p:nvSpPr>
        <p:spPr>
          <a:xfrm>
            <a:off x="531812" y="4529540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şlık ve Resim Yazısı">
  <p:cSld name="Başlık ve Resim Yazısı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7"/>
          <p:cNvSpPr txBox="1"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4800"/>
              <a:buFont typeface="Century Gothic" panose="020B0502020202020204"/>
              <a:buNone/>
              <a:defRPr sz="48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57"/>
          <p:cNvSpPr txBox="1"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595959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1" name="Google Shape;111;p57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57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57"/>
          <p:cNvSpPr/>
          <p:nvPr/>
        </p:nvSpPr>
        <p:spPr>
          <a:xfrm rot="10800000" flipH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57"/>
          <p:cNvSpPr txBox="1">
            <a:spLocks noGrp="1"/>
          </p:cNvSpPr>
          <p:nvPr>
            <p:ph type="sldNum" idx="12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sim Yazılı Alıntı">
  <p:cSld name="Resim Yazılı Alıntı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8"/>
          <p:cNvSpPr txBox="1"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4800"/>
              <a:buFont typeface="Century Gothic" panose="020B0502020202020204"/>
              <a:buNone/>
              <a:defRPr sz="48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58"/>
          <p:cNvSpPr txBox="1">
            <a:spLocks noGrp="1"/>
          </p:cNvSpPr>
          <p:nvPr>
            <p:ph type="body" idx="1"/>
          </p:nvPr>
        </p:nvSpPr>
        <p:spPr>
          <a:xfrm>
            <a:off x="3275012" y="3505200"/>
            <a:ext cx="7536554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600"/>
              <a:buFont typeface="Century Gothic" panose="020B0502020202020204"/>
              <a:buNone/>
              <a:defRPr sz="16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Font typeface="Century Gothic" panose="020B0502020202020204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00"/>
              <a:buFont typeface="Century Gothic" panose="020B0502020202020204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 panose="020B0502020202020204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 panose="020B0502020202020204"/>
              <a:buNone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9pPr>
          </a:lstStyle>
          <a:p>
            <a:endParaRPr/>
          </a:p>
        </p:txBody>
      </p:sp>
      <p:sp>
        <p:nvSpPr>
          <p:cNvPr id="118" name="Google Shape;118;p58"/>
          <p:cNvSpPr txBox="1">
            <a:spLocks noGrp="1"/>
          </p:cNvSpPr>
          <p:nvPr>
            <p:ph type="body" idx="2"/>
          </p:nvPr>
        </p:nvSpPr>
        <p:spPr>
          <a:xfrm>
            <a:off x="2589212" y="4354046"/>
            <a:ext cx="8915399" cy="1555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595959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9" name="Google Shape;119;p58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58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58"/>
          <p:cNvSpPr/>
          <p:nvPr/>
        </p:nvSpPr>
        <p:spPr>
          <a:xfrm rot="10800000" flipH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58"/>
          <p:cNvSpPr txBox="1">
            <a:spLocks noGrp="1"/>
          </p:cNvSpPr>
          <p:nvPr>
            <p:ph type="sldNum" idx="12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 lang="tr-TR"/>
          </a:p>
        </p:txBody>
      </p:sp>
      <p:sp>
        <p:nvSpPr>
          <p:cNvPr id="123" name="Google Shape;123;p58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8000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“</a:t>
            </a:r>
          </a:p>
        </p:txBody>
      </p:sp>
      <p:sp>
        <p:nvSpPr>
          <p:cNvPr id="124" name="Google Shape;124;p58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8000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İsim Kartı">
  <p:cSld name="İsim Kartı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59"/>
          <p:cNvSpPr txBox="1"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4800"/>
              <a:buFont typeface="Century Gothic" panose="020B0502020202020204"/>
              <a:buNone/>
              <a:defRPr sz="48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59"/>
          <p:cNvSpPr txBox="1">
            <a:spLocks noGrp="1"/>
          </p:cNvSpPr>
          <p:nvPr>
            <p:ph type="body" idx="1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9pPr>
          </a:lstStyle>
          <a:p>
            <a:endParaRPr/>
          </a:p>
        </p:txBody>
      </p:sp>
      <p:sp>
        <p:nvSpPr>
          <p:cNvPr id="128" name="Google Shape;128;p59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59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59"/>
          <p:cNvSpPr/>
          <p:nvPr/>
        </p:nvSpPr>
        <p:spPr>
          <a:xfrm rot="10800000" flipH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59"/>
          <p:cNvSpPr txBox="1">
            <a:spLocks noGrp="1"/>
          </p:cNvSpPr>
          <p:nvPr>
            <p:ph type="sldNum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lıntı İsim Kartı">
  <p:cSld name="Alıntı İsim Kartı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60"/>
          <p:cNvSpPr txBox="1"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4800"/>
              <a:buFont typeface="Century Gothic" panose="020B0502020202020204"/>
              <a:buNone/>
              <a:defRPr sz="48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60"/>
          <p:cNvSpPr txBox="1">
            <a:spLocks noGrp="1"/>
          </p:cNvSpPr>
          <p:nvPr>
            <p:ph type="body" idx="1"/>
          </p:nvPr>
        </p:nvSpPr>
        <p:spPr>
          <a:xfrm>
            <a:off x="2589212" y="4343400"/>
            <a:ext cx="89154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400"/>
              <a:buFont typeface="Century Gothic" panose="020B0502020202020204"/>
              <a:buNone/>
              <a:defRPr sz="240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Font typeface="Century Gothic" panose="020B0502020202020204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00"/>
              <a:buFont typeface="Century Gothic" panose="020B0502020202020204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 panose="020B0502020202020204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 panose="020B0502020202020204"/>
              <a:buNone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9pPr>
          </a:lstStyle>
          <a:p>
            <a:endParaRPr/>
          </a:p>
        </p:txBody>
      </p:sp>
      <p:sp>
        <p:nvSpPr>
          <p:cNvPr id="135" name="Google Shape;135;p60"/>
          <p:cNvSpPr txBox="1">
            <a:spLocks noGrp="1"/>
          </p:cNvSpPr>
          <p:nvPr>
            <p:ph type="body" idx="2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9pPr>
          </a:lstStyle>
          <a:p>
            <a:endParaRPr/>
          </a:p>
        </p:txBody>
      </p:sp>
      <p:sp>
        <p:nvSpPr>
          <p:cNvPr id="136" name="Google Shape;136;p60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60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60"/>
          <p:cNvSpPr/>
          <p:nvPr/>
        </p:nvSpPr>
        <p:spPr>
          <a:xfrm rot="10800000" flipH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60"/>
          <p:cNvSpPr txBox="1">
            <a:spLocks noGrp="1"/>
          </p:cNvSpPr>
          <p:nvPr>
            <p:ph type="sldNum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 lang="tr-TR"/>
          </a:p>
        </p:txBody>
      </p:sp>
      <p:sp>
        <p:nvSpPr>
          <p:cNvPr id="140" name="Google Shape;140;p60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8000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“</a:t>
            </a:r>
          </a:p>
        </p:txBody>
      </p:sp>
      <p:sp>
        <p:nvSpPr>
          <p:cNvPr id="141" name="Google Shape;141;p60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8000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ğru veya Yanlış">
  <p:cSld name="Doğru veya Yanlış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61"/>
          <p:cNvSpPr txBox="1"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4800"/>
              <a:buFont typeface="Century Gothic" panose="020B0502020202020204"/>
              <a:buNone/>
              <a:defRPr sz="48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61"/>
          <p:cNvSpPr txBox="1">
            <a:spLocks noGrp="1"/>
          </p:cNvSpPr>
          <p:nvPr>
            <p:ph type="body" idx="1"/>
          </p:nvPr>
        </p:nvSpPr>
        <p:spPr>
          <a:xfrm>
            <a:off x="2589212" y="4343400"/>
            <a:ext cx="89154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400"/>
              <a:buFont typeface="Century Gothic" panose="020B0502020202020204"/>
              <a:buNone/>
              <a:defRPr sz="240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Font typeface="Century Gothic" panose="020B0502020202020204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00"/>
              <a:buFont typeface="Century Gothic" panose="020B0502020202020204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 panose="020B0502020202020204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 panose="020B0502020202020204"/>
              <a:buNone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9pPr>
          </a:lstStyle>
          <a:p>
            <a:endParaRPr/>
          </a:p>
        </p:txBody>
      </p:sp>
      <p:sp>
        <p:nvSpPr>
          <p:cNvPr id="145" name="Google Shape;145;p61"/>
          <p:cNvSpPr txBox="1">
            <a:spLocks noGrp="1"/>
          </p:cNvSpPr>
          <p:nvPr>
            <p:ph type="body" idx="2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9pPr>
          </a:lstStyle>
          <a:p>
            <a:endParaRPr/>
          </a:p>
        </p:txBody>
      </p:sp>
      <p:sp>
        <p:nvSpPr>
          <p:cNvPr id="146" name="Google Shape;146;p61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61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61"/>
          <p:cNvSpPr/>
          <p:nvPr/>
        </p:nvSpPr>
        <p:spPr>
          <a:xfrm rot="10800000" flipH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61"/>
          <p:cNvSpPr txBox="1">
            <a:spLocks noGrp="1"/>
          </p:cNvSpPr>
          <p:nvPr>
            <p:ph type="sldNum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şlık ve Dikey Metin" type="vertTx">
  <p:cSld name="VERTICAL_TEXT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62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62"/>
          <p:cNvSpPr txBox="1">
            <a:spLocks noGrp="1"/>
          </p:cNvSpPr>
          <p:nvPr>
            <p:ph type="body" idx="1"/>
          </p:nvPr>
        </p:nvSpPr>
        <p:spPr>
          <a:xfrm rot="5400000">
            <a:off x="5103812" y="-381000"/>
            <a:ext cx="3886200" cy="89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9pPr>
          </a:lstStyle>
          <a:p>
            <a:endParaRPr/>
          </a:p>
        </p:txBody>
      </p:sp>
      <p:sp>
        <p:nvSpPr>
          <p:cNvPr id="153" name="Google Shape;153;p62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62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62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62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key Başlık ve Metin" type="vertTitleAndTx">
  <p:cSld name="VERTICAL_TITLE_AND_VERTICAL_TEXT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63"/>
          <p:cNvSpPr txBox="1">
            <a:spLocks noGrp="1"/>
          </p:cNvSpPr>
          <p:nvPr>
            <p:ph type="title"/>
          </p:nvPr>
        </p:nvSpPr>
        <p:spPr>
          <a:xfrm rot="5400000">
            <a:off x="7756704" y="2165513"/>
            <a:ext cx="5283817" cy="2207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63"/>
          <p:cNvSpPr txBox="1">
            <a:spLocks noGrp="1"/>
          </p:cNvSpPr>
          <p:nvPr>
            <p:ph type="body" idx="1"/>
          </p:nvPr>
        </p:nvSpPr>
        <p:spPr>
          <a:xfrm rot="5400000">
            <a:off x="3185803" y="30814"/>
            <a:ext cx="5283817" cy="6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9pPr>
          </a:lstStyle>
          <a:p>
            <a:endParaRPr/>
          </a:p>
        </p:txBody>
      </p:sp>
      <p:sp>
        <p:nvSpPr>
          <p:cNvPr id="160" name="Google Shape;160;p63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63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63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63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şlık ve İçerik" type="obj">
  <p:cSld name="OBJEC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9"/>
          <p:cNvSpPr txBox="1"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49"/>
          <p:cNvSpPr txBox="1">
            <a:spLocks noGrp="1"/>
          </p:cNvSpPr>
          <p:nvPr>
            <p:ph type="body" idx="1"/>
          </p:nvPr>
        </p:nvSpPr>
        <p:spPr>
          <a:xfrm>
            <a:off x="2589212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9pPr>
          </a:lstStyle>
          <a:p>
            <a:endParaRPr/>
          </a:p>
        </p:txBody>
      </p:sp>
      <p:sp>
        <p:nvSpPr>
          <p:cNvPr id="52" name="Google Shape;52;p49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49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49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49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ölüm Üst Bilgisi" type="secHead">
  <p:cSld name="SECTION_HEADER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0"/>
          <p:cNvSpPr txBox="1"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4000"/>
              <a:buFont typeface="Century Gothic" panose="020B0502020202020204"/>
              <a:buNone/>
              <a:defRPr sz="4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50"/>
          <p:cNvSpPr txBox="1"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595959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50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50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50"/>
          <p:cNvSpPr/>
          <p:nvPr/>
        </p:nvSpPr>
        <p:spPr>
          <a:xfrm rot="10800000" flipH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50"/>
          <p:cNvSpPr txBox="1">
            <a:spLocks noGrp="1"/>
          </p:cNvSpPr>
          <p:nvPr>
            <p:ph type="sldNum" idx="12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İki İçerik" type="twoObj">
  <p:cSld name="TWO_OBJECTS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51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51"/>
          <p:cNvSpPr txBox="1">
            <a:spLocks noGrp="1"/>
          </p:cNvSpPr>
          <p:nvPr>
            <p:ph type="body" idx="1"/>
          </p:nvPr>
        </p:nvSpPr>
        <p:spPr>
          <a:xfrm>
            <a:off x="2589212" y="2133600"/>
            <a:ext cx="4313864" cy="377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9pPr>
          </a:lstStyle>
          <a:p>
            <a:endParaRPr/>
          </a:p>
        </p:txBody>
      </p:sp>
      <p:sp>
        <p:nvSpPr>
          <p:cNvPr id="66" name="Google Shape;66;p51"/>
          <p:cNvSpPr txBox="1">
            <a:spLocks noGrp="1"/>
          </p:cNvSpPr>
          <p:nvPr>
            <p:ph type="body" idx="2"/>
          </p:nvPr>
        </p:nvSpPr>
        <p:spPr>
          <a:xfrm>
            <a:off x="7190747" y="2126222"/>
            <a:ext cx="4313864" cy="377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9pPr>
          </a:lstStyle>
          <a:p>
            <a:endParaRPr/>
          </a:p>
        </p:txBody>
      </p:sp>
      <p:sp>
        <p:nvSpPr>
          <p:cNvPr id="67" name="Google Shape;67;p51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51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51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51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Karşılaştırma" type="twoTxTwoObj">
  <p:cSld name="TWO_OBJECTS_WITH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52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52"/>
          <p:cNvSpPr txBox="1"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400"/>
              <a:buNone/>
              <a:defRPr sz="24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74" name="Google Shape;74;p52"/>
          <p:cNvSpPr txBox="1">
            <a:spLocks noGrp="1"/>
          </p:cNvSpPr>
          <p:nvPr>
            <p:ph type="body" idx="2"/>
          </p:nvPr>
        </p:nvSpPr>
        <p:spPr>
          <a:xfrm>
            <a:off x="2589212" y="2548966"/>
            <a:ext cx="4342893" cy="3354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9pPr>
          </a:lstStyle>
          <a:p>
            <a:endParaRPr/>
          </a:p>
        </p:txBody>
      </p:sp>
      <p:sp>
        <p:nvSpPr>
          <p:cNvPr id="75" name="Google Shape;75;p52"/>
          <p:cNvSpPr txBox="1">
            <a:spLocks noGrp="1"/>
          </p:cNvSpPr>
          <p:nvPr>
            <p:ph type="body" idx="3"/>
          </p:nvPr>
        </p:nvSpPr>
        <p:spPr>
          <a:xfrm>
            <a:off x="7506629" y="1969475"/>
            <a:ext cx="3999001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400"/>
              <a:buNone/>
              <a:defRPr sz="24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76" name="Google Shape;76;p52"/>
          <p:cNvSpPr txBox="1">
            <a:spLocks noGrp="1"/>
          </p:cNvSpPr>
          <p:nvPr>
            <p:ph type="body" idx="4"/>
          </p:nvPr>
        </p:nvSpPr>
        <p:spPr>
          <a:xfrm>
            <a:off x="7166957" y="2545738"/>
            <a:ext cx="4338674" cy="3354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9pPr>
          </a:lstStyle>
          <a:p>
            <a:endParaRPr/>
          </a:p>
        </p:txBody>
      </p:sp>
      <p:sp>
        <p:nvSpPr>
          <p:cNvPr id="77" name="Google Shape;77;p52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52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52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52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Yalnızca Başlık" type="titleOnly">
  <p:cSld name="TITLE_ONLY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53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53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53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53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53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ş" type="blank">
  <p:cSld name="BLANK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4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54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54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54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şlıklı İçerik" type="objTx">
  <p:cSld name="OBJECT_WITH_CAPTION_TEX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55"/>
          <p:cNvSpPr txBox="1"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2000"/>
              <a:buFont typeface="Century Gothic" panose="020B0502020202020204"/>
              <a:buNone/>
              <a:defRPr sz="20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55"/>
          <p:cNvSpPr txBox="1">
            <a:spLocks noGrp="1"/>
          </p:cNvSpPr>
          <p:nvPr>
            <p:ph type="body" idx="1"/>
          </p:nvPr>
        </p:nvSpPr>
        <p:spPr>
          <a:xfrm>
            <a:off x="6323012" y="446088"/>
            <a:ext cx="5181600" cy="5414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9pPr>
          </a:lstStyle>
          <a:p>
            <a:endParaRPr/>
          </a:p>
        </p:txBody>
      </p:sp>
      <p:sp>
        <p:nvSpPr>
          <p:cNvPr id="95" name="Google Shape;95;p55"/>
          <p:cNvSpPr txBox="1">
            <a:spLocks noGrp="1"/>
          </p:cNvSpPr>
          <p:nvPr>
            <p:ph type="body" idx="2"/>
          </p:nvPr>
        </p:nvSpPr>
        <p:spPr>
          <a:xfrm>
            <a:off x="2589212" y="1598613"/>
            <a:ext cx="3505199" cy="4262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96" name="Google Shape;96;p55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55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55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55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şlıklı Resim" type="picTx">
  <p:cSld name="PICTURE_WITH_CAPTION_TEX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56"/>
          <p:cNvSpPr txBox="1"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2400"/>
              <a:buFont typeface="Century Gothic" panose="020B0502020202020204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56"/>
          <p:cNvSpPr>
            <a:spLocks noGrp="1"/>
          </p:cNvSpPr>
          <p:nvPr>
            <p:ph type="pic" idx="2"/>
          </p:nvPr>
        </p:nvSpPr>
        <p:spPr>
          <a:xfrm>
            <a:off x="2589212" y="634965"/>
            <a:ext cx="8915400" cy="3854970"/>
          </a:xfrm>
          <a:prstGeom prst="rect">
            <a:avLst/>
          </a:prstGeom>
          <a:noFill/>
          <a:ln>
            <a:noFill/>
          </a:ln>
        </p:spPr>
      </p:sp>
      <p:sp>
        <p:nvSpPr>
          <p:cNvPr id="103" name="Google Shape;103;p56"/>
          <p:cNvSpPr txBox="1">
            <a:spLocks noGrp="1"/>
          </p:cNvSpPr>
          <p:nvPr>
            <p:ph type="body" idx="1"/>
          </p:nvPr>
        </p:nvSpPr>
        <p:spPr>
          <a:xfrm>
            <a:off x="2589213" y="5367338"/>
            <a:ext cx="8915400" cy="493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4" name="Google Shape;104;p56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56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56"/>
          <p:cNvSpPr/>
          <p:nvPr/>
        </p:nvSpPr>
        <p:spPr>
          <a:xfrm rot="10800000" flipH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56"/>
          <p:cNvSpPr txBox="1">
            <a:spLocks noGrp="1"/>
          </p:cNvSpPr>
          <p:nvPr>
            <p:ph type="sldNum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C4DCE3"/>
            </a:gs>
          </a:gsLst>
          <a:lin ang="5400000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47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11" name="Google Shape;11;p47"/>
            <p:cNvSpPr/>
            <p:nvPr/>
          </p:nvSpPr>
          <p:spPr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l" t="t" r="r" b="b"/>
              <a:pathLst>
                <a:path w="22" h="136" extrusionOk="0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47"/>
            <p:cNvSpPr/>
            <p:nvPr/>
          </p:nvSpPr>
          <p:spPr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l" t="t" r="r" b="b"/>
              <a:pathLst>
                <a:path w="140" h="504" extrusionOk="0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47"/>
            <p:cNvSpPr/>
            <p:nvPr/>
          </p:nvSpPr>
          <p:spPr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l" t="t" r="r" b="b"/>
              <a:pathLst>
                <a:path w="132" h="308" extrusionOk="0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47"/>
            <p:cNvSpPr/>
            <p:nvPr/>
          </p:nvSpPr>
          <p:spPr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l" t="t" r="r" b="b"/>
              <a:pathLst>
                <a:path w="37" h="79" extrusionOk="0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47"/>
            <p:cNvSpPr/>
            <p:nvPr/>
          </p:nvSpPr>
          <p:spPr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l" t="t" r="r" b="b"/>
              <a:pathLst>
                <a:path w="178" h="722" extrusionOk="0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47"/>
            <p:cNvSpPr/>
            <p:nvPr/>
          </p:nvSpPr>
          <p:spPr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l" t="t" r="r" b="b"/>
              <a:pathLst>
                <a:path w="23" h="635" extrusionOk="0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47"/>
            <p:cNvSpPr/>
            <p:nvPr/>
          </p:nvSpPr>
          <p:spPr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l" t="t" r="r" b="b"/>
              <a:pathLst>
                <a:path w="17" h="107" extrusionOk="0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47"/>
            <p:cNvSpPr/>
            <p:nvPr/>
          </p:nvSpPr>
          <p:spPr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l" t="t" r="r" b="b"/>
              <a:pathLst>
                <a:path w="41" h="222" extrusionOk="0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47"/>
            <p:cNvSpPr/>
            <p:nvPr/>
          </p:nvSpPr>
          <p:spPr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l" t="t" r="r" b="b"/>
              <a:pathLst>
                <a:path w="450" h="878" extrusionOk="0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47"/>
            <p:cNvSpPr/>
            <p:nvPr/>
          </p:nvSpPr>
          <p:spPr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l" t="t" r="r" b="b"/>
              <a:pathLst>
                <a:path w="35" h="73" extrusionOk="0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47"/>
            <p:cNvSpPr/>
            <p:nvPr/>
          </p:nvSpPr>
          <p:spPr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l" t="t" r="r" b="b"/>
              <a:pathLst>
                <a:path w="8" h="48" extrusionOk="0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47"/>
            <p:cNvSpPr/>
            <p:nvPr/>
          </p:nvSpPr>
          <p:spPr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l" t="t" r="r" b="b"/>
              <a:pathLst>
                <a:path w="52" h="135" extrusionOk="0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" name="Google Shape;23;p47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24" name="Google Shape;24;p47"/>
            <p:cNvSpPr/>
            <p:nvPr/>
          </p:nvSpPr>
          <p:spPr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l" t="t" r="r" b="b"/>
              <a:pathLst>
                <a:path w="103" h="920" extrusionOk="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47"/>
            <p:cNvSpPr/>
            <p:nvPr/>
          </p:nvSpPr>
          <p:spPr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l" t="t" r="r" b="b"/>
              <a:pathLst>
                <a:path w="88" h="330" extrusionOk="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47"/>
            <p:cNvSpPr/>
            <p:nvPr/>
          </p:nvSpPr>
          <p:spPr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l" t="t" r="r" b="b"/>
              <a:pathLst>
                <a:path w="90" h="207" extrusionOk="0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7"/>
            <p:cNvSpPr/>
            <p:nvPr/>
          </p:nvSpPr>
          <p:spPr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l" t="t" r="r" b="b"/>
              <a:pathLst>
                <a:path w="115" h="467" extrusionOk="0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47"/>
            <p:cNvSpPr/>
            <p:nvPr/>
          </p:nvSpPr>
          <p:spPr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l" t="t" r="r" b="b"/>
              <a:pathLst>
                <a:path w="36" h="633" extrusionOk="0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47"/>
            <p:cNvSpPr/>
            <p:nvPr/>
          </p:nvSpPr>
          <p:spPr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l" t="t" r="r" b="b"/>
              <a:pathLst>
                <a:path w="28" h="59" extrusionOk="0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47"/>
            <p:cNvSpPr/>
            <p:nvPr/>
          </p:nvSpPr>
          <p:spPr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l" t="t" r="r" b="b"/>
              <a:pathLst>
                <a:path w="17" h="107" extrusionOk="0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7"/>
            <p:cNvSpPr/>
            <p:nvPr/>
          </p:nvSpPr>
          <p:spPr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l" t="t" r="r" b="b"/>
              <a:pathLst>
                <a:path w="294" h="568" extrusionOk="0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7"/>
            <p:cNvSpPr/>
            <p:nvPr/>
          </p:nvSpPr>
          <p:spPr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l" t="t" r="r" b="b"/>
              <a:pathLst>
                <a:path w="25" h="53" extrusionOk="0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7"/>
            <p:cNvSpPr/>
            <p:nvPr/>
          </p:nvSpPr>
          <p:spPr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l" t="t" r="r" b="b"/>
              <a:pathLst>
                <a:path w="29" h="141" extrusionOk="0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7"/>
            <p:cNvSpPr/>
            <p:nvPr/>
          </p:nvSpPr>
          <p:spPr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l" t="t" r="r" b="b"/>
              <a:pathLst>
                <a:path w="8" h="48" extrusionOk="0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47"/>
            <p:cNvSpPr/>
            <p:nvPr/>
          </p:nvSpPr>
          <p:spPr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l" t="t" r="r" b="b"/>
              <a:pathLst>
                <a:path w="44" h="111" extrusionOk="0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47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47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entury Gothic" panose="020B0502020202020204"/>
              <a:buNone/>
              <a:defRPr sz="3600" b="0" i="0" u="none" strike="noStrike" cap="none">
                <a:solidFill>
                  <a:srgbClr val="168DBA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47"/>
          <p:cNvSpPr txBox="1"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defRPr sz="18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1pPr>
            <a:lvl2pPr marL="914400" marR="0" lvl="1" indent="-3302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defRPr sz="16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2pPr>
            <a:lvl3pPr marL="1371600" marR="0" lvl="2" indent="-3175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defRPr sz="14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3pPr>
            <a:lvl4pPr marL="1828800" marR="0" lvl="3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defRPr sz="12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4pPr>
            <a:lvl5pPr marL="2286000" marR="0" lvl="4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defRPr sz="12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5pPr>
            <a:lvl6pPr marL="2743200" marR="0" lvl="5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defRPr sz="12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6pPr>
            <a:lvl7pPr marL="3200400" marR="0" lvl="6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defRPr sz="12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7pPr>
            <a:lvl8pPr marL="3657600" marR="0" lvl="7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defRPr sz="12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8pPr>
            <a:lvl9pPr marL="4114800" marR="0" lvl="8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defRPr sz="12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9pPr>
          </a:lstStyle>
          <a:p>
            <a:endParaRPr/>
          </a:p>
        </p:txBody>
      </p:sp>
      <p:sp>
        <p:nvSpPr>
          <p:cNvPr id="39" name="Google Shape;39;p47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9pPr>
          </a:lstStyle>
          <a:p>
            <a:endParaRPr/>
          </a:p>
        </p:txBody>
      </p:sp>
      <p:sp>
        <p:nvSpPr>
          <p:cNvPr id="40" name="Google Shape;40;p47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9pPr>
          </a:lstStyle>
          <a:p>
            <a:endParaRPr/>
          </a:p>
        </p:txBody>
      </p:sp>
      <p:sp>
        <p:nvSpPr>
          <p:cNvPr id="41" name="Google Shape;41;p47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1pPr>
            <a:lvl2pPr marL="0" marR="0" lvl="1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2pPr>
            <a:lvl3pPr marL="0" marR="0" lvl="2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3pPr>
            <a:lvl4pPr marL="0" marR="0" lvl="3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4pPr>
            <a:lvl5pPr marL="0" marR="0" lvl="4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5pPr>
            <a:lvl6pPr marL="0" marR="0" lvl="5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6pPr>
            <a:lvl7pPr marL="0" marR="0" lvl="6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7pPr>
            <a:lvl8pPr marL="0" marR="0" lvl="7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8pPr>
            <a:lvl9pPr marL="0" marR="0" lvl="8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 lang="tr-TR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hyperlink" Target="http://www.youtube.com/bmdersleri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2.png"/><Relationship Id="rId4" Type="http://schemas.openxmlformats.org/officeDocument/2006/relationships/hyperlink" Target="http://www.youtube.com/bmdersleri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hyperlink" Target="http://www.google.com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"/>
          <p:cNvSpPr/>
          <p:nvPr/>
        </p:nvSpPr>
        <p:spPr>
          <a:xfrm>
            <a:off x="5520082" y="4409575"/>
            <a:ext cx="5972961" cy="2239861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54BCE8"/>
              </a:gs>
              <a:gs pos="100000">
                <a:srgbClr val="21ACE1"/>
              </a:gs>
            </a:gsLst>
            <a:lin ang="5400000" scaled="0"/>
          </a:gradFill>
          <a:ln>
            <a:noFill/>
          </a:ln>
          <a:effectLst>
            <a:outerShdw blurRad="50800" dist="38100" dir="5400000" rotWithShape="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</p:txBody>
      </p:sp>
      <p:sp>
        <p:nvSpPr>
          <p:cNvPr id="191" name="Google Shape;191;p3"/>
          <p:cNvSpPr txBox="1">
            <a:spLocks noGrp="1"/>
          </p:cNvSpPr>
          <p:nvPr>
            <p:ph type="ctrTitle"/>
          </p:nvPr>
        </p:nvSpPr>
        <p:spPr>
          <a:xfrm>
            <a:off x="2197014" y="2813518"/>
            <a:ext cx="7588059" cy="1909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entury Gothic" panose="020B0502020202020204"/>
              <a:buNone/>
            </a:pPr>
            <a:r>
              <a:rPr lang="tr-TR" sz="4000" b="1" dirty="0">
                <a:solidFill>
                  <a:schemeClr val="dk1"/>
                </a:solidFill>
              </a:rPr>
              <a:t>JAVA’DA URL SINIFININ</a:t>
            </a:r>
            <a:br>
              <a:rPr lang="tr-TR" sz="4000" b="1" dirty="0">
                <a:solidFill>
                  <a:schemeClr val="dk1"/>
                </a:solidFill>
              </a:rPr>
            </a:br>
            <a:r>
              <a:rPr lang="tr-TR" sz="4000" b="1" dirty="0">
                <a:solidFill>
                  <a:schemeClr val="dk1"/>
                </a:solidFill>
              </a:rPr>
              <a:t>KULLANIMI</a:t>
            </a:r>
            <a:br>
              <a:rPr lang="tr-TR" sz="4000" b="1" dirty="0">
                <a:solidFill>
                  <a:schemeClr val="dk1"/>
                </a:solidFill>
              </a:rPr>
            </a:br>
            <a:endParaRPr sz="4000" b="1" dirty="0">
              <a:solidFill>
                <a:schemeClr val="dk1"/>
              </a:solidFill>
            </a:endParaRPr>
          </a:p>
        </p:txBody>
      </p:sp>
      <p:sp>
        <p:nvSpPr>
          <p:cNvPr id="192" name="Google Shape;192;p3"/>
          <p:cNvSpPr txBox="1">
            <a:spLocks noGrp="1"/>
          </p:cNvSpPr>
          <p:nvPr>
            <p:ph type="sldNum" idx="12"/>
          </p:nvPr>
        </p:nvSpPr>
        <p:spPr>
          <a:xfrm>
            <a:off x="531812" y="4529540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1</a:t>
            </a:fld>
            <a:endParaRPr lang="tr-TR"/>
          </a:p>
        </p:txBody>
      </p:sp>
      <p:sp>
        <p:nvSpPr>
          <p:cNvPr id="193" name="Google Shape;193;p3"/>
          <p:cNvSpPr txBox="1"/>
          <p:nvPr/>
        </p:nvSpPr>
        <p:spPr>
          <a:xfrm>
            <a:off x="5903442" y="4709532"/>
            <a:ext cx="5499078" cy="20158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>
              <a:buClr>
                <a:schemeClr val="accent1"/>
              </a:buClr>
              <a:buSzPts val="1600"/>
              <a:buFont typeface="Noto Sans Symbols"/>
              <a:buNone/>
            </a:pPr>
            <a:r>
              <a:rPr lang="tr-TR" sz="1600" cap="none" dirty="0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Hazırlayan                  : </a:t>
            </a:r>
            <a:r>
              <a:rPr lang="tr-TR" sz="1600" b="1" cap="none" dirty="0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Uğurcan KUZU 1911404030</a:t>
            </a:r>
            <a:endParaRPr sz="1600" b="1" cap="none" dirty="0">
              <a:solidFill>
                <a:schemeClr val="dk1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  <a:p>
            <a:pPr marL="0" indent="0">
              <a:spcBef>
                <a:spcPts val="1000"/>
              </a:spcBef>
              <a:buClr>
                <a:schemeClr val="accent1"/>
              </a:buClr>
              <a:buSzPts val="1600"/>
              <a:buFont typeface="Noto Sans Symbols"/>
              <a:buNone/>
            </a:pPr>
            <a:r>
              <a:rPr lang="tr-TR" sz="1600" cap="none" dirty="0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Tarih                            :30/05/2022</a:t>
            </a:r>
            <a:endParaRPr sz="1600" cap="none" dirty="0">
              <a:solidFill>
                <a:schemeClr val="dk1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  <a:p>
            <a:pPr marL="0" indent="0">
              <a:spcBef>
                <a:spcPts val="1000"/>
              </a:spcBef>
              <a:buClr>
                <a:schemeClr val="accent1"/>
              </a:buClr>
              <a:buSzPts val="1600"/>
              <a:buFont typeface="Noto Sans Symbols"/>
              <a:buNone/>
            </a:pPr>
            <a:r>
              <a:rPr lang="tr-TR" sz="1600" cap="none" dirty="0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Sürüm                         : v17</a:t>
            </a:r>
          </a:p>
          <a:p>
            <a:pPr marL="0" indent="0">
              <a:spcBef>
                <a:spcPts val="1000"/>
              </a:spcBef>
              <a:buClr>
                <a:schemeClr val="accent1"/>
              </a:buClr>
              <a:buSzPts val="1600"/>
              <a:buFont typeface="Noto Sans Symbols"/>
              <a:buNone/>
            </a:pPr>
            <a:r>
              <a:rPr lang="tr-TR" sz="1600" cap="none" dirty="0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Ders Yürütücüsü        : Doç. Dr. İsmail KIRBAŞ </a:t>
            </a:r>
            <a:endParaRPr sz="1600" cap="none" dirty="0">
              <a:solidFill>
                <a:schemeClr val="dk1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</p:txBody>
      </p:sp>
      <p:pic>
        <p:nvPicPr>
          <p:cNvPr id="194" name="Google Shape;194;p3" descr="Kurumsal Kimlik | Burdur Mehmet Akif Ersoy Üniversitesi"/>
          <p:cNvPicPr preferRelativeResize="0"/>
          <p:nvPr/>
        </p:nvPicPr>
        <p:blipFill rotWithShape="1">
          <a:blip r:embed="rId3"/>
          <a:srcRect l="10292" t="8690" r="10665" b="11290"/>
          <a:stretch>
            <a:fillRect/>
          </a:stretch>
        </p:blipFill>
        <p:spPr>
          <a:xfrm>
            <a:off x="4951721" y="440737"/>
            <a:ext cx="1992144" cy="685387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3"/>
          <p:cNvSpPr txBox="1"/>
          <p:nvPr/>
        </p:nvSpPr>
        <p:spPr>
          <a:xfrm>
            <a:off x="3771189" y="1268105"/>
            <a:ext cx="4439711" cy="10702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 algn="ctr">
              <a:buClr>
                <a:schemeClr val="accent1"/>
              </a:buClr>
              <a:buSzPts val="1800"/>
              <a:buFont typeface="Noto Sans Symbols"/>
              <a:buNone/>
            </a:pPr>
            <a:r>
              <a:rPr lang="tr-TR" sz="1800" b="1" cap="none">
                <a:solidFill>
                  <a:schemeClr val="accent3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Nesneye Yönelik Programlama</a:t>
            </a:r>
            <a:endParaRPr sz="1800" b="1" cap="none">
              <a:solidFill>
                <a:schemeClr val="accent3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</p:txBody>
      </p:sp>
      <p:sp>
        <p:nvSpPr>
          <p:cNvPr id="197" name="Google Shape;197;p3"/>
          <p:cNvSpPr/>
          <p:nvPr/>
        </p:nvSpPr>
        <p:spPr>
          <a:xfrm>
            <a:off x="351927" y="1532752"/>
            <a:ext cx="2960411" cy="305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b="1" u="sng">
                <a:solidFill>
                  <a:schemeClr val="accent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  <a:hlinkClick r:id="rId4"/>
              </a:rPr>
              <a:t>www.youtube.com/BMderslerim</a:t>
            </a:r>
            <a:endParaRPr sz="1400" b="1" i="0" u="none" strike="noStrike" cap="none">
              <a:solidFill>
                <a:schemeClr val="accent1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rcRect l="10317" t="21650" r="10308" b="21650"/>
          <a:stretch>
            <a:fillRect/>
          </a:stretch>
        </p:blipFill>
        <p:spPr>
          <a:xfrm>
            <a:off x="839470" y="188595"/>
            <a:ext cx="1757045" cy="1255395"/>
          </a:xfrm>
          <a:prstGeom prst="rect">
            <a:avLst/>
          </a:prstGeom>
        </p:spPr>
      </p:pic>
      <p:pic>
        <p:nvPicPr>
          <p:cNvPr id="101" name="Picture 100"/>
          <p:cNvPicPr/>
          <p:nvPr/>
        </p:nvPicPr>
        <p:blipFill>
          <a:blip r:embed="rId6"/>
          <a:srcRect t="12652"/>
          <a:stretch>
            <a:fillRect/>
          </a:stretch>
        </p:blipFill>
        <p:spPr>
          <a:xfrm>
            <a:off x="8544560" y="106680"/>
            <a:ext cx="3563620" cy="241998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2" name="Picture 101"/>
          <p:cNvPicPr/>
          <p:nvPr/>
        </p:nvPicPr>
        <p:blipFill>
          <a:blip r:embed="rId7"/>
          <a:stretch>
            <a:fillRect/>
          </a:stretch>
        </p:blipFill>
        <p:spPr>
          <a:xfrm>
            <a:off x="2308860" y="4653280"/>
            <a:ext cx="2597150" cy="1522730"/>
          </a:xfrm>
          <a:prstGeom prst="rect">
            <a:avLst/>
          </a:prstGeom>
          <a:noFill/>
          <a:ln w="9525">
            <a:noFill/>
          </a:ln>
          <a:effectLst>
            <a:reflection blurRad="6350" stA="50000" endA="300" endPos="38500" dist="50800" dir="5400000" sy="-100000" algn="bl" rotWithShape="0"/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E8D1BB9-375B-41F7-91FA-317AD8139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b="1" dirty="0"/>
              <a:t>URL SINIFINA AİT SIK KULLANILAN</a:t>
            </a:r>
            <a:br>
              <a:rPr lang="tr-TR" b="1" dirty="0"/>
            </a:br>
            <a:r>
              <a:rPr lang="tr-TR" b="1" dirty="0"/>
              <a:t>METODLAR</a:t>
            </a:r>
            <a:endParaRPr lang="tr-TR" dirty="0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F9FFEEA1-EEBD-FC14-DB92-7B40DEA56B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>
                <a:solidFill>
                  <a:schemeClr val="bg2"/>
                </a:solidFill>
              </a:rPr>
              <a:t>5 – </a:t>
            </a:r>
            <a:r>
              <a:rPr lang="tr-TR" dirty="0" err="1">
                <a:solidFill>
                  <a:schemeClr val="bg2"/>
                </a:solidFill>
              </a:rPr>
              <a:t>getFile</a:t>
            </a:r>
            <a:r>
              <a:rPr lang="tr-TR" dirty="0">
                <a:solidFill>
                  <a:schemeClr val="bg2"/>
                </a:solidFill>
              </a:rPr>
              <a:t>()</a:t>
            </a:r>
          </a:p>
          <a:p>
            <a:endParaRPr lang="tr-TR" dirty="0">
              <a:solidFill>
                <a:schemeClr val="bg2"/>
              </a:solidFill>
            </a:endParaRPr>
          </a:p>
          <a:p>
            <a:r>
              <a:rPr lang="tr-TR" dirty="0" err="1">
                <a:solidFill>
                  <a:schemeClr val="accent1"/>
                </a:solidFill>
              </a:rPr>
              <a:t>Metod</a:t>
            </a:r>
            <a:r>
              <a:rPr lang="tr-TR" dirty="0">
                <a:solidFill>
                  <a:schemeClr val="accent1"/>
                </a:solidFill>
              </a:rPr>
              <a:t> sonucu döndürülen değer tipi: </a:t>
            </a:r>
          </a:p>
          <a:p>
            <a:r>
              <a:rPr lang="tr-TR" dirty="0" err="1">
                <a:solidFill>
                  <a:schemeClr val="accent1"/>
                </a:solidFill>
              </a:rPr>
              <a:t>String</a:t>
            </a:r>
            <a:endParaRPr lang="tr-TR" dirty="0">
              <a:solidFill>
                <a:schemeClr val="accent1"/>
              </a:solidFill>
            </a:endParaRPr>
          </a:p>
          <a:p>
            <a:endParaRPr lang="tr-TR" dirty="0">
              <a:solidFill>
                <a:schemeClr val="accent1"/>
              </a:solidFill>
            </a:endParaRPr>
          </a:p>
          <a:p>
            <a:r>
              <a:rPr lang="tr-TR" dirty="0">
                <a:solidFill>
                  <a:schemeClr val="accent1"/>
                </a:solidFill>
              </a:rPr>
              <a:t>İşlevi:</a:t>
            </a:r>
          </a:p>
          <a:p>
            <a:r>
              <a:rPr lang="tr-TR" dirty="0">
                <a:solidFill>
                  <a:schemeClr val="accent1"/>
                </a:solidFill>
              </a:rPr>
              <a:t>URL nesnesinin dosya yolunu alır ve döndürür.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6DCA0371-AADF-C99C-36E8-74E2E474987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 smtClean="0"/>
              <a:t>10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79803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5881C6F-3417-AD9F-B44A-54B6457F9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b="1" dirty="0"/>
              <a:t>URL SINIFINA AİT SIK KULLANILAN</a:t>
            </a:r>
            <a:br>
              <a:rPr lang="tr-TR" b="1" dirty="0"/>
            </a:br>
            <a:r>
              <a:rPr lang="tr-TR" b="1" dirty="0"/>
              <a:t>METODLAR</a:t>
            </a:r>
            <a:endParaRPr lang="tr-TR" dirty="0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CCBF7903-FA3F-1142-8258-477BF62AB1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>
                <a:solidFill>
                  <a:schemeClr val="bg2"/>
                </a:solidFill>
              </a:rPr>
              <a:t>6 – </a:t>
            </a:r>
            <a:r>
              <a:rPr lang="tr-TR" dirty="0" err="1">
                <a:solidFill>
                  <a:schemeClr val="bg2"/>
                </a:solidFill>
              </a:rPr>
              <a:t>getHost</a:t>
            </a:r>
            <a:r>
              <a:rPr lang="tr-TR" dirty="0">
                <a:solidFill>
                  <a:schemeClr val="bg2"/>
                </a:solidFill>
              </a:rPr>
              <a:t>()</a:t>
            </a:r>
          </a:p>
          <a:p>
            <a:endParaRPr lang="tr-TR" dirty="0">
              <a:solidFill>
                <a:schemeClr val="bg2"/>
              </a:solidFill>
            </a:endParaRPr>
          </a:p>
          <a:p>
            <a:r>
              <a:rPr lang="tr-TR" dirty="0" err="1">
                <a:solidFill>
                  <a:schemeClr val="accent1"/>
                </a:solidFill>
              </a:rPr>
              <a:t>Metod</a:t>
            </a:r>
            <a:r>
              <a:rPr lang="tr-TR" dirty="0">
                <a:solidFill>
                  <a:schemeClr val="accent1"/>
                </a:solidFill>
              </a:rPr>
              <a:t> sonucu döndürülen değer tipi: </a:t>
            </a:r>
          </a:p>
          <a:p>
            <a:r>
              <a:rPr lang="tr-TR" dirty="0" err="1">
                <a:solidFill>
                  <a:schemeClr val="accent1"/>
                </a:solidFill>
              </a:rPr>
              <a:t>String</a:t>
            </a:r>
            <a:endParaRPr lang="tr-TR" dirty="0">
              <a:solidFill>
                <a:schemeClr val="accent1"/>
              </a:solidFill>
            </a:endParaRPr>
          </a:p>
          <a:p>
            <a:endParaRPr lang="tr-TR" dirty="0">
              <a:solidFill>
                <a:schemeClr val="accent1"/>
              </a:solidFill>
            </a:endParaRPr>
          </a:p>
          <a:p>
            <a:r>
              <a:rPr lang="tr-TR" dirty="0">
                <a:solidFill>
                  <a:schemeClr val="accent1"/>
                </a:solidFill>
              </a:rPr>
              <a:t>İşlevi:</a:t>
            </a:r>
          </a:p>
          <a:p>
            <a:r>
              <a:rPr lang="tr-TR" dirty="0">
                <a:solidFill>
                  <a:schemeClr val="accent1"/>
                </a:solidFill>
              </a:rPr>
              <a:t>Varsa, URL nesnesinin ana bilgisayarını döndürür.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F608D28-FA7B-6EB9-1062-C4B6E134610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 smtClean="0"/>
              <a:t>11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908291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5854834-16CF-36D9-68A1-6674023DB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b="1" dirty="0"/>
              <a:t>URL SINIFINA AİT SIK KULLANILAN</a:t>
            </a:r>
            <a:br>
              <a:rPr lang="tr-TR" b="1" dirty="0"/>
            </a:br>
            <a:r>
              <a:rPr lang="tr-TR" b="1" dirty="0"/>
              <a:t>METODLAR</a:t>
            </a:r>
            <a:endParaRPr lang="tr-TR" dirty="0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B769B3DB-7D2F-BE6A-03F3-F8996ABDE8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tr-TR" dirty="0">
                <a:solidFill>
                  <a:schemeClr val="bg2"/>
                </a:solidFill>
              </a:rPr>
              <a:t>7 – </a:t>
            </a:r>
            <a:r>
              <a:rPr lang="tr-TR" dirty="0" err="1">
                <a:solidFill>
                  <a:schemeClr val="bg2"/>
                </a:solidFill>
              </a:rPr>
              <a:t>getPort</a:t>
            </a:r>
            <a:r>
              <a:rPr lang="tr-TR" dirty="0">
                <a:solidFill>
                  <a:schemeClr val="bg2"/>
                </a:solidFill>
              </a:rPr>
              <a:t>()</a:t>
            </a:r>
          </a:p>
          <a:p>
            <a:pPr algn="just"/>
            <a:endParaRPr lang="tr-TR" dirty="0">
              <a:solidFill>
                <a:schemeClr val="bg2"/>
              </a:solidFill>
            </a:endParaRPr>
          </a:p>
          <a:p>
            <a:pPr algn="just"/>
            <a:r>
              <a:rPr lang="tr-TR" dirty="0" err="1">
                <a:solidFill>
                  <a:schemeClr val="accent1"/>
                </a:solidFill>
              </a:rPr>
              <a:t>Metod</a:t>
            </a:r>
            <a:r>
              <a:rPr lang="tr-TR" dirty="0">
                <a:solidFill>
                  <a:schemeClr val="accent1"/>
                </a:solidFill>
              </a:rPr>
              <a:t> sonucu döndürülen değer tipi:</a:t>
            </a:r>
          </a:p>
          <a:p>
            <a:pPr algn="just"/>
            <a:r>
              <a:rPr lang="tr-TR" dirty="0" err="1">
                <a:solidFill>
                  <a:schemeClr val="accent1"/>
                </a:solidFill>
              </a:rPr>
              <a:t>İnt</a:t>
            </a:r>
            <a:endParaRPr lang="tr-TR" dirty="0">
              <a:solidFill>
                <a:schemeClr val="accent1"/>
              </a:solidFill>
            </a:endParaRPr>
          </a:p>
          <a:p>
            <a:pPr algn="just"/>
            <a:endParaRPr lang="tr-TR" dirty="0">
              <a:solidFill>
                <a:schemeClr val="accent1"/>
              </a:solidFill>
            </a:endParaRPr>
          </a:p>
          <a:p>
            <a:pPr algn="just"/>
            <a:r>
              <a:rPr lang="tr-TR" dirty="0">
                <a:solidFill>
                  <a:schemeClr val="accent1"/>
                </a:solidFill>
              </a:rPr>
              <a:t>İşlevi:</a:t>
            </a:r>
          </a:p>
          <a:p>
            <a:r>
              <a:rPr lang="tr-TR" dirty="0">
                <a:solidFill>
                  <a:schemeClr val="accent1"/>
                </a:solidFill>
              </a:rPr>
              <a:t>URL nesnesinin port değerini döndürür. Eğer URL’de bir port belirtilmediyse</a:t>
            </a:r>
          </a:p>
          <a:p>
            <a:pPr algn="just"/>
            <a:r>
              <a:rPr lang="tr-TR" dirty="0">
                <a:solidFill>
                  <a:schemeClr val="accent1"/>
                </a:solidFill>
              </a:rPr>
              <a:t>değer olarak -1 döndürür.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FC57F245-D81C-0F85-0817-8AEE04E9C76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 smtClean="0"/>
              <a:t>12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279209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A125EDF-4FE7-A639-2DBD-4C80FC981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b="1" dirty="0"/>
              <a:t>URL SINIFINA AİT SIK KULLANILAN</a:t>
            </a:r>
            <a:br>
              <a:rPr lang="tr-TR" b="1" dirty="0"/>
            </a:br>
            <a:r>
              <a:rPr lang="tr-TR" b="1" dirty="0"/>
              <a:t>METODLAR</a:t>
            </a:r>
            <a:endParaRPr lang="tr-TR" dirty="0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5D222D39-CD5D-F4B7-2E62-16DC2F9B4A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tr-TR" dirty="0">
                <a:solidFill>
                  <a:schemeClr val="bg2"/>
                </a:solidFill>
              </a:rPr>
              <a:t>8 – </a:t>
            </a:r>
            <a:r>
              <a:rPr lang="tr-TR" dirty="0" err="1">
                <a:solidFill>
                  <a:schemeClr val="bg2"/>
                </a:solidFill>
              </a:rPr>
              <a:t>getProtocol</a:t>
            </a:r>
            <a:r>
              <a:rPr lang="tr-TR" dirty="0">
                <a:solidFill>
                  <a:schemeClr val="bg2"/>
                </a:solidFill>
              </a:rPr>
              <a:t>()</a:t>
            </a:r>
          </a:p>
          <a:p>
            <a:pPr algn="just"/>
            <a:endParaRPr lang="tr-TR" dirty="0">
              <a:solidFill>
                <a:schemeClr val="bg2"/>
              </a:solidFill>
            </a:endParaRPr>
          </a:p>
          <a:p>
            <a:pPr algn="just"/>
            <a:r>
              <a:rPr lang="tr-TR" dirty="0" err="1">
                <a:solidFill>
                  <a:schemeClr val="accent1"/>
                </a:solidFill>
              </a:rPr>
              <a:t>Metod</a:t>
            </a:r>
            <a:r>
              <a:rPr lang="tr-TR" dirty="0">
                <a:solidFill>
                  <a:schemeClr val="accent1"/>
                </a:solidFill>
              </a:rPr>
              <a:t> sonucu döndürülen değer tipi:</a:t>
            </a:r>
          </a:p>
          <a:p>
            <a:pPr algn="just"/>
            <a:r>
              <a:rPr lang="tr-TR" dirty="0" err="1">
                <a:solidFill>
                  <a:schemeClr val="accent1"/>
                </a:solidFill>
              </a:rPr>
              <a:t>String</a:t>
            </a:r>
            <a:endParaRPr lang="tr-TR" dirty="0">
              <a:solidFill>
                <a:schemeClr val="accent1"/>
              </a:solidFill>
            </a:endParaRPr>
          </a:p>
          <a:p>
            <a:pPr algn="just"/>
            <a:endParaRPr lang="tr-TR" dirty="0">
              <a:solidFill>
                <a:schemeClr val="accent1"/>
              </a:solidFill>
            </a:endParaRPr>
          </a:p>
          <a:p>
            <a:pPr algn="just"/>
            <a:r>
              <a:rPr lang="tr-TR" dirty="0">
                <a:solidFill>
                  <a:schemeClr val="accent1"/>
                </a:solidFill>
              </a:rPr>
              <a:t>İşlevi:</a:t>
            </a:r>
          </a:p>
          <a:p>
            <a:pPr algn="just"/>
            <a:r>
              <a:rPr lang="tr-TR" dirty="0">
                <a:solidFill>
                  <a:schemeClr val="accent1"/>
                </a:solidFill>
              </a:rPr>
              <a:t>URL’deki bağlantı protokolünü döndürür.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24C07A68-99A4-31AE-00F8-B883AC698EF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 smtClean="0"/>
              <a:t>13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774018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FF02EAE-9EBE-0C79-8127-15A0F3A7C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b="1" dirty="0"/>
              <a:t>URL SINIFINA AİT SIK KULLANILAN</a:t>
            </a:r>
            <a:br>
              <a:rPr lang="tr-TR" b="1" dirty="0"/>
            </a:br>
            <a:r>
              <a:rPr lang="tr-TR" b="1" dirty="0"/>
              <a:t>METODLAR</a:t>
            </a:r>
            <a:endParaRPr lang="tr-TR" dirty="0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C06BB397-0A3D-1D72-22D9-FE5F615796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>
                <a:solidFill>
                  <a:schemeClr val="bg2"/>
                </a:solidFill>
              </a:rPr>
              <a:t>9 – </a:t>
            </a:r>
            <a:r>
              <a:rPr lang="tr-TR" dirty="0" err="1">
                <a:solidFill>
                  <a:schemeClr val="bg2"/>
                </a:solidFill>
              </a:rPr>
              <a:t>getQuery</a:t>
            </a:r>
            <a:r>
              <a:rPr lang="tr-TR" dirty="0">
                <a:solidFill>
                  <a:schemeClr val="bg2"/>
                </a:solidFill>
              </a:rPr>
              <a:t>()</a:t>
            </a:r>
          </a:p>
          <a:p>
            <a:endParaRPr lang="tr-TR" dirty="0">
              <a:solidFill>
                <a:schemeClr val="bg2"/>
              </a:solidFill>
            </a:endParaRPr>
          </a:p>
          <a:p>
            <a:r>
              <a:rPr lang="tr-TR" dirty="0" err="1">
                <a:solidFill>
                  <a:schemeClr val="accent1"/>
                </a:solidFill>
              </a:rPr>
              <a:t>Metod</a:t>
            </a:r>
            <a:r>
              <a:rPr lang="tr-TR" dirty="0">
                <a:solidFill>
                  <a:schemeClr val="accent1"/>
                </a:solidFill>
              </a:rPr>
              <a:t> sonucunda döndürülen değer tipi:</a:t>
            </a:r>
          </a:p>
          <a:p>
            <a:r>
              <a:rPr lang="tr-TR" dirty="0" err="1">
                <a:solidFill>
                  <a:schemeClr val="accent1"/>
                </a:solidFill>
              </a:rPr>
              <a:t>String</a:t>
            </a:r>
            <a:endParaRPr lang="tr-TR" dirty="0">
              <a:solidFill>
                <a:schemeClr val="accent1"/>
              </a:solidFill>
            </a:endParaRPr>
          </a:p>
          <a:p>
            <a:endParaRPr lang="tr-TR" dirty="0">
              <a:solidFill>
                <a:schemeClr val="accent1"/>
              </a:solidFill>
            </a:endParaRPr>
          </a:p>
          <a:p>
            <a:r>
              <a:rPr lang="tr-TR" dirty="0">
                <a:solidFill>
                  <a:schemeClr val="accent1"/>
                </a:solidFill>
              </a:rPr>
              <a:t>İşlevi:</a:t>
            </a:r>
          </a:p>
          <a:p>
            <a:r>
              <a:rPr lang="tr-TR" dirty="0">
                <a:solidFill>
                  <a:schemeClr val="accent1"/>
                </a:solidFill>
              </a:rPr>
              <a:t>Varsa URL’deki sorgu metnini döndürür. Yoksa </a:t>
            </a:r>
            <a:r>
              <a:rPr lang="tr-TR" dirty="0" err="1">
                <a:solidFill>
                  <a:schemeClr val="accent1"/>
                </a:solidFill>
              </a:rPr>
              <a:t>null</a:t>
            </a:r>
            <a:r>
              <a:rPr lang="tr-TR" dirty="0">
                <a:solidFill>
                  <a:schemeClr val="accent1"/>
                </a:solidFill>
              </a:rPr>
              <a:t> değer döndürür.</a:t>
            </a:r>
          </a:p>
          <a:p>
            <a:endParaRPr lang="tr-TR" dirty="0">
              <a:solidFill>
                <a:schemeClr val="accent1"/>
              </a:solidFill>
            </a:endParaRP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95617B2A-A80D-755F-8EA9-DDA12435E15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 smtClean="0"/>
              <a:t>14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017427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11C4D32-78E4-9C74-CEAF-F4144527C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b="1" dirty="0"/>
              <a:t>URL SINIFINA AİT SIK KULLANILAN</a:t>
            </a:r>
            <a:br>
              <a:rPr lang="tr-TR" b="1" dirty="0"/>
            </a:br>
            <a:r>
              <a:rPr lang="tr-TR" b="1" dirty="0"/>
              <a:t>METODLAR</a:t>
            </a:r>
            <a:endParaRPr lang="tr-TR" dirty="0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AA9924FE-EDCC-EBE9-66F7-85896DDF1D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>
                <a:solidFill>
                  <a:schemeClr val="bg2"/>
                </a:solidFill>
              </a:rPr>
              <a:t>10 – </a:t>
            </a:r>
            <a:r>
              <a:rPr lang="tr-TR" dirty="0" err="1">
                <a:solidFill>
                  <a:schemeClr val="bg2"/>
                </a:solidFill>
              </a:rPr>
              <a:t>openConnection</a:t>
            </a:r>
            <a:r>
              <a:rPr lang="tr-TR" dirty="0">
                <a:solidFill>
                  <a:schemeClr val="bg2"/>
                </a:solidFill>
              </a:rPr>
              <a:t>()</a:t>
            </a:r>
          </a:p>
          <a:p>
            <a:endParaRPr lang="tr-TR" dirty="0"/>
          </a:p>
          <a:p>
            <a:r>
              <a:rPr lang="tr-TR" dirty="0" err="1"/>
              <a:t>Metod</a:t>
            </a:r>
            <a:r>
              <a:rPr lang="tr-TR" dirty="0"/>
              <a:t> sonucunda döndürülen değer tipi:</a:t>
            </a:r>
          </a:p>
          <a:p>
            <a:r>
              <a:rPr lang="tr-TR" dirty="0" err="1"/>
              <a:t>URLConnection</a:t>
            </a:r>
            <a:endParaRPr lang="tr-TR" dirty="0"/>
          </a:p>
          <a:p>
            <a:endParaRPr lang="tr-TR" dirty="0"/>
          </a:p>
          <a:p>
            <a:r>
              <a:rPr lang="tr-TR" dirty="0"/>
              <a:t>İşlevi:</a:t>
            </a:r>
          </a:p>
          <a:p>
            <a:r>
              <a:rPr lang="tr-TR" dirty="0">
                <a:solidFill>
                  <a:schemeClr val="accent1"/>
                </a:solidFill>
              </a:rPr>
              <a:t>URL tarafından belirtilen kaynağa bağlantıyı temsil eden bir ‘</a:t>
            </a:r>
            <a:r>
              <a:rPr lang="tr-TR" dirty="0" err="1">
                <a:solidFill>
                  <a:schemeClr val="accent1"/>
                </a:solidFill>
              </a:rPr>
              <a:t>URLConnection</a:t>
            </a:r>
            <a:r>
              <a:rPr lang="tr-TR" dirty="0">
                <a:solidFill>
                  <a:schemeClr val="accent1"/>
                </a:solidFill>
              </a:rPr>
              <a:t>’</a:t>
            </a:r>
          </a:p>
          <a:p>
            <a:r>
              <a:rPr lang="tr-TR" dirty="0">
                <a:solidFill>
                  <a:schemeClr val="accent1"/>
                </a:solidFill>
              </a:rPr>
              <a:t>nesnesi döndürür.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932E003A-99B2-F613-EBAC-8BA80CE40BD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 smtClean="0"/>
              <a:t>15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326691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45"/>
          <p:cNvSpPr txBox="1">
            <a:spLocks noGrp="1"/>
          </p:cNvSpPr>
          <p:nvPr>
            <p:ph type="title"/>
          </p:nvPr>
        </p:nvSpPr>
        <p:spPr>
          <a:xfrm>
            <a:off x="1311579" y="563736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entury Gothic" panose="020B0502020202020204"/>
              <a:buNone/>
            </a:pPr>
            <a:r>
              <a:rPr lang="tr-TR" b="1" dirty="0"/>
              <a:t>URL SINIFI KULLANIM ÖRNEKLERİ</a:t>
            </a:r>
            <a:endParaRPr b="1" dirty="0"/>
          </a:p>
        </p:txBody>
      </p:sp>
      <p:sp>
        <p:nvSpPr>
          <p:cNvPr id="530" name="Google Shape;530;p45"/>
          <p:cNvSpPr txBox="1">
            <a:spLocks noGrp="1"/>
          </p:cNvSpPr>
          <p:nvPr>
            <p:ph type="body" idx="1"/>
          </p:nvPr>
        </p:nvSpPr>
        <p:spPr>
          <a:xfrm>
            <a:off x="1638300" y="1715967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228600" algn="l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tr-TR" dirty="0"/>
              <a:t>URL Sınıfının kullanımını deneyimlemek adına:</a:t>
            </a:r>
          </a:p>
          <a:p>
            <a:pPr marL="342900" lvl="0" indent="-228600" algn="l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tr-TR" dirty="0"/>
              <a:t>1 – Sık kullanılan </a:t>
            </a:r>
            <a:r>
              <a:rPr lang="tr-TR" dirty="0" err="1"/>
              <a:t>metodların</a:t>
            </a:r>
            <a:r>
              <a:rPr lang="tr-TR" dirty="0"/>
              <a:t> örnek bir URL üzerinden verdiği çıktılara bakış</a:t>
            </a:r>
          </a:p>
          <a:p>
            <a:pPr marL="342900" lvl="0" indent="-228600" algn="l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tr-TR" dirty="0"/>
              <a:t>2 – URL sınıfının yapıcı </a:t>
            </a:r>
            <a:r>
              <a:rPr lang="tr-TR" dirty="0" err="1"/>
              <a:t>metodlarını</a:t>
            </a:r>
            <a:r>
              <a:rPr lang="tr-TR" dirty="0"/>
              <a:t> kullanarak bir URL Nesnesi oluşturma</a:t>
            </a:r>
          </a:p>
          <a:p>
            <a:pPr marL="342900" lvl="0" indent="-228600" algn="l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tr-TR" dirty="0"/>
              <a:t>3 – URL sınıfını kullanarak şu senaryonun </a:t>
            </a:r>
            <a:r>
              <a:rPr lang="tr-TR" dirty="0" err="1"/>
              <a:t>gerçeklenmesi</a:t>
            </a:r>
            <a:r>
              <a:rPr lang="tr-TR" dirty="0"/>
              <a:t>:</a:t>
            </a:r>
          </a:p>
          <a:p>
            <a:pPr marL="342900" lvl="0" indent="-228600" algn="l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tr-TR" dirty="0"/>
              <a:t>	Elimizde örnek bir URL olsun ve bu URL üzerinden sorgu metni ile veri yollansın.</a:t>
            </a:r>
          </a:p>
          <a:p>
            <a:pPr marL="342900" lvl="0" indent="-228600" algn="l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tr-TR" dirty="0"/>
              <a:t>	Bu örnek URL üzerinden yollanan Sorgu metnindeki veriyi kullanarak</a:t>
            </a:r>
          </a:p>
          <a:p>
            <a:pPr marL="342900" lvl="0" indent="-228600" algn="l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tr-TR" dirty="0"/>
              <a:t>	Elimizdeki önceden hazırladığım </a:t>
            </a:r>
            <a:r>
              <a:rPr lang="tr-TR" dirty="0" err="1"/>
              <a:t>HashMap’ten</a:t>
            </a:r>
            <a:r>
              <a:rPr lang="tr-TR" dirty="0"/>
              <a:t> veri çekelim.</a:t>
            </a:r>
          </a:p>
        </p:txBody>
      </p:sp>
      <p:sp>
        <p:nvSpPr>
          <p:cNvPr id="531" name="Google Shape;531;p45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16</a:t>
            </a:fld>
            <a:endParaRPr lang="tr-TR"/>
          </a:p>
        </p:txBody>
      </p:sp>
      <p:pic>
        <p:nvPicPr>
          <p:cNvPr id="532" name="Google Shape;532;p45" descr="Kurumsal Kimlik | Burdur Mehmet Akif Ersoy Üniversitesi"/>
          <p:cNvPicPr preferRelativeResize="0"/>
          <p:nvPr/>
        </p:nvPicPr>
        <p:blipFill rotWithShape="1">
          <a:blip r:embed="rId3"/>
          <a:srcRect l="10292" t="8690" r="10665" b="11290"/>
          <a:stretch>
            <a:fillRect/>
          </a:stretch>
        </p:blipFill>
        <p:spPr>
          <a:xfrm>
            <a:off x="10078311" y="102395"/>
            <a:ext cx="1992144" cy="6853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Picture Placeholder 101"/>
          <p:cNvPicPr>
            <a:picLocks noGrp="1" noChangeAspect="1"/>
          </p:cNvPicPr>
          <p:nvPr>
            <p:ph type="pic" idx="2"/>
          </p:nvPr>
        </p:nvPicPr>
        <p:blipFill>
          <a:blip r:embed="rId4"/>
          <a:stretch>
            <a:fillRect/>
          </a:stretch>
        </p:blipFill>
        <p:spPr>
          <a:xfrm>
            <a:off x="8976360" y="4436745"/>
            <a:ext cx="2908935" cy="1606550"/>
          </a:xfrm>
          <a:prstGeom prst="rect">
            <a:avLst/>
          </a:prstGeom>
          <a:noFill/>
          <a:ln w="9525">
            <a:noFill/>
          </a:ln>
          <a:effectLst>
            <a:reflection blurRad="6350" stA="50000" endA="300" endPos="38500" dist="50800" dir="5400000" sy="-100000" algn="bl" rotWithShape="0"/>
          </a:effec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46"/>
          <p:cNvSpPr/>
          <p:nvPr/>
        </p:nvSpPr>
        <p:spPr>
          <a:xfrm>
            <a:off x="5872293" y="4384127"/>
            <a:ext cx="5972961" cy="2239861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54BCE8"/>
              </a:gs>
              <a:gs pos="100000">
                <a:srgbClr val="21ACE1"/>
              </a:gs>
            </a:gsLst>
            <a:lin ang="5400000" scaled="0"/>
          </a:gradFill>
          <a:ln>
            <a:noFill/>
          </a:ln>
          <a:effectLst>
            <a:outerShdw blurRad="50800" dist="38100" dir="5400000" rotWithShape="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</p:txBody>
      </p:sp>
      <p:sp>
        <p:nvSpPr>
          <p:cNvPr id="539" name="Google Shape;539;p46"/>
          <p:cNvSpPr txBox="1">
            <a:spLocks noGrp="1"/>
          </p:cNvSpPr>
          <p:nvPr>
            <p:ph type="ctrTitle"/>
          </p:nvPr>
        </p:nvSpPr>
        <p:spPr>
          <a:xfrm>
            <a:off x="2810311" y="2667969"/>
            <a:ext cx="7768206" cy="888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entury Gothic" panose="020B0502020202020204"/>
              <a:buNone/>
            </a:pPr>
            <a:r>
              <a:rPr lang="tr-TR" b="1">
                <a:solidFill>
                  <a:schemeClr val="dk1"/>
                </a:solidFill>
              </a:rPr>
              <a:t>İlginiz için teşekkürler…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540" name="Google Shape;540;p46"/>
          <p:cNvSpPr txBox="1">
            <a:spLocks noGrp="1"/>
          </p:cNvSpPr>
          <p:nvPr>
            <p:ph type="sldNum" idx="12"/>
          </p:nvPr>
        </p:nvSpPr>
        <p:spPr>
          <a:xfrm>
            <a:off x="531812" y="4529540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17</a:t>
            </a:fld>
            <a:endParaRPr lang="tr-TR"/>
          </a:p>
        </p:txBody>
      </p:sp>
      <p:sp>
        <p:nvSpPr>
          <p:cNvPr id="541" name="Google Shape;541;p46"/>
          <p:cNvSpPr txBox="1"/>
          <p:nvPr/>
        </p:nvSpPr>
        <p:spPr>
          <a:xfrm>
            <a:off x="6251099" y="4600165"/>
            <a:ext cx="5499078" cy="20158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lang="tr-TR" sz="1600" dirty="0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Hazırlayan                  : </a:t>
            </a:r>
            <a:r>
              <a:rPr lang="tr-TR" sz="1600" b="1" dirty="0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Uğurcan KUZU 1911404030</a:t>
            </a:r>
            <a:br>
              <a:rPr lang="tr-TR" sz="1600" b="1" dirty="0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</a:br>
            <a:r>
              <a:rPr lang="tr-TR" sz="1600" dirty="0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E-posta                       : ugurcankzuit@gmail.com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endParaRPr sz="1600" dirty="0">
              <a:solidFill>
                <a:schemeClr val="dk1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lang="tr-TR" sz="1600" dirty="0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Tarih                            : 30/05/2022</a:t>
            </a:r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lang="tr-TR" sz="1600" dirty="0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Ders Yürütücüsü        : Doç. Dr. İsmail KIRBAŞ </a:t>
            </a:r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endParaRPr lang="tr-TR" sz="1600" dirty="0">
              <a:solidFill>
                <a:schemeClr val="dk1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</p:txBody>
      </p:sp>
      <p:pic>
        <p:nvPicPr>
          <p:cNvPr id="542" name="Google Shape;542;p46" descr="Kurumsal Kimlik | Burdur Mehmet Akif Ersoy Üniversitesi"/>
          <p:cNvPicPr preferRelativeResize="0"/>
          <p:nvPr/>
        </p:nvPicPr>
        <p:blipFill rotWithShape="1">
          <a:blip r:embed="rId3"/>
          <a:srcRect l="10292" t="8690" r="10665" b="11290"/>
          <a:stretch>
            <a:fillRect/>
          </a:stretch>
        </p:blipFill>
        <p:spPr>
          <a:xfrm>
            <a:off x="4732786" y="370695"/>
            <a:ext cx="1992144" cy="685387"/>
          </a:xfrm>
          <a:prstGeom prst="rect">
            <a:avLst/>
          </a:prstGeom>
          <a:noFill/>
          <a:ln>
            <a:noFill/>
          </a:ln>
        </p:spPr>
      </p:pic>
      <p:sp>
        <p:nvSpPr>
          <p:cNvPr id="543" name="Google Shape;543;p46"/>
          <p:cNvSpPr txBox="1"/>
          <p:nvPr/>
        </p:nvSpPr>
        <p:spPr>
          <a:xfrm>
            <a:off x="3575731" y="1214540"/>
            <a:ext cx="4427150" cy="9411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 algn="ctr">
              <a:buClr>
                <a:schemeClr val="accent1"/>
              </a:buClr>
              <a:buSzPts val="1800"/>
              <a:buFont typeface="Noto Sans Symbols"/>
              <a:buNone/>
            </a:pPr>
            <a:r>
              <a:rPr lang="tr-TR" sz="1800" b="1">
                <a:solidFill>
                  <a:schemeClr val="accent3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Nesneye Yönelik Programlama</a:t>
            </a:r>
            <a:endParaRPr sz="1800" b="1">
              <a:solidFill>
                <a:schemeClr val="accent3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</p:txBody>
      </p:sp>
      <p:sp>
        <p:nvSpPr>
          <p:cNvPr id="545" name="Google Shape;545;p46"/>
          <p:cNvSpPr/>
          <p:nvPr/>
        </p:nvSpPr>
        <p:spPr>
          <a:xfrm>
            <a:off x="351927" y="1532752"/>
            <a:ext cx="2960411" cy="305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400" b="1" u="sng" cap="none">
                <a:solidFill>
                  <a:schemeClr val="accent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  <a:hlinkClick r:id="rId4"/>
              </a:rPr>
              <a:t>www.youtube.com/BMderslerim</a:t>
            </a:r>
            <a:endParaRPr sz="1400" b="1" cap="none">
              <a:solidFill>
                <a:schemeClr val="accent1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rcRect l="10317" t="21650" r="10308" b="21650"/>
          <a:stretch>
            <a:fillRect/>
          </a:stretch>
        </p:blipFill>
        <p:spPr>
          <a:xfrm>
            <a:off x="839470" y="188595"/>
            <a:ext cx="1757045" cy="1255395"/>
          </a:xfrm>
          <a:prstGeom prst="rect">
            <a:avLst/>
          </a:prstGeom>
        </p:spPr>
      </p:pic>
      <p:pic>
        <p:nvPicPr>
          <p:cNvPr id="102" name="Picture 101"/>
          <p:cNvPicPr/>
          <p:nvPr/>
        </p:nvPicPr>
        <p:blipFill>
          <a:blip r:embed="rId6"/>
          <a:stretch>
            <a:fillRect/>
          </a:stretch>
        </p:blipFill>
        <p:spPr>
          <a:xfrm>
            <a:off x="2308860" y="4653280"/>
            <a:ext cx="2597150" cy="1522730"/>
          </a:xfrm>
          <a:prstGeom prst="rect">
            <a:avLst/>
          </a:prstGeom>
          <a:noFill/>
          <a:ln w="9525">
            <a:noFill/>
          </a:ln>
          <a:effectLst>
            <a:reflection blurRad="6350" stA="50000" endA="300" endPos="38500" dist="50800" dir="5400000" sy="-100000" algn="bl" rotWithShape="0"/>
          </a:effectLst>
        </p:spPr>
      </p:pic>
      <p:pic>
        <p:nvPicPr>
          <p:cNvPr id="101" name="Picture 100"/>
          <p:cNvPicPr/>
          <p:nvPr/>
        </p:nvPicPr>
        <p:blipFill>
          <a:blip r:embed="rId7"/>
          <a:srcRect t="12652"/>
          <a:stretch>
            <a:fillRect/>
          </a:stretch>
        </p:blipFill>
        <p:spPr>
          <a:xfrm>
            <a:off x="8544560" y="106680"/>
            <a:ext cx="3563620" cy="241998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4"/>
          <p:cNvSpPr txBox="1">
            <a:spLocks noGrp="1"/>
          </p:cNvSpPr>
          <p:nvPr>
            <p:ph type="title"/>
          </p:nvPr>
        </p:nvSpPr>
        <p:spPr>
          <a:xfrm>
            <a:off x="1846898" y="548640"/>
            <a:ext cx="8915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entury Gothic" panose="020B0502020202020204"/>
              <a:buNone/>
            </a:pPr>
            <a:r>
              <a:rPr lang="tr-TR" b="1"/>
              <a:t>İÇİNDEKİLER</a:t>
            </a:r>
          </a:p>
        </p:txBody>
      </p:sp>
      <p:sp>
        <p:nvSpPr>
          <p:cNvPr id="205" name="Google Shape;205;p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2</a:t>
            </a:fld>
            <a:endParaRPr lang="tr-TR"/>
          </a:p>
        </p:txBody>
      </p:sp>
      <p:sp>
        <p:nvSpPr>
          <p:cNvPr id="207" name="Google Shape;207;p4"/>
          <p:cNvSpPr txBox="1"/>
          <p:nvPr/>
        </p:nvSpPr>
        <p:spPr>
          <a:xfrm>
            <a:off x="1679212" y="1115378"/>
            <a:ext cx="8153400" cy="5742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</a:pPr>
            <a:endParaRPr sz="1800" b="1" i="0" u="none" strike="noStrike" cap="none" dirty="0">
              <a:solidFill>
                <a:srgbClr val="3F3F3F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  <a:p>
            <a:pPr marL="342900" marR="0" lvl="0" indent="-342900" algn="just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</a:pPr>
            <a:r>
              <a:rPr lang="tr-TR" sz="1800" b="1" i="0" u="none" strike="noStrike" cap="none" dirty="0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URL NEDİR, NASIL ÇALIŞIR ?</a:t>
            </a:r>
          </a:p>
          <a:p>
            <a:pPr marL="342900" marR="0" lvl="0" indent="-342900" algn="just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</a:pPr>
            <a:r>
              <a:rPr lang="tr-TR" sz="1800" b="1" i="0" u="none" strike="noStrike" cap="none" dirty="0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JAVA’DA URL SINIFI</a:t>
            </a:r>
          </a:p>
          <a:p>
            <a:pPr marL="342900" marR="0" lvl="0" indent="-342900" algn="just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</a:pPr>
            <a:r>
              <a:rPr lang="tr-TR" sz="1800" b="1" i="0" u="none" strike="noStrike" cap="none" dirty="0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URL SINIFININ YAPICI METODLARI</a:t>
            </a:r>
          </a:p>
          <a:p>
            <a:pPr marL="342900" marR="0" lvl="0" indent="-342900" algn="just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</a:pPr>
            <a:r>
              <a:rPr lang="tr-TR" sz="1800" b="1" i="0" u="none" strike="noStrike" cap="none" dirty="0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URL SINIFINA AİT SIK KULLANILAN METODLAR</a:t>
            </a:r>
          </a:p>
          <a:p>
            <a:pPr marL="342900" marR="0" lvl="0" indent="-236855" algn="just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</a:pPr>
            <a:r>
              <a:rPr lang="tr-TR" sz="1800" b="0" i="0" u="none" strike="noStrike" cap="none" dirty="0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	- </a:t>
            </a:r>
            <a:r>
              <a:rPr lang="tr-TR" sz="1800" dirty="0" err="1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e</a:t>
            </a:r>
            <a:r>
              <a:rPr lang="tr-TR" sz="1800" b="0" i="0" u="none" strike="noStrike" cap="none" dirty="0" err="1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quals</a:t>
            </a:r>
            <a:endParaRPr lang="tr-TR" sz="1800" b="0" i="0" u="none" strike="noStrike" cap="none" dirty="0">
              <a:solidFill>
                <a:srgbClr val="3F3F3F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  <a:p>
            <a:pPr marL="342900" marR="0" lvl="0" indent="-236855" algn="just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</a:pPr>
            <a:r>
              <a:rPr lang="tr-TR" sz="1800" dirty="0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	- </a:t>
            </a:r>
            <a:r>
              <a:rPr lang="tr-TR" sz="1800" dirty="0" err="1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getAuthority</a:t>
            </a:r>
            <a:endParaRPr lang="tr-TR" sz="1800" dirty="0">
              <a:solidFill>
                <a:srgbClr val="3F3F3F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  <a:p>
            <a:pPr marL="342900" marR="0" lvl="0" indent="-236855" algn="just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</a:pPr>
            <a:r>
              <a:rPr lang="tr-TR" sz="1800" b="0" i="0" u="none" strike="noStrike" cap="none" dirty="0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	- </a:t>
            </a:r>
            <a:r>
              <a:rPr lang="tr-TR" sz="1800" b="0" i="0" u="none" strike="noStrike" cap="none" dirty="0" err="1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getContent</a:t>
            </a:r>
            <a:endParaRPr lang="tr-TR" sz="1800" b="0" i="0" u="none" strike="noStrike" cap="none" dirty="0">
              <a:solidFill>
                <a:srgbClr val="3F3F3F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  <a:p>
            <a:pPr marL="342900" marR="0" lvl="0" indent="-236855" algn="just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</a:pPr>
            <a:r>
              <a:rPr lang="tr-TR" sz="1800" dirty="0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	- </a:t>
            </a:r>
            <a:r>
              <a:rPr lang="tr-TR" sz="1800" dirty="0" err="1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getDefaultPort</a:t>
            </a:r>
            <a:endParaRPr lang="tr-TR" sz="1800" dirty="0">
              <a:solidFill>
                <a:srgbClr val="3F3F3F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  <a:p>
            <a:pPr marL="342900" marR="0" lvl="0" indent="-236855" algn="just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</a:pPr>
            <a:r>
              <a:rPr lang="tr-TR" sz="1800" b="0" i="0" u="none" strike="noStrike" cap="none" dirty="0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	- </a:t>
            </a:r>
            <a:r>
              <a:rPr lang="tr-TR" sz="1800" b="0" i="0" u="none" strike="noStrike" cap="none" dirty="0" err="1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getFile</a:t>
            </a:r>
            <a:endParaRPr lang="tr-TR" sz="1800" b="0" i="0" u="none" strike="noStrike" cap="none" dirty="0">
              <a:solidFill>
                <a:srgbClr val="3F3F3F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  <a:p>
            <a:pPr marL="342900" marR="0" lvl="0" indent="-236855" algn="just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</a:pPr>
            <a:r>
              <a:rPr lang="tr-TR" sz="1800" dirty="0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	- </a:t>
            </a:r>
            <a:r>
              <a:rPr lang="tr-TR" sz="1800" dirty="0" err="1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getHost</a:t>
            </a:r>
            <a:endParaRPr lang="tr-TR" sz="1800" dirty="0">
              <a:solidFill>
                <a:srgbClr val="3F3F3F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  <a:p>
            <a:pPr marL="342900" marR="0" lvl="0" indent="-236855" algn="just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</a:pPr>
            <a:r>
              <a:rPr lang="tr-TR" sz="1800" b="0" i="0" u="none" strike="noStrike" cap="none" dirty="0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	- </a:t>
            </a:r>
            <a:r>
              <a:rPr lang="tr-TR" sz="1800" b="0" i="0" u="none" strike="noStrike" cap="none" dirty="0" err="1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getPort</a:t>
            </a:r>
            <a:endParaRPr lang="tr-TR" sz="1800" b="0" i="0" u="none" strike="noStrike" cap="none" dirty="0">
              <a:solidFill>
                <a:srgbClr val="3F3F3F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  <a:p>
            <a:pPr marL="342900" marR="0" lvl="0" indent="-236855" algn="just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</a:pPr>
            <a:r>
              <a:rPr lang="tr-TR" sz="1800" dirty="0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	- </a:t>
            </a:r>
            <a:r>
              <a:rPr lang="tr-TR" sz="1800" dirty="0" err="1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getProtocol</a:t>
            </a:r>
            <a:endParaRPr lang="tr-TR" sz="1800" dirty="0">
              <a:solidFill>
                <a:srgbClr val="3F3F3F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  <a:p>
            <a:pPr marL="342900" marR="0" lvl="0" indent="-236855" algn="just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</a:pPr>
            <a:r>
              <a:rPr lang="tr-TR" sz="1800" b="0" i="0" u="none" strike="noStrike" cap="none" dirty="0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	- </a:t>
            </a:r>
            <a:r>
              <a:rPr lang="tr-TR" sz="1800" b="0" i="0" u="none" strike="noStrike" cap="none" dirty="0" err="1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getQuery</a:t>
            </a:r>
            <a:endParaRPr lang="tr-TR" sz="1800" b="0" i="0" u="none" strike="noStrike" cap="none" dirty="0">
              <a:solidFill>
                <a:srgbClr val="3F3F3F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  <a:p>
            <a:pPr marL="342900" marR="0" lvl="0" indent="-236855" algn="just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</a:pPr>
            <a:r>
              <a:rPr lang="tr-TR" sz="1800" dirty="0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	- </a:t>
            </a:r>
            <a:r>
              <a:rPr lang="tr-TR" sz="1800" dirty="0" err="1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openConnection</a:t>
            </a:r>
            <a:endParaRPr lang="tr-TR" sz="1800" dirty="0">
              <a:solidFill>
                <a:srgbClr val="3F3F3F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  <a:p>
            <a:pPr marL="342900" marR="0" lvl="0" indent="-236855" algn="just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</a:pPr>
            <a:r>
              <a:rPr lang="tr-TR" sz="1800" b="1" i="0" u="none" strike="noStrike" cap="none" dirty="0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URL SINIFI KULLANIM ÖRNEKLERİ</a:t>
            </a:r>
            <a:endParaRPr sz="1800" b="1" i="0" u="none" strike="noStrike" cap="none" dirty="0">
              <a:solidFill>
                <a:srgbClr val="3F3F3F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  <a:p>
            <a:pPr marL="342900" marR="0" lvl="0" indent="-236855" algn="just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</a:pPr>
            <a:endParaRPr sz="1800" b="0" i="0" u="none" strike="noStrike" cap="none" dirty="0">
              <a:solidFill>
                <a:srgbClr val="3F3F3F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  <a:p>
            <a:pPr marL="342900" marR="0" lvl="0" indent="-236855" algn="just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</a:pPr>
            <a:endParaRPr sz="1800" b="1" i="0" u="none" strike="noStrike" cap="none" dirty="0">
              <a:solidFill>
                <a:srgbClr val="3F3F3F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</p:txBody>
      </p:sp>
      <p:pic>
        <p:nvPicPr>
          <p:cNvPr id="102" name="Picture Placeholder 101"/>
          <p:cNvPicPr>
            <a:picLocks noGrp="1" noChangeAspect="1"/>
          </p:cNvPicPr>
          <p:nvPr>
            <p:ph type="pic" idx="2"/>
          </p:nvPr>
        </p:nvPicPr>
        <p:blipFill>
          <a:blip r:embed="rId3"/>
          <a:stretch>
            <a:fillRect/>
          </a:stretch>
        </p:blipFill>
        <p:spPr>
          <a:xfrm>
            <a:off x="8595678" y="3251869"/>
            <a:ext cx="2908935" cy="1606550"/>
          </a:xfrm>
          <a:prstGeom prst="rect">
            <a:avLst/>
          </a:prstGeom>
          <a:noFill/>
          <a:ln w="9525">
            <a:noFill/>
          </a:ln>
          <a:effectLst>
            <a:reflection blurRad="6350" stA="50000" endA="300" endPos="38500" dist="50800" dir="5400000" sy="-100000" algn="bl" rotWithShape="0"/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Picture Placeholder 101"/>
          <p:cNvPicPr>
            <a:picLocks noGrp="1" noChangeAspect="1"/>
          </p:cNvPicPr>
          <p:nvPr>
            <p:ph type="pic" idx="2"/>
          </p:nvPr>
        </p:nvPicPr>
        <p:blipFill>
          <a:blip r:embed="rId3"/>
          <a:stretch>
            <a:fillRect/>
          </a:stretch>
        </p:blipFill>
        <p:spPr>
          <a:xfrm>
            <a:off x="8976359" y="4524674"/>
            <a:ext cx="2908935" cy="1606550"/>
          </a:xfrm>
          <a:prstGeom prst="rect">
            <a:avLst/>
          </a:prstGeom>
          <a:noFill/>
          <a:ln w="9525">
            <a:noFill/>
          </a:ln>
          <a:effectLst>
            <a:reflection blurRad="6350" stA="50000" endA="300" endPos="38500" dist="50800" dir="5400000" sy="-100000" algn="bl" rotWithShape="0"/>
          </a:effectLst>
        </p:spPr>
      </p:pic>
      <p:sp>
        <p:nvSpPr>
          <p:cNvPr id="212" name="Google Shape;212;p5"/>
          <p:cNvSpPr txBox="1">
            <a:spLocks noGrp="1"/>
          </p:cNvSpPr>
          <p:nvPr>
            <p:ph type="title"/>
          </p:nvPr>
        </p:nvSpPr>
        <p:spPr>
          <a:xfrm>
            <a:off x="1311579" y="5512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entury Gothic" panose="020B0502020202020204"/>
              <a:buNone/>
            </a:pPr>
            <a:r>
              <a:rPr lang="tr-TR" b="1" dirty="0"/>
              <a:t>URL NEDİR, NASIL ÇALIŞIR ?</a:t>
            </a:r>
          </a:p>
        </p:txBody>
      </p:sp>
      <p:sp>
        <p:nvSpPr>
          <p:cNvPr id="213" name="Google Shape;213;p5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3</a:t>
            </a:fld>
            <a:endParaRPr lang="tr-TR"/>
          </a:p>
        </p:txBody>
      </p:sp>
      <p:sp>
        <p:nvSpPr>
          <p:cNvPr id="215" name="Google Shape;215;p5"/>
          <p:cNvSpPr txBox="1">
            <a:spLocks noGrp="1"/>
          </p:cNvSpPr>
          <p:nvPr>
            <p:ph type="body" idx="1"/>
          </p:nvPr>
        </p:nvSpPr>
        <p:spPr>
          <a:xfrm>
            <a:off x="1631749" y="1530051"/>
            <a:ext cx="4464251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just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tr-TR" sz="1800" dirty="0"/>
              <a:t>URL Teriminin açılımı, ‘</a:t>
            </a:r>
            <a:r>
              <a:rPr lang="tr-TR" sz="1800" dirty="0" err="1"/>
              <a:t>Uniform</a:t>
            </a:r>
            <a:r>
              <a:rPr lang="tr-TR" sz="1800" dirty="0"/>
              <a:t> Resource </a:t>
            </a:r>
            <a:r>
              <a:rPr lang="tr-TR" sz="1800" dirty="0" err="1"/>
              <a:t>Loader</a:t>
            </a:r>
            <a:r>
              <a:rPr lang="tr-TR" sz="1800" dirty="0"/>
              <a:t>’ </a:t>
            </a:r>
            <a:r>
              <a:rPr lang="tr-TR" sz="1800" dirty="0" err="1"/>
              <a:t>dır</a:t>
            </a:r>
            <a:r>
              <a:rPr lang="tr-TR" sz="1800" dirty="0"/>
              <a:t>. Türkçe karşılığı ise ‘Tek tip kaynak </a:t>
            </a:r>
            <a:r>
              <a:rPr lang="tr-TR" sz="1800" dirty="0" err="1"/>
              <a:t>yükleyici’dir</a:t>
            </a:r>
            <a:r>
              <a:rPr lang="tr-TR" sz="1800" dirty="0"/>
              <a:t>.</a:t>
            </a:r>
          </a:p>
          <a:p>
            <a:pPr marL="0" lvl="0" indent="0" algn="just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lang="tr-TR" dirty="0"/>
          </a:p>
          <a:p>
            <a:pPr marL="0" lvl="0" indent="0" algn="just"/>
            <a:r>
              <a:rPr lang="tr-TR" sz="1800" dirty="0"/>
              <a:t>İnternetteki bir kaynağın yerini bildirmek amacı ile kullanılır. </a:t>
            </a:r>
            <a:r>
              <a:rPr lang="tr-TR" dirty="0"/>
              <a:t>(Ör: </a:t>
            </a:r>
            <a:r>
              <a:rPr lang="tr-TR" dirty="0">
                <a:hlinkClick r:id="rId4"/>
              </a:rPr>
              <a:t>www.Google.com</a:t>
            </a:r>
            <a:r>
              <a:rPr lang="tr-TR" dirty="0"/>
              <a:t> = 142.250.191.36)</a:t>
            </a:r>
            <a:endParaRPr lang="tr-TR" sz="1800" dirty="0"/>
          </a:p>
          <a:p>
            <a:pPr marL="0" lvl="0" indent="0" algn="just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lang="tr-TR" dirty="0"/>
          </a:p>
          <a:p>
            <a:pPr marL="0" lvl="0" indent="0" algn="just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tr-TR" dirty="0"/>
              <a:t>URL, sunucu ile iletişimde kullanılan IP adresinin metine çevrilmiş halidir. Metin olarak gördüğümüz her URL aslında bir ip adresini işaret etmektedir. Direkt olarak ip adreslerini kullanmamamızın sebebi ise akılda </a:t>
            </a:r>
            <a:r>
              <a:rPr lang="tr-TR" dirty="0" err="1"/>
              <a:t>tutulabilirliğinin</a:t>
            </a:r>
            <a:r>
              <a:rPr lang="tr-TR" dirty="0"/>
              <a:t> zor olmasıdır. Bunun yanı sıra URL’ler web site içerisinde kullanılmak üzere bilgi de taşıyabilirler.</a:t>
            </a:r>
          </a:p>
          <a:p>
            <a:pPr marL="0" lvl="0" indent="0" algn="just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lang="tr-TR" dirty="0"/>
          </a:p>
          <a:p>
            <a:pPr marL="0" lvl="0" indent="0" algn="just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lang="tr-TR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C215A493-C767-99B6-9131-3FFE8E933D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18897" y="1530051"/>
            <a:ext cx="5114925" cy="2589213"/>
          </a:xfrm>
          <a:prstGeom prst="rect">
            <a:avLst/>
          </a:prstGeom>
        </p:spPr>
      </p:pic>
      <p:sp>
        <p:nvSpPr>
          <p:cNvPr id="5" name="Metin kutusu 4">
            <a:extLst>
              <a:ext uri="{FF2B5EF4-FFF2-40B4-BE49-F238E27FC236}">
                <a16:creationId xmlns:a16="http://schemas.microsoft.com/office/drawing/2014/main" id="{3E9CD572-F017-9C2A-C55F-1F421EA4AE6C}"/>
              </a:ext>
            </a:extLst>
          </p:cNvPr>
          <p:cNvSpPr txBox="1"/>
          <p:nvPr/>
        </p:nvSpPr>
        <p:spPr>
          <a:xfrm>
            <a:off x="7963100" y="4119264"/>
            <a:ext cx="20265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Görsel 1: URL’in yapısı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6"/>
          <p:cNvSpPr txBox="1">
            <a:spLocks noGrp="1"/>
          </p:cNvSpPr>
          <p:nvPr>
            <p:ph type="title"/>
          </p:nvPr>
        </p:nvSpPr>
        <p:spPr>
          <a:xfrm>
            <a:off x="1311579" y="417076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entury Gothic" panose="020B0502020202020204"/>
              <a:buNone/>
            </a:pPr>
            <a:r>
              <a:rPr lang="tr-TR" b="1" dirty="0"/>
              <a:t>JAVA’DA URL SINIFI</a:t>
            </a:r>
          </a:p>
        </p:txBody>
      </p:sp>
      <p:sp>
        <p:nvSpPr>
          <p:cNvPr id="222" name="Google Shape;222;p6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4</a:t>
            </a:fld>
            <a:endParaRPr lang="tr-TR"/>
          </a:p>
        </p:txBody>
      </p:sp>
      <p:sp>
        <p:nvSpPr>
          <p:cNvPr id="223" name="Google Shape;223;p6"/>
          <p:cNvSpPr txBox="1">
            <a:spLocks noGrp="1"/>
          </p:cNvSpPr>
          <p:nvPr>
            <p:ph type="body" idx="1"/>
          </p:nvPr>
        </p:nvSpPr>
        <p:spPr>
          <a:xfrm>
            <a:off x="1788167" y="1275271"/>
            <a:ext cx="78486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tr-TR" dirty="0"/>
              <a:t>Java’da URL üzerinde işlem yapabilmek ve URL kullanabilmek amacı ile oluşturulmuş ’URL‘ adında bir sınıf bulunmaktadır.</a:t>
            </a:r>
          </a:p>
          <a:p>
            <a:pPr marL="0" lvl="0" indent="0" algn="just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lang="tr-TR" dirty="0"/>
          </a:p>
          <a:p>
            <a:pPr marL="0" lvl="0" indent="0" algn="just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tr-TR" sz="1800" dirty="0"/>
              <a:t>URL sınıfı Java içerisinde </a:t>
            </a:r>
            <a:r>
              <a:rPr lang="tr-TR" sz="1800" dirty="0" err="1"/>
              <a:t>Java.net</a:t>
            </a:r>
            <a:r>
              <a:rPr lang="tr-TR" sz="1800" dirty="0"/>
              <a:t> paketi içerisinde bulunur.</a:t>
            </a:r>
          </a:p>
          <a:p>
            <a:pPr marL="0" lvl="0" indent="0" algn="just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lang="tr-TR" sz="1800" dirty="0"/>
          </a:p>
          <a:p>
            <a:pPr marL="0" lvl="0" indent="0" algn="just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tr-TR" dirty="0"/>
              <a:t>URL Sınıfı yapı olarak ise </a:t>
            </a:r>
            <a:r>
              <a:rPr lang="tr-TR" dirty="0" err="1"/>
              <a:t>Java.lang</a:t>
            </a:r>
            <a:r>
              <a:rPr lang="tr-TR" dirty="0"/>
              <a:t> paketindeki Object sınıfından miras almaktadır.</a:t>
            </a:r>
          </a:p>
          <a:p>
            <a:pPr marL="0" lvl="0" indent="0" algn="just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lang="tr-TR" dirty="0"/>
          </a:p>
          <a:p>
            <a:pPr marL="0" lvl="0" indent="0" algn="just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tr-TR" sz="1800" dirty="0"/>
              <a:t>İçer</a:t>
            </a:r>
            <a:r>
              <a:rPr lang="tr-TR" dirty="0"/>
              <a:t>iğinde ise URL metnini parçalara bölerek istediğimiz bölümünü döndüren </a:t>
            </a:r>
            <a:r>
              <a:rPr lang="tr-TR" dirty="0" err="1"/>
              <a:t>metodlardan</a:t>
            </a:r>
            <a:r>
              <a:rPr lang="tr-TR" dirty="0"/>
              <a:t> URL’in </a:t>
            </a:r>
            <a:r>
              <a:rPr lang="tr-TR" dirty="0" err="1"/>
              <a:t>String</a:t>
            </a:r>
            <a:r>
              <a:rPr lang="tr-TR" dirty="0"/>
              <a:t> temsilini yapabileceğimiz </a:t>
            </a:r>
            <a:r>
              <a:rPr lang="tr-TR" dirty="0" err="1"/>
              <a:t>metodlara</a:t>
            </a:r>
            <a:r>
              <a:rPr lang="tr-TR" dirty="0"/>
              <a:t> birçok </a:t>
            </a:r>
            <a:r>
              <a:rPr lang="tr-TR" dirty="0" err="1"/>
              <a:t>metod</a:t>
            </a:r>
            <a:r>
              <a:rPr lang="tr-TR" dirty="0"/>
              <a:t> barındırmaktadır.</a:t>
            </a:r>
          </a:p>
          <a:p>
            <a:pPr marL="0" lvl="0" indent="0" algn="just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lang="tr-TR" sz="1800" dirty="0"/>
          </a:p>
          <a:p>
            <a:pPr marL="0" lvl="0" indent="0" algn="just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tr-TR" sz="1800" dirty="0"/>
              <a:t>Sınıfın kendine ait 6 adet yapıcı metodu bulunmaktadır.</a:t>
            </a:r>
          </a:p>
          <a:p>
            <a:pPr marL="0" lvl="0" indent="0" algn="just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sz="1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7"/>
          <p:cNvSpPr txBox="1">
            <a:spLocks noGrp="1"/>
          </p:cNvSpPr>
          <p:nvPr>
            <p:ph type="title"/>
          </p:nvPr>
        </p:nvSpPr>
        <p:spPr>
          <a:xfrm>
            <a:off x="1311579" y="512462"/>
            <a:ext cx="9747485" cy="102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entury Gothic" panose="020B0502020202020204"/>
              <a:buNone/>
            </a:pPr>
            <a:r>
              <a:rPr lang="tr-TR" b="1" dirty="0"/>
              <a:t>URL SINIFININ YAPICI METODLARI</a:t>
            </a:r>
          </a:p>
        </p:txBody>
      </p:sp>
      <p:sp>
        <p:nvSpPr>
          <p:cNvPr id="230" name="Google Shape;230;p7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5</a:t>
            </a:fld>
            <a:endParaRPr lang="tr-TR"/>
          </a:p>
        </p:txBody>
      </p:sp>
      <p:sp>
        <p:nvSpPr>
          <p:cNvPr id="231" name="Google Shape;231;p7"/>
          <p:cNvSpPr txBox="1">
            <a:spLocks noGrp="1"/>
          </p:cNvSpPr>
          <p:nvPr>
            <p:ph type="body" idx="1"/>
          </p:nvPr>
        </p:nvSpPr>
        <p:spPr>
          <a:xfrm>
            <a:off x="1659147" y="1196038"/>
            <a:ext cx="7848600" cy="5439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tr-TR" sz="1800" dirty="0"/>
              <a:t>1 – URL( </a:t>
            </a:r>
            <a:r>
              <a:rPr lang="tr-TR" sz="1800" dirty="0" err="1"/>
              <a:t>String</a:t>
            </a:r>
            <a:r>
              <a:rPr lang="tr-TR" sz="1800" dirty="0"/>
              <a:t> </a:t>
            </a:r>
            <a:r>
              <a:rPr lang="tr-TR" sz="1800" dirty="0" err="1"/>
              <a:t>spec</a:t>
            </a:r>
            <a:r>
              <a:rPr lang="tr-TR" sz="1800" dirty="0"/>
              <a:t>)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tr-TR" sz="1800" dirty="0"/>
              <a:t>Bir </a:t>
            </a:r>
            <a:r>
              <a:rPr lang="tr-TR" sz="1800" dirty="0" err="1"/>
              <a:t>string</a:t>
            </a:r>
            <a:r>
              <a:rPr lang="tr-TR" sz="1800" dirty="0"/>
              <a:t> kullanarak URL nesnesi üretir.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tr-TR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tr-TR" sz="1800" dirty="0"/>
              <a:t>2 – URL( </a:t>
            </a:r>
            <a:r>
              <a:rPr lang="tr-TR" sz="1800" dirty="0" err="1"/>
              <a:t>String</a:t>
            </a:r>
            <a:r>
              <a:rPr lang="tr-TR" sz="1800" dirty="0"/>
              <a:t> </a:t>
            </a:r>
            <a:r>
              <a:rPr lang="tr-TR" sz="1800" dirty="0" err="1"/>
              <a:t>protocol</a:t>
            </a:r>
            <a:r>
              <a:rPr lang="tr-TR" sz="1800" dirty="0"/>
              <a:t>, </a:t>
            </a:r>
            <a:r>
              <a:rPr lang="tr-TR" sz="1800" dirty="0" err="1"/>
              <a:t>String</a:t>
            </a:r>
            <a:r>
              <a:rPr lang="tr-TR" sz="1800" dirty="0"/>
              <a:t> </a:t>
            </a:r>
            <a:r>
              <a:rPr lang="tr-TR" sz="1800" dirty="0" err="1"/>
              <a:t>host</a:t>
            </a:r>
            <a:r>
              <a:rPr lang="tr-TR" sz="1800" dirty="0"/>
              <a:t>, </a:t>
            </a:r>
            <a:r>
              <a:rPr lang="tr-TR" sz="1800" dirty="0" err="1"/>
              <a:t>int</a:t>
            </a:r>
            <a:r>
              <a:rPr lang="tr-TR" sz="1800" dirty="0"/>
              <a:t> port, </a:t>
            </a:r>
            <a:r>
              <a:rPr lang="tr-TR" sz="1800" dirty="0" err="1"/>
              <a:t>String</a:t>
            </a:r>
            <a:r>
              <a:rPr lang="tr-TR" sz="1800" dirty="0"/>
              <a:t> file)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tr-TR" dirty="0"/>
              <a:t>URL’in yapısını oluşturan protokol, sunucu, port ve dosya yolu parametrelerini kullanarak bir URL nesnesi oluşturur.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tr-TR" sz="1800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tr-TR" dirty="0"/>
              <a:t>3 – URL( </a:t>
            </a:r>
            <a:r>
              <a:rPr lang="tr-TR" dirty="0" err="1"/>
              <a:t>String</a:t>
            </a:r>
            <a:r>
              <a:rPr lang="tr-TR" dirty="0"/>
              <a:t> </a:t>
            </a:r>
            <a:r>
              <a:rPr lang="tr-TR" dirty="0" err="1"/>
              <a:t>protocol</a:t>
            </a:r>
            <a:r>
              <a:rPr lang="tr-TR" dirty="0"/>
              <a:t>, </a:t>
            </a:r>
            <a:r>
              <a:rPr lang="tr-TR" dirty="0" err="1"/>
              <a:t>String</a:t>
            </a:r>
            <a:r>
              <a:rPr lang="tr-TR" dirty="0"/>
              <a:t> </a:t>
            </a:r>
            <a:r>
              <a:rPr lang="tr-TR" dirty="0" err="1"/>
              <a:t>host</a:t>
            </a:r>
            <a:r>
              <a:rPr lang="tr-TR" dirty="0"/>
              <a:t>, </a:t>
            </a:r>
            <a:r>
              <a:rPr lang="tr-TR" dirty="0" err="1"/>
              <a:t>int</a:t>
            </a:r>
            <a:r>
              <a:rPr lang="tr-TR" dirty="0"/>
              <a:t> port, </a:t>
            </a:r>
            <a:r>
              <a:rPr lang="tr-TR" dirty="0" err="1"/>
              <a:t>String</a:t>
            </a:r>
            <a:r>
              <a:rPr lang="tr-TR" dirty="0"/>
              <a:t> file, </a:t>
            </a:r>
            <a:r>
              <a:rPr lang="tr-TR" dirty="0" err="1"/>
              <a:t>URLStreamHandler</a:t>
            </a:r>
            <a:r>
              <a:rPr lang="tr-TR" dirty="0"/>
              <a:t> </a:t>
            </a:r>
            <a:r>
              <a:rPr lang="tr-TR" dirty="0" err="1"/>
              <a:t>handler</a:t>
            </a:r>
            <a:r>
              <a:rPr lang="tr-TR" dirty="0"/>
              <a:t>)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tr-TR" dirty="0"/>
              <a:t>Üstteki yapıcı metoda ek olarak bir URL Akış işleyici kullanarak URL nesnesi oluşturur.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tr-TR" sz="1800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tr-TR" dirty="0"/>
              <a:t>4 - URL( </a:t>
            </a:r>
            <a:r>
              <a:rPr lang="tr-TR" dirty="0" err="1"/>
              <a:t>String</a:t>
            </a:r>
            <a:r>
              <a:rPr lang="tr-TR" dirty="0"/>
              <a:t> </a:t>
            </a:r>
            <a:r>
              <a:rPr lang="tr-TR" dirty="0" err="1"/>
              <a:t>protocol</a:t>
            </a:r>
            <a:r>
              <a:rPr lang="tr-TR" dirty="0"/>
              <a:t>, </a:t>
            </a:r>
            <a:r>
              <a:rPr lang="tr-TR" dirty="0" err="1"/>
              <a:t>String</a:t>
            </a:r>
            <a:r>
              <a:rPr lang="tr-TR" dirty="0"/>
              <a:t> </a:t>
            </a:r>
            <a:r>
              <a:rPr lang="tr-TR" dirty="0" err="1"/>
              <a:t>host</a:t>
            </a:r>
            <a:r>
              <a:rPr lang="tr-TR" dirty="0"/>
              <a:t>, </a:t>
            </a:r>
            <a:r>
              <a:rPr lang="tr-TR" dirty="0" err="1"/>
              <a:t>String</a:t>
            </a:r>
            <a:r>
              <a:rPr lang="tr-TR" dirty="0"/>
              <a:t> file)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tr-TR" sz="1800" dirty="0"/>
              <a:t>URL’in yapısında bulunan protokol, sunucu ve dosya yolu parametrelerini kullanarak bir URL nesnesi oluşturur.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tr-TR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tr-TR" sz="1800" dirty="0"/>
              <a:t>5 – URL( URL </a:t>
            </a:r>
            <a:r>
              <a:rPr lang="tr-TR" sz="1800" dirty="0" err="1"/>
              <a:t>context</a:t>
            </a:r>
            <a:r>
              <a:rPr lang="tr-TR" sz="1800" dirty="0"/>
              <a:t>, </a:t>
            </a:r>
            <a:r>
              <a:rPr lang="tr-TR" sz="1800" dirty="0" err="1"/>
              <a:t>String</a:t>
            </a:r>
            <a:r>
              <a:rPr lang="tr-TR" sz="1800" dirty="0"/>
              <a:t> </a:t>
            </a:r>
            <a:r>
              <a:rPr lang="tr-TR" sz="1800" dirty="0" err="1"/>
              <a:t>spec</a:t>
            </a:r>
            <a:r>
              <a:rPr lang="tr-TR" sz="1800" dirty="0"/>
              <a:t>)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tr-TR" sz="1800" dirty="0"/>
              <a:t>Parametre olarak verilen bağlamda yine parametre olarak verilen özellikleri kullanarak bir URL nesnesi oluşturur.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tr-TR" sz="1800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tr-TR" dirty="0"/>
              <a:t>6 – URL(URL </a:t>
            </a:r>
            <a:r>
              <a:rPr lang="tr-TR" dirty="0" err="1"/>
              <a:t>context</a:t>
            </a:r>
            <a:r>
              <a:rPr lang="tr-TR" dirty="0"/>
              <a:t>, </a:t>
            </a:r>
            <a:r>
              <a:rPr lang="tr-TR" dirty="0" err="1"/>
              <a:t>String</a:t>
            </a:r>
            <a:r>
              <a:rPr lang="tr-TR" dirty="0"/>
              <a:t> </a:t>
            </a:r>
            <a:r>
              <a:rPr lang="tr-TR" dirty="0" err="1"/>
              <a:t>spec</a:t>
            </a:r>
            <a:r>
              <a:rPr lang="tr-TR" dirty="0"/>
              <a:t>, </a:t>
            </a:r>
            <a:r>
              <a:rPr lang="tr-TR" dirty="0" err="1"/>
              <a:t>URLStreamHandler</a:t>
            </a:r>
            <a:r>
              <a:rPr lang="tr-TR" dirty="0"/>
              <a:t> </a:t>
            </a:r>
            <a:r>
              <a:rPr lang="tr-TR" dirty="0" err="1"/>
              <a:t>handler</a:t>
            </a:r>
            <a:r>
              <a:rPr lang="tr-TR" dirty="0"/>
              <a:t>)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tr-TR" sz="1800" dirty="0"/>
              <a:t>Parametre olarak verilen özellikleri ve işleyiciyi kullanarak verilen bağlamda bir URL nesnesi oluşturur.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tr-TR" sz="1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53780EB-F0B3-C6BE-EE63-60EF345EB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b="1" dirty="0"/>
              <a:t>URL SINIFINA AİT SIK KULLANILAN</a:t>
            </a:r>
            <a:br>
              <a:rPr lang="tr-TR" b="1" dirty="0"/>
            </a:br>
            <a:r>
              <a:rPr lang="tr-TR" b="1" dirty="0"/>
              <a:t>METODLAR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F65CB5D8-213E-F5F1-F50F-20F9387D84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tr-TR" dirty="0">
                <a:solidFill>
                  <a:schemeClr val="accent3"/>
                </a:solidFill>
              </a:rPr>
              <a:t>1 – </a:t>
            </a:r>
            <a:r>
              <a:rPr lang="tr-TR" dirty="0" err="1">
                <a:solidFill>
                  <a:schemeClr val="accent3"/>
                </a:solidFill>
              </a:rPr>
              <a:t>equals</a:t>
            </a:r>
            <a:r>
              <a:rPr lang="tr-TR" dirty="0">
                <a:solidFill>
                  <a:schemeClr val="accent3"/>
                </a:solidFill>
              </a:rPr>
              <a:t>( Object </a:t>
            </a:r>
            <a:r>
              <a:rPr lang="tr-TR" dirty="0" err="1">
                <a:solidFill>
                  <a:schemeClr val="accent3"/>
                </a:solidFill>
              </a:rPr>
              <a:t>obj</a:t>
            </a:r>
            <a:r>
              <a:rPr lang="tr-TR" dirty="0">
                <a:solidFill>
                  <a:schemeClr val="accent3"/>
                </a:solidFill>
              </a:rPr>
              <a:t>)</a:t>
            </a:r>
          </a:p>
          <a:p>
            <a:pPr algn="just"/>
            <a:endParaRPr lang="tr-TR" dirty="0">
              <a:solidFill>
                <a:schemeClr val="accent3"/>
              </a:solidFill>
            </a:endParaRPr>
          </a:p>
          <a:p>
            <a:pPr algn="just"/>
            <a:r>
              <a:rPr lang="tr-TR" dirty="0" err="1"/>
              <a:t>Metod</a:t>
            </a:r>
            <a:r>
              <a:rPr lang="tr-TR" dirty="0"/>
              <a:t> sonucu döndürülen değer tipi :</a:t>
            </a:r>
          </a:p>
          <a:p>
            <a:pPr algn="just"/>
            <a:r>
              <a:rPr lang="tr-TR" dirty="0" err="1"/>
              <a:t>boolean</a:t>
            </a:r>
            <a:endParaRPr lang="tr-TR" dirty="0"/>
          </a:p>
          <a:p>
            <a:pPr algn="just"/>
            <a:endParaRPr lang="tr-TR" dirty="0"/>
          </a:p>
          <a:p>
            <a:pPr algn="just"/>
            <a:r>
              <a:rPr lang="tr-TR" dirty="0"/>
              <a:t>İşlevi: </a:t>
            </a:r>
          </a:p>
          <a:p>
            <a:pPr algn="just"/>
            <a:r>
              <a:rPr lang="tr-TR" dirty="0"/>
              <a:t>Bir URL’i eşitlik olarak başka bir nesne ile karşılaştırır. </a:t>
            </a:r>
          </a:p>
          <a:p>
            <a:pPr algn="just"/>
            <a:r>
              <a:rPr lang="tr-TR" dirty="0"/>
              <a:t>Sonucunda ise True – </a:t>
            </a:r>
            <a:r>
              <a:rPr lang="tr-TR" dirty="0" err="1"/>
              <a:t>False</a:t>
            </a:r>
            <a:r>
              <a:rPr lang="tr-TR" dirty="0"/>
              <a:t> değerlerinden birini döndürür.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F30B5705-E52E-D3F4-6999-13DC40E1E6A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 smtClean="0"/>
              <a:t>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682223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AE81D02-AD74-36AF-26FF-43739C455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b="1" dirty="0"/>
              <a:t>URL SINIFINA AİT SIK KULLANILAN</a:t>
            </a:r>
            <a:br>
              <a:rPr lang="tr-TR" b="1" dirty="0"/>
            </a:br>
            <a:r>
              <a:rPr lang="tr-TR" b="1" dirty="0"/>
              <a:t>METODLAR</a:t>
            </a:r>
            <a:endParaRPr lang="tr-TR" dirty="0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FEFC74E5-E18B-2C5F-13B2-B279F074A5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tr-TR" dirty="0">
                <a:solidFill>
                  <a:schemeClr val="accent3"/>
                </a:solidFill>
              </a:rPr>
              <a:t>2 – </a:t>
            </a:r>
            <a:r>
              <a:rPr lang="tr-TR" dirty="0" err="1">
                <a:solidFill>
                  <a:schemeClr val="accent3"/>
                </a:solidFill>
              </a:rPr>
              <a:t>getAuthority</a:t>
            </a:r>
            <a:r>
              <a:rPr lang="tr-TR" dirty="0">
                <a:solidFill>
                  <a:schemeClr val="accent3"/>
                </a:solidFill>
              </a:rPr>
              <a:t>()</a:t>
            </a:r>
          </a:p>
          <a:p>
            <a:pPr algn="just"/>
            <a:endParaRPr lang="tr-TR" dirty="0">
              <a:solidFill>
                <a:schemeClr val="accent3"/>
              </a:solidFill>
            </a:endParaRPr>
          </a:p>
          <a:p>
            <a:pPr algn="just"/>
            <a:r>
              <a:rPr lang="tr-TR" dirty="0" err="1">
                <a:solidFill>
                  <a:schemeClr val="accent1"/>
                </a:solidFill>
              </a:rPr>
              <a:t>Metod</a:t>
            </a:r>
            <a:r>
              <a:rPr lang="tr-TR" dirty="0">
                <a:solidFill>
                  <a:schemeClr val="accent1"/>
                </a:solidFill>
              </a:rPr>
              <a:t> sonucu döndürülen değer tipi : </a:t>
            </a:r>
          </a:p>
          <a:p>
            <a:pPr algn="just"/>
            <a:r>
              <a:rPr lang="tr-TR" dirty="0" err="1">
                <a:solidFill>
                  <a:schemeClr val="accent1"/>
                </a:solidFill>
              </a:rPr>
              <a:t>String</a:t>
            </a:r>
            <a:endParaRPr lang="tr-TR" dirty="0">
              <a:solidFill>
                <a:schemeClr val="accent1"/>
              </a:solidFill>
            </a:endParaRPr>
          </a:p>
          <a:p>
            <a:pPr algn="just"/>
            <a:endParaRPr lang="tr-TR" dirty="0">
              <a:solidFill>
                <a:schemeClr val="accent1"/>
              </a:solidFill>
            </a:endParaRPr>
          </a:p>
          <a:p>
            <a:pPr algn="just"/>
            <a:r>
              <a:rPr lang="tr-TR" dirty="0">
                <a:solidFill>
                  <a:schemeClr val="accent1"/>
                </a:solidFill>
              </a:rPr>
              <a:t>İşlevi:</a:t>
            </a:r>
          </a:p>
          <a:p>
            <a:pPr algn="just"/>
            <a:r>
              <a:rPr lang="tr-TR" dirty="0">
                <a:solidFill>
                  <a:schemeClr val="accent1"/>
                </a:solidFill>
              </a:rPr>
              <a:t>URL yapısında bulunan ‘Alan adı’ kısmını döndürür.</a:t>
            </a:r>
          </a:p>
          <a:p>
            <a:pPr algn="just"/>
            <a:endParaRPr lang="tr-TR" dirty="0">
              <a:solidFill>
                <a:schemeClr val="accent3"/>
              </a:solidFill>
            </a:endParaRP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DA1F4D05-51C5-FD18-483B-225D2208777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 smtClean="0"/>
              <a:t>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969717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CBF9AA2-783B-C1ED-5DED-34B51EFA8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b="1" dirty="0"/>
              <a:t>URL SINIFINA AİT SIK KULLANILAN</a:t>
            </a:r>
            <a:br>
              <a:rPr lang="tr-TR" b="1" dirty="0"/>
            </a:br>
            <a:r>
              <a:rPr lang="tr-TR" b="1" dirty="0"/>
              <a:t>METODLAR</a:t>
            </a:r>
            <a:endParaRPr lang="tr-TR" dirty="0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D6771413-C797-DD0F-3A03-C913218E8C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tr-TR" dirty="0">
                <a:solidFill>
                  <a:schemeClr val="bg2"/>
                </a:solidFill>
              </a:rPr>
              <a:t>3 – </a:t>
            </a:r>
            <a:r>
              <a:rPr lang="tr-TR" dirty="0" err="1">
                <a:solidFill>
                  <a:schemeClr val="bg2"/>
                </a:solidFill>
              </a:rPr>
              <a:t>getContent</a:t>
            </a:r>
            <a:r>
              <a:rPr lang="tr-TR" dirty="0">
                <a:solidFill>
                  <a:schemeClr val="bg2"/>
                </a:solidFill>
              </a:rPr>
              <a:t>()</a:t>
            </a:r>
          </a:p>
          <a:p>
            <a:pPr algn="just"/>
            <a:endParaRPr lang="tr-TR" dirty="0">
              <a:solidFill>
                <a:schemeClr val="bg2"/>
              </a:solidFill>
            </a:endParaRPr>
          </a:p>
          <a:p>
            <a:pPr algn="just"/>
            <a:r>
              <a:rPr lang="tr-TR" dirty="0" err="1">
                <a:solidFill>
                  <a:schemeClr val="accent1"/>
                </a:solidFill>
              </a:rPr>
              <a:t>Metod</a:t>
            </a:r>
            <a:r>
              <a:rPr lang="tr-TR" dirty="0">
                <a:solidFill>
                  <a:schemeClr val="accent1"/>
                </a:solidFill>
              </a:rPr>
              <a:t> sonucu döndürülen değer tipi:</a:t>
            </a:r>
          </a:p>
          <a:p>
            <a:pPr algn="just"/>
            <a:r>
              <a:rPr lang="tr-TR" dirty="0">
                <a:solidFill>
                  <a:schemeClr val="accent1"/>
                </a:solidFill>
              </a:rPr>
              <a:t>Object</a:t>
            </a:r>
          </a:p>
          <a:p>
            <a:pPr algn="just"/>
            <a:endParaRPr lang="tr-TR" dirty="0">
              <a:solidFill>
                <a:schemeClr val="accent1"/>
              </a:solidFill>
            </a:endParaRPr>
          </a:p>
          <a:p>
            <a:pPr algn="just"/>
            <a:r>
              <a:rPr lang="tr-TR" dirty="0">
                <a:solidFill>
                  <a:schemeClr val="accent1"/>
                </a:solidFill>
              </a:rPr>
              <a:t>İşlevi:</a:t>
            </a:r>
          </a:p>
          <a:p>
            <a:pPr algn="just"/>
            <a:r>
              <a:rPr lang="tr-TR" dirty="0">
                <a:solidFill>
                  <a:schemeClr val="accent1"/>
                </a:solidFill>
              </a:rPr>
              <a:t>URL nesnesinin içeriğini döndürür.</a:t>
            </a:r>
          </a:p>
          <a:p>
            <a:pPr algn="just"/>
            <a:endParaRPr lang="tr-TR" dirty="0">
              <a:solidFill>
                <a:schemeClr val="accent1"/>
              </a:solidFill>
            </a:endParaRPr>
          </a:p>
          <a:p>
            <a:pPr algn="just"/>
            <a:endParaRPr lang="tr-TR" dirty="0">
              <a:solidFill>
                <a:schemeClr val="accent1"/>
              </a:solidFill>
            </a:endParaRP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69555A9D-42DE-1B8C-809B-39FA9FE7FA9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 smtClean="0"/>
              <a:t>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62510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CB6E034-06BF-E926-D6A2-E199FD7B6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b="1" dirty="0"/>
              <a:t>URL SINIFINA AİT SIK KULLANILAN</a:t>
            </a:r>
            <a:br>
              <a:rPr lang="tr-TR" b="1" dirty="0"/>
            </a:br>
            <a:r>
              <a:rPr lang="tr-TR" b="1" dirty="0"/>
              <a:t>METODLAR</a:t>
            </a:r>
            <a:endParaRPr lang="tr-TR" dirty="0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42A6E0E7-4908-EE68-505C-19CDFC96F2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87146" y="2133600"/>
            <a:ext cx="9317466" cy="3777622"/>
          </a:xfrm>
        </p:spPr>
        <p:txBody>
          <a:bodyPr/>
          <a:lstStyle/>
          <a:p>
            <a:pPr algn="just"/>
            <a:r>
              <a:rPr lang="tr-TR" dirty="0">
                <a:solidFill>
                  <a:schemeClr val="bg2"/>
                </a:solidFill>
              </a:rPr>
              <a:t>4 – </a:t>
            </a:r>
            <a:r>
              <a:rPr lang="tr-TR" dirty="0" err="1">
                <a:solidFill>
                  <a:schemeClr val="bg2"/>
                </a:solidFill>
              </a:rPr>
              <a:t>getDefaultPort</a:t>
            </a:r>
            <a:r>
              <a:rPr lang="tr-TR" dirty="0">
                <a:solidFill>
                  <a:schemeClr val="bg2"/>
                </a:solidFill>
              </a:rPr>
              <a:t>()</a:t>
            </a:r>
          </a:p>
          <a:p>
            <a:pPr algn="just"/>
            <a:endParaRPr lang="tr-TR" dirty="0">
              <a:solidFill>
                <a:schemeClr val="bg2"/>
              </a:solidFill>
            </a:endParaRPr>
          </a:p>
          <a:p>
            <a:pPr algn="just"/>
            <a:r>
              <a:rPr lang="tr-TR" dirty="0" err="1">
                <a:solidFill>
                  <a:schemeClr val="accent1"/>
                </a:solidFill>
              </a:rPr>
              <a:t>Metod</a:t>
            </a:r>
            <a:r>
              <a:rPr lang="tr-TR" dirty="0">
                <a:solidFill>
                  <a:schemeClr val="accent1"/>
                </a:solidFill>
              </a:rPr>
              <a:t> sonucu döndürülen değer tipi:</a:t>
            </a:r>
          </a:p>
          <a:p>
            <a:pPr algn="just"/>
            <a:r>
              <a:rPr lang="tr-TR" dirty="0" err="1">
                <a:solidFill>
                  <a:schemeClr val="accent1"/>
                </a:solidFill>
              </a:rPr>
              <a:t>İnt</a:t>
            </a:r>
            <a:endParaRPr lang="tr-TR" dirty="0">
              <a:solidFill>
                <a:schemeClr val="accent1"/>
              </a:solidFill>
            </a:endParaRPr>
          </a:p>
          <a:p>
            <a:pPr algn="just"/>
            <a:endParaRPr lang="tr-TR" dirty="0">
              <a:solidFill>
                <a:schemeClr val="accent1"/>
              </a:solidFill>
            </a:endParaRPr>
          </a:p>
          <a:p>
            <a:pPr algn="just"/>
            <a:r>
              <a:rPr lang="tr-TR" dirty="0">
                <a:solidFill>
                  <a:schemeClr val="accent1"/>
                </a:solidFill>
              </a:rPr>
              <a:t>İşlevi:</a:t>
            </a:r>
          </a:p>
          <a:p>
            <a:pPr algn="just"/>
            <a:r>
              <a:rPr lang="tr-TR" dirty="0">
                <a:solidFill>
                  <a:schemeClr val="accent1"/>
                </a:solidFill>
              </a:rPr>
              <a:t>Elimizdeki URL nesnesinin protokolü ile ilişkili varsayılan port numarasını döndürür.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603517EF-28BF-2BD5-BEBE-784A24AAB0C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 smtClean="0"/>
              <a:t>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84703492"/>
      </p:ext>
    </p:extLst>
  </p:cSld>
  <p:clrMapOvr>
    <a:masterClrMapping/>
  </p:clrMapOvr>
</p:sld>
</file>

<file path=ppt/theme/theme1.xml><?xml version="1.0" encoding="utf-8"?>
<a:theme xmlns:a="http://schemas.openxmlformats.org/drawingml/2006/main" name="Duman">
  <a:themeElements>
    <a:clrScheme name="Wisp">
      <a:dk1>
        <a:srgbClr val="000000"/>
      </a:dk1>
      <a:lt1>
        <a:srgbClr val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2228</TotalTime>
  <Words>1598</Words>
  <Application>Microsoft Macintosh PowerPoint</Application>
  <PresentationFormat>Geniş ekran</PresentationFormat>
  <Paragraphs>314</Paragraphs>
  <Slides>17</Slides>
  <Notes>17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17</vt:i4>
      </vt:variant>
    </vt:vector>
  </HeadingPairs>
  <TitlesOfParts>
    <vt:vector size="22" baseType="lpstr">
      <vt:lpstr>Calibri</vt:lpstr>
      <vt:lpstr>Arial</vt:lpstr>
      <vt:lpstr>Noto Sans Symbols</vt:lpstr>
      <vt:lpstr>Century Gothic</vt:lpstr>
      <vt:lpstr>Duman</vt:lpstr>
      <vt:lpstr>JAVA’DA URL SINIFININ KULLANIMI </vt:lpstr>
      <vt:lpstr>İÇİNDEKİLER</vt:lpstr>
      <vt:lpstr>URL NEDİR, NASIL ÇALIŞIR ?</vt:lpstr>
      <vt:lpstr>JAVA’DA URL SINIFI</vt:lpstr>
      <vt:lpstr>URL SINIFININ YAPICI METODLARI</vt:lpstr>
      <vt:lpstr>URL SINIFINA AİT SIK KULLANILAN METODLAR</vt:lpstr>
      <vt:lpstr>URL SINIFINA AİT SIK KULLANILAN METODLAR</vt:lpstr>
      <vt:lpstr>URL SINIFINA AİT SIK KULLANILAN METODLAR</vt:lpstr>
      <vt:lpstr>URL SINIFINA AİT SIK KULLANILAN METODLAR</vt:lpstr>
      <vt:lpstr>URL SINIFINA AİT SIK KULLANILAN METODLAR</vt:lpstr>
      <vt:lpstr>URL SINIFINA AİT SIK KULLANILAN METODLAR</vt:lpstr>
      <vt:lpstr>URL SINIFINA AİT SIK KULLANILAN METODLAR</vt:lpstr>
      <vt:lpstr>URL SINIFINA AİT SIK KULLANILAN METODLAR</vt:lpstr>
      <vt:lpstr>URL SINIFINA AİT SIK KULLANILAN METODLAR</vt:lpstr>
      <vt:lpstr>URL SINIFINA AİT SIK KULLANILAN METODLAR</vt:lpstr>
      <vt:lpstr>URL SINIFI KULLANIM ÖRNEKLERİ</vt:lpstr>
      <vt:lpstr>İlginiz için teşekkürler…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Android İşletim Sistemi Tarihçesi ve Temel Özellikleri </dc:title>
  <dc:creator>İsmail KIRBAŞ</dc:creator>
  <cp:lastModifiedBy>Uğurcan KUZU</cp:lastModifiedBy>
  <cp:revision>6</cp:revision>
  <dcterms:created xsi:type="dcterms:W3CDTF">2022-05-25T15:13:00Z</dcterms:created>
  <dcterms:modified xsi:type="dcterms:W3CDTF">2022-06-01T17:43:48Z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699FC0454A7D4710838D85DDDEF0E221</vt:lpwstr>
  </property>
  <property fmtid="{D5CDD505-2E9C-101B-9397-08002B2CF9AE}" pid="3" name="KSOProductBuildVer">
    <vt:lpwstr>1033-11.2.0.11130</vt:lpwstr>
  </property>
</Properties>
</file>