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309" r:id="rId6"/>
    <p:sldId id="304" r:id="rId7"/>
    <p:sldId id="311" r:id="rId8"/>
    <p:sldId id="262" r:id="rId9"/>
    <p:sldId id="310" r:id="rId10"/>
    <p:sldId id="307" r:id="rId11"/>
    <p:sldId id="314" r:id="rId12"/>
    <p:sldId id="305" r:id="rId13"/>
    <p:sldId id="312" r:id="rId14"/>
    <p:sldId id="306" r:id="rId15"/>
    <p:sldId id="313" r:id="rId16"/>
    <p:sldId id="308" r:id="rId17"/>
    <p:sldId id="300" r:id="rId18"/>
    <p:sldId id="301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86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9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4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84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0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73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5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12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7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07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cs_access_modifiers.ph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code-maze.com/csharp-access-modifiers/" TargetMode="External"/><Relationship Id="rId4" Type="http://schemas.openxmlformats.org/officeDocument/2006/relationships/hyperlink" Target="https://docs.microsoft.com/en-gb/dotnet/csharp/programming-guide/classes-and-structs/access-modifi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427089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C#’DA ERİŞİM BELİRLEYİCİLER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Burak Baskın 2011404076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19/06/2022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Protected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Türüne veya üyesine, içeren derleme içinde bildirilen türünden sınıf türetilen türler tarafından erişilebilir.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Kapsayan sınıfın içindeki veya içeren bir sınıftan türetilen bir sınıfın üyelerine erişebiliriz, ancak yalnızca aynı derlemede (proje). Bu nedenle, başka bir derlemeden erişmeye çalışırsak, bir hata alırız.</a:t>
            </a:r>
          </a:p>
        </p:txBody>
      </p:sp>
      <p:pic>
        <p:nvPicPr>
          <p:cNvPr id="8" name="Picture 99">
            <a:extLst>
              <a:ext uri="{FF2B5EF4-FFF2-40B4-BE49-F238E27FC236}">
                <a16:creationId xmlns:a16="http://schemas.microsoft.com/office/drawing/2014/main" id="{FDF1C354-1685-4914-B9B3-FC9B4234A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9131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Protected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 değişkene bu sınıfın içinden erişebiliriz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sınıfı,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sınıfından türetilmiş olsa da erişemeyiz.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99">
            <a:extLst>
              <a:ext uri="{FF2B5EF4-FFF2-40B4-BE49-F238E27FC236}">
                <a16:creationId xmlns:a16="http://schemas.microsoft.com/office/drawing/2014/main" id="{FDF1C354-1685-4914-B9B3-FC9B4234A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763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Internal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aynı derlemedeki herhangi bir kod tarafından erişilebilir, ancak başka bir derlemeden erişilemez. Başka bir deyişle, </a:t>
            </a:r>
            <a:r>
              <a:rPr lang="tr-TR" sz="1800" b="1" dirty="0" err="1"/>
              <a:t>internal</a:t>
            </a:r>
            <a:r>
              <a:rPr lang="tr-TR" sz="1800" b="1" dirty="0"/>
              <a:t> türler veya üyelere aynı derlemenin parçası olan koddan erişilebilir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14F5DDE3-32EB-4793-8135-14220D7324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720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9">
            <a:extLst>
              <a:ext uri="{FF2B5EF4-FFF2-40B4-BE49-F238E27FC236}">
                <a16:creationId xmlns:a16="http://schemas.microsoft.com/office/drawing/2014/main" id="{26AFD0B2-3400-44DB-A875-D84A07F1A5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Internal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değişkene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içinden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erişebiliriz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değişkenine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erişebiliriz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İkinci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projedeki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başka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projeden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dahili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üyelere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erişemez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67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r>
              <a:rPr lang="tr-TR" b="1" dirty="0"/>
              <a:t> </a:t>
            </a:r>
            <a:r>
              <a:rPr lang="tr-TR" b="1" dirty="0" err="1"/>
              <a:t>Internal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bildirildiği derlemedeki herhangi bir kod tarafından veya başka bir derlemede türetilmiş sınıf bir kod içinden erişilebilir.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DD31A4FE-F710-42FF-8A5A-8352FA0507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1786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r>
              <a:rPr lang="tr-TR" b="1" dirty="0"/>
              <a:t> </a:t>
            </a:r>
            <a:r>
              <a:rPr lang="tr-TR" b="1" dirty="0" err="1"/>
              <a:t>Internal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 değişkene bu sınıfın içinden erişebiliriz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değişkenine erişebiliriz.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sınıfı,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sınıfından türetilmiştir.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D5F46CB0-AC8F-40E6-AFC3-776C5F98E4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433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Özet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3158E3E-B368-4CDA-AFCA-06A0D295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92460"/>
              </p:ext>
            </p:extLst>
          </p:nvPr>
        </p:nvGraphicFramePr>
        <p:xfrm>
          <a:off x="2142565" y="1595718"/>
          <a:ext cx="7987553" cy="47064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1437">
                  <a:extLst>
                    <a:ext uri="{9D8B030D-6E8A-4147-A177-3AD203B41FA5}">
                      <a16:colId xmlns:a16="http://schemas.microsoft.com/office/drawing/2014/main" val="3192373490"/>
                    </a:ext>
                  </a:extLst>
                </a:gridCol>
                <a:gridCol w="1114779">
                  <a:extLst>
                    <a:ext uri="{9D8B030D-6E8A-4147-A177-3AD203B41FA5}">
                      <a16:colId xmlns:a16="http://schemas.microsoft.com/office/drawing/2014/main" val="2653980296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3612494405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1998436985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118142897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356260357"/>
                    </a:ext>
                  </a:extLst>
                </a:gridCol>
                <a:gridCol w="1038905">
                  <a:extLst>
                    <a:ext uri="{9D8B030D-6E8A-4147-A177-3AD203B41FA5}">
                      <a16:colId xmlns:a16="http://schemas.microsoft.com/office/drawing/2014/main" val="891735176"/>
                    </a:ext>
                  </a:extLst>
                </a:gridCol>
              </a:tblGrid>
              <a:tr h="784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tr-TR" dirty="0"/>
                        <a:t>Arayanın Konumu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Public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Protected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Internal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Protected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Internal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Private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Protected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Private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448555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Sınıfı İçinde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86473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Türetilmiş Sınıf (Aynı derlemede)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48341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Türetilmemiş Sınıf (Aynı derlemede)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41249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Türetilmiş Sınıf (Farklı derleme)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54172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Türetilmemiş Sınıf (Farklı Derleme)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691002"/>
                  </a:ext>
                </a:extLst>
              </a:tr>
            </a:tbl>
          </a:graphicData>
        </a:graphic>
      </p:graphicFrame>
      <p:pic>
        <p:nvPicPr>
          <p:cNvPr id="8" name="Grafik 7" descr="Onay işareti düz dolguyla">
            <a:extLst>
              <a:ext uri="{FF2B5EF4-FFF2-40B4-BE49-F238E27FC236}">
                <a16:creationId xmlns:a16="http://schemas.microsoft.com/office/drawing/2014/main" id="{9FDA5467-3631-4BFA-AAF6-DDB1B787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2487706"/>
            <a:ext cx="564776" cy="564776"/>
          </a:xfrm>
          <a:prstGeom prst="rect">
            <a:avLst/>
          </a:prstGeom>
        </p:spPr>
      </p:pic>
      <p:pic>
        <p:nvPicPr>
          <p:cNvPr id="12" name="Grafik 11" descr="Onay işareti düz dolguyla">
            <a:extLst>
              <a:ext uri="{FF2B5EF4-FFF2-40B4-BE49-F238E27FC236}">
                <a16:creationId xmlns:a16="http://schemas.microsoft.com/office/drawing/2014/main" id="{6FC93B99-6E65-46BC-A0A5-9A3317EFE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3325906"/>
            <a:ext cx="564776" cy="564776"/>
          </a:xfrm>
          <a:prstGeom prst="rect">
            <a:avLst/>
          </a:prstGeom>
        </p:spPr>
      </p:pic>
      <p:pic>
        <p:nvPicPr>
          <p:cNvPr id="13" name="Grafik 12" descr="Onay işareti düz dolguyla">
            <a:extLst>
              <a:ext uri="{FF2B5EF4-FFF2-40B4-BE49-F238E27FC236}">
                <a16:creationId xmlns:a16="http://schemas.microsoft.com/office/drawing/2014/main" id="{4CC075D0-A3B8-46E2-9BB6-CED8DCDE3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4156485"/>
            <a:ext cx="564776" cy="564776"/>
          </a:xfrm>
          <a:prstGeom prst="rect">
            <a:avLst/>
          </a:prstGeom>
        </p:spPr>
      </p:pic>
      <p:pic>
        <p:nvPicPr>
          <p:cNvPr id="14" name="Grafik 13" descr="Onay işareti düz dolguyla">
            <a:extLst>
              <a:ext uri="{FF2B5EF4-FFF2-40B4-BE49-F238E27FC236}">
                <a16:creationId xmlns:a16="http://schemas.microsoft.com/office/drawing/2014/main" id="{90E8442C-7565-4CA6-93EC-55E7E319E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4926106"/>
            <a:ext cx="564776" cy="564776"/>
          </a:xfrm>
          <a:prstGeom prst="rect">
            <a:avLst/>
          </a:prstGeom>
        </p:spPr>
      </p:pic>
      <p:pic>
        <p:nvPicPr>
          <p:cNvPr id="15" name="Grafik 14" descr="Onay işareti düz dolguyla">
            <a:extLst>
              <a:ext uri="{FF2B5EF4-FFF2-40B4-BE49-F238E27FC236}">
                <a16:creationId xmlns:a16="http://schemas.microsoft.com/office/drawing/2014/main" id="{90874BB2-79C6-452D-931F-AD0E0004A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5659196"/>
            <a:ext cx="564776" cy="564776"/>
          </a:xfrm>
          <a:prstGeom prst="rect">
            <a:avLst/>
          </a:prstGeom>
        </p:spPr>
      </p:pic>
      <p:pic>
        <p:nvPicPr>
          <p:cNvPr id="16" name="Grafik 15" descr="Onay işareti düz dolguyla">
            <a:extLst>
              <a:ext uri="{FF2B5EF4-FFF2-40B4-BE49-F238E27FC236}">
                <a16:creationId xmlns:a16="http://schemas.microsoft.com/office/drawing/2014/main" id="{A6716F0C-BD0C-4CEB-A5F7-8B18843D0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049" y="2488378"/>
            <a:ext cx="564776" cy="564776"/>
          </a:xfrm>
          <a:prstGeom prst="rect">
            <a:avLst/>
          </a:prstGeom>
        </p:spPr>
      </p:pic>
      <p:pic>
        <p:nvPicPr>
          <p:cNvPr id="17" name="Grafik 16" descr="Onay işareti düz dolguyla">
            <a:extLst>
              <a:ext uri="{FF2B5EF4-FFF2-40B4-BE49-F238E27FC236}">
                <a16:creationId xmlns:a16="http://schemas.microsoft.com/office/drawing/2014/main" id="{E9BC2B15-1604-46B5-B6A4-6B1BFC0D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2" y="2488378"/>
            <a:ext cx="564776" cy="564776"/>
          </a:xfrm>
          <a:prstGeom prst="rect">
            <a:avLst/>
          </a:prstGeom>
        </p:spPr>
      </p:pic>
      <p:pic>
        <p:nvPicPr>
          <p:cNvPr id="18" name="Grafik 17" descr="Onay işareti düz dolguyla">
            <a:extLst>
              <a:ext uri="{FF2B5EF4-FFF2-40B4-BE49-F238E27FC236}">
                <a16:creationId xmlns:a16="http://schemas.microsoft.com/office/drawing/2014/main" id="{7B0AF832-A4EC-4013-93DB-26E0EFDA3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55" y="2488378"/>
            <a:ext cx="564776" cy="564776"/>
          </a:xfrm>
          <a:prstGeom prst="rect">
            <a:avLst/>
          </a:prstGeom>
        </p:spPr>
      </p:pic>
      <p:pic>
        <p:nvPicPr>
          <p:cNvPr id="19" name="Grafik 18" descr="Onay işareti düz dolguyla">
            <a:extLst>
              <a:ext uri="{FF2B5EF4-FFF2-40B4-BE49-F238E27FC236}">
                <a16:creationId xmlns:a16="http://schemas.microsoft.com/office/drawing/2014/main" id="{B2374208-8462-41FA-8E0A-D3D744CE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2708" y="2497343"/>
            <a:ext cx="564776" cy="564776"/>
          </a:xfrm>
          <a:prstGeom prst="rect">
            <a:avLst/>
          </a:prstGeom>
        </p:spPr>
      </p:pic>
      <p:pic>
        <p:nvPicPr>
          <p:cNvPr id="20" name="Grafik 19" descr="Onay işareti düz dolguyla">
            <a:extLst>
              <a:ext uri="{FF2B5EF4-FFF2-40B4-BE49-F238E27FC236}">
                <a16:creationId xmlns:a16="http://schemas.microsoft.com/office/drawing/2014/main" id="{DFF8F77C-25E5-45D3-8EBE-8CCE3AA7E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014" y="2462492"/>
            <a:ext cx="564776" cy="564776"/>
          </a:xfrm>
          <a:prstGeom prst="rect">
            <a:avLst/>
          </a:prstGeom>
        </p:spPr>
      </p:pic>
      <p:pic>
        <p:nvPicPr>
          <p:cNvPr id="21" name="Grafik 20" descr="Onay işareti düz dolguyla">
            <a:extLst>
              <a:ext uri="{FF2B5EF4-FFF2-40B4-BE49-F238E27FC236}">
                <a16:creationId xmlns:a16="http://schemas.microsoft.com/office/drawing/2014/main" id="{2DD5D36C-0A9F-4404-9B33-044C75806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386" y="3325906"/>
            <a:ext cx="564776" cy="564776"/>
          </a:xfrm>
          <a:prstGeom prst="rect">
            <a:avLst/>
          </a:prstGeom>
        </p:spPr>
      </p:pic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667614A3-33D2-43B5-BF05-80878C2B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2" y="3325906"/>
            <a:ext cx="564776" cy="564776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8259D77-6816-43D6-9153-F44DFBFC2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55" y="3325906"/>
            <a:ext cx="564776" cy="564776"/>
          </a:xfrm>
          <a:prstGeom prst="rect">
            <a:avLst/>
          </a:prstGeom>
        </p:spPr>
      </p:pic>
      <p:pic>
        <p:nvPicPr>
          <p:cNvPr id="24" name="Grafik 23" descr="Onay işareti düz dolguyla">
            <a:extLst>
              <a:ext uri="{FF2B5EF4-FFF2-40B4-BE49-F238E27FC236}">
                <a16:creationId xmlns:a16="http://schemas.microsoft.com/office/drawing/2014/main" id="{89F0989A-F5F1-49B4-94FC-BEC2A9F2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2708" y="3325906"/>
            <a:ext cx="564776" cy="564776"/>
          </a:xfrm>
          <a:prstGeom prst="rect">
            <a:avLst/>
          </a:prstGeom>
        </p:spPr>
      </p:pic>
      <p:pic>
        <p:nvPicPr>
          <p:cNvPr id="25" name="Grafik 24" descr="Onay işareti düz dolguyla">
            <a:extLst>
              <a:ext uri="{FF2B5EF4-FFF2-40B4-BE49-F238E27FC236}">
                <a16:creationId xmlns:a16="http://schemas.microsoft.com/office/drawing/2014/main" id="{FEF1714C-C99B-4C8A-BD1C-E8CF82AC8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386" y="4164778"/>
            <a:ext cx="564776" cy="564776"/>
          </a:xfrm>
          <a:prstGeom prst="rect">
            <a:avLst/>
          </a:prstGeom>
        </p:spPr>
      </p:pic>
      <p:pic>
        <p:nvPicPr>
          <p:cNvPr id="26" name="Grafik 25" descr="Onay işareti düz dolguyla">
            <a:extLst>
              <a:ext uri="{FF2B5EF4-FFF2-40B4-BE49-F238E27FC236}">
                <a16:creationId xmlns:a16="http://schemas.microsoft.com/office/drawing/2014/main" id="{96B7D88E-897E-40E3-A4B7-D977C652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386" y="4897196"/>
            <a:ext cx="564776" cy="564776"/>
          </a:xfrm>
          <a:prstGeom prst="rect">
            <a:avLst/>
          </a:prstGeom>
        </p:spPr>
      </p:pic>
      <p:pic>
        <p:nvPicPr>
          <p:cNvPr id="27" name="Grafik 26" descr="Onay işareti düz dolguyla">
            <a:extLst>
              <a:ext uri="{FF2B5EF4-FFF2-40B4-BE49-F238E27FC236}">
                <a16:creationId xmlns:a16="http://schemas.microsoft.com/office/drawing/2014/main" id="{E3C86048-18BD-488E-9B89-6FDE91CF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55" y="4156485"/>
            <a:ext cx="564776" cy="564776"/>
          </a:xfrm>
          <a:prstGeom prst="rect">
            <a:avLst/>
          </a:prstGeom>
        </p:spPr>
      </p:pic>
      <p:pic>
        <p:nvPicPr>
          <p:cNvPr id="28" name="Grafik 27" descr="Onay işareti düz dolguyla">
            <a:extLst>
              <a:ext uri="{FF2B5EF4-FFF2-40B4-BE49-F238E27FC236}">
                <a16:creationId xmlns:a16="http://schemas.microsoft.com/office/drawing/2014/main" id="{C36204C8-E4D1-4E20-9EC9-31E83BEC9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2" y="4897196"/>
            <a:ext cx="564776" cy="564776"/>
          </a:xfrm>
          <a:prstGeom prst="rect">
            <a:avLst/>
          </a:prstGeom>
        </p:spPr>
      </p:pic>
      <p:pic>
        <p:nvPicPr>
          <p:cNvPr id="11" name="Grafik 10" descr="Kapat düz dolguyla">
            <a:extLst>
              <a:ext uri="{FF2B5EF4-FFF2-40B4-BE49-F238E27FC236}">
                <a16:creationId xmlns:a16="http://schemas.microsoft.com/office/drawing/2014/main" id="{CE0058EB-F601-4B83-87DB-EBCEFBB46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6014" y="3325906"/>
            <a:ext cx="564776" cy="564776"/>
          </a:xfrm>
          <a:prstGeom prst="rect">
            <a:avLst/>
          </a:prstGeom>
        </p:spPr>
      </p:pic>
      <p:pic>
        <p:nvPicPr>
          <p:cNvPr id="32" name="Grafik 31" descr="Kapat düz dolguyla">
            <a:extLst>
              <a:ext uri="{FF2B5EF4-FFF2-40B4-BE49-F238E27FC236}">
                <a16:creationId xmlns:a16="http://schemas.microsoft.com/office/drawing/2014/main" id="{D4CD0EEE-4A8E-4ADA-BDBF-4D46F3516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6014" y="4058324"/>
            <a:ext cx="564776" cy="564776"/>
          </a:xfrm>
          <a:prstGeom prst="rect">
            <a:avLst/>
          </a:prstGeom>
        </p:spPr>
      </p:pic>
      <p:pic>
        <p:nvPicPr>
          <p:cNvPr id="33" name="Grafik 32" descr="Kapat düz dolguyla">
            <a:extLst>
              <a:ext uri="{FF2B5EF4-FFF2-40B4-BE49-F238E27FC236}">
                <a16:creationId xmlns:a16="http://schemas.microsoft.com/office/drawing/2014/main" id="{17C70E51-A6B1-4454-A1F8-52B5E581A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6014" y="4926106"/>
            <a:ext cx="564776" cy="564776"/>
          </a:xfrm>
          <a:prstGeom prst="rect">
            <a:avLst/>
          </a:prstGeom>
        </p:spPr>
      </p:pic>
      <p:pic>
        <p:nvPicPr>
          <p:cNvPr id="34" name="Grafik 33" descr="Kapat düz dolguyla">
            <a:extLst>
              <a:ext uri="{FF2B5EF4-FFF2-40B4-BE49-F238E27FC236}">
                <a16:creationId xmlns:a16="http://schemas.microsoft.com/office/drawing/2014/main" id="{BD9995F9-4196-4832-A64C-442734A6C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82" y="5658524"/>
            <a:ext cx="564776" cy="564776"/>
          </a:xfrm>
          <a:prstGeom prst="rect">
            <a:avLst/>
          </a:prstGeom>
        </p:spPr>
      </p:pic>
      <p:pic>
        <p:nvPicPr>
          <p:cNvPr id="35" name="Grafik 34" descr="Kapat düz dolguyla">
            <a:extLst>
              <a:ext uri="{FF2B5EF4-FFF2-40B4-BE49-F238E27FC236}">
                <a16:creationId xmlns:a16="http://schemas.microsoft.com/office/drawing/2014/main" id="{9725E689-3D5E-457B-A698-887034E33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2708" y="4058324"/>
            <a:ext cx="564776" cy="564776"/>
          </a:xfrm>
          <a:prstGeom prst="rect">
            <a:avLst/>
          </a:prstGeom>
        </p:spPr>
      </p:pic>
      <p:pic>
        <p:nvPicPr>
          <p:cNvPr id="36" name="Grafik 35" descr="Kapat düz dolguyla">
            <a:extLst>
              <a:ext uri="{FF2B5EF4-FFF2-40B4-BE49-F238E27FC236}">
                <a16:creationId xmlns:a16="http://schemas.microsoft.com/office/drawing/2014/main" id="{361ED94A-93D8-4086-A708-D68D133B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276" y="4111551"/>
            <a:ext cx="564776" cy="564776"/>
          </a:xfrm>
          <a:prstGeom prst="rect">
            <a:avLst/>
          </a:prstGeom>
        </p:spPr>
      </p:pic>
      <p:pic>
        <p:nvPicPr>
          <p:cNvPr id="37" name="Grafik 36" descr="Kapat düz dolguyla">
            <a:extLst>
              <a:ext uri="{FF2B5EF4-FFF2-40B4-BE49-F238E27FC236}">
                <a16:creationId xmlns:a16="http://schemas.microsoft.com/office/drawing/2014/main" id="{1E01EFEB-2E4F-4CD7-B144-38B37A451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304" y="4889575"/>
            <a:ext cx="564776" cy="564776"/>
          </a:xfrm>
          <a:prstGeom prst="rect">
            <a:avLst/>
          </a:prstGeom>
        </p:spPr>
      </p:pic>
      <p:pic>
        <p:nvPicPr>
          <p:cNvPr id="38" name="Grafik 37" descr="Kapat düz dolguyla">
            <a:extLst>
              <a:ext uri="{FF2B5EF4-FFF2-40B4-BE49-F238E27FC236}">
                <a16:creationId xmlns:a16="http://schemas.microsoft.com/office/drawing/2014/main" id="{58303E20-48F3-4E89-88B4-970299889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2826" y="4890919"/>
            <a:ext cx="564776" cy="564776"/>
          </a:xfrm>
          <a:prstGeom prst="rect">
            <a:avLst/>
          </a:prstGeom>
        </p:spPr>
      </p:pic>
      <p:pic>
        <p:nvPicPr>
          <p:cNvPr id="39" name="Grafik 38" descr="Kapat düz dolguyla">
            <a:extLst>
              <a:ext uri="{FF2B5EF4-FFF2-40B4-BE49-F238E27FC236}">
                <a16:creationId xmlns:a16="http://schemas.microsoft.com/office/drawing/2014/main" id="{3C44ABC1-C356-48D2-BA7C-F64D583CB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3386" y="5658524"/>
            <a:ext cx="564776" cy="564776"/>
          </a:xfrm>
          <a:prstGeom prst="rect">
            <a:avLst/>
          </a:prstGeom>
        </p:spPr>
      </p:pic>
      <p:pic>
        <p:nvPicPr>
          <p:cNvPr id="40" name="Grafik 39" descr="Kapat düz dolguyla">
            <a:extLst>
              <a:ext uri="{FF2B5EF4-FFF2-40B4-BE49-F238E27FC236}">
                <a16:creationId xmlns:a16="http://schemas.microsoft.com/office/drawing/2014/main" id="{08BE767B-57B5-44E7-84A7-5CFFCA508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276" y="5682841"/>
            <a:ext cx="564776" cy="564776"/>
          </a:xfrm>
          <a:prstGeom prst="rect">
            <a:avLst/>
          </a:prstGeom>
        </p:spPr>
      </p:pic>
      <p:pic>
        <p:nvPicPr>
          <p:cNvPr id="41" name="Grafik 40" descr="Kapat düz dolguyla">
            <a:extLst>
              <a:ext uri="{FF2B5EF4-FFF2-40B4-BE49-F238E27FC236}">
                <a16:creationId xmlns:a16="http://schemas.microsoft.com/office/drawing/2014/main" id="{6304A4BB-FE26-4B2C-80A1-CB9D96C19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3155" y="5658524"/>
            <a:ext cx="564776" cy="564776"/>
          </a:xfrm>
          <a:prstGeom prst="rect">
            <a:avLst/>
          </a:prstGeom>
        </p:spPr>
      </p:pic>
      <p:pic>
        <p:nvPicPr>
          <p:cNvPr id="42" name="Grafik 41" descr="Kapat düz dolguyla">
            <a:extLst>
              <a:ext uri="{FF2B5EF4-FFF2-40B4-BE49-F238E27FC236}">
                <a16:creationId xmlns:a16="http://schemas.microsoft.com/office/drawing/2014/main" id="{8DCC7482-849A-4AB3-A772-2685FBECC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7311" y="5664912"/>
            <a:ext cx="564776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3"/>
              </a:rPr>
              <a:t>https://www.w3schools.com/cs/cs_access_modifiers.php</a:t>
            </a:r>
            <a:endParaRPr lang="tr-TR" b="1" dirty="0"/>
          </a:p>
          <a:p>
            <a:pPr marL="457200" lvl="1" indent="0">
              <a:spcBef>
                <a:spcPts val="0"/>
              </a:spcBef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4"/>
              </a:rPr>
              <a:t>https://docs.microsoft.com/en-gb/dotnet/csharp/programming-guide/classes-and-structs/access-modifiers</a:t>
            </a:r>
            <a:endParaRPr lang="tr-TR" b="1" dirty="0"/>
          </a:p>
          <a:p>
            <a:pPr marL="457200" lvl="1" indent="0">
              <a:spcBef>
                <a:spcPts val="0"/>
              </a:spcBef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5"/>
              </a:rPr>
              <a:t>https://code-maze.com/csharp-access-modifiers/</a:t>
            </a: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6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Burak Baskın 2011404076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burakbaskin07@gmail.com</a:t>
            </a: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19/06/2022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Erişim Belirleyiciler Nedir ve Neden Kullanırız?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Public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Private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Private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Internal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Internal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Özet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9" name="Picture 99">
            <a:extLst>
              <a:ext uri="{FF2B5EF4-FFF2-40B4-BE49-F238E27FC236}">
                <a16:creationId xmlns:a16="http://schemas.microsoft.com/office/drawing/2014/main" id="{547333BB-D397-44C6-9D05-8F8E76B83A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Erişim Belirleyiciler Nedir ve Neden Kullanırız?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/>
              <a:t>		Tüm türlerin ve tür üyelerinin erişilebilirlik düzeyi vardır. Erişilebilirlik düzeyi, bunların derlemenizdeki veya diğer derlemelerdeki diğer kodlardan kullanılıp kullanılamayacağını denetler. Derleme, tek bir derlemede bir veya daha fazla .</a:t>
            </a:r>
            <a:r>
              <a:rPr lang="tr-TR" sz="1800" b="1" dirty="0" err="1"/>
              <a:t>cs</a:t>
            </a:r>
            <a:r>
              <a:rPr lang="tr-TR" sz="1800" b="1" dirty="0"/>
              <a:t> dosyası derlenerek oluşturulan bir .</a:t>
            </a:r>
            <a:r>
              <a:rPr lang="tr-TR" sz="1800" b="1" dirty="0" err="1"/>
              <a:t>dll</a:t>
            </a:r>
            <a:r>
              <a:rPr lang="tr-TR" sz="1800" b="1" dirty="0"/>
              <a:t> veya .</a:t>
            </a:r>
            <a:r>
              <a:rPr lang="tr-TR" sz="1800" b="1" dirty="0" err="1"/>
              <a:t>exe</a:t>
            </a:r>
            <a:r>
              <a:rPr lang="tr-TR" sz="1800" b="1" dirty="0"/>
              <a:t>  bir türü veya üyeyi bildirirken erişilebilirliğini belirtmek için erişim belirleyicileri kullanırız.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7FDC373-F1F4-4899-8AEA-CD161132C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Public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aynı derlemedeki başka bir kod veya buna başvuran başka bir derleme tarafından erişilebilir. Bir türün genel üyelerinin erişilebilirlik düzeyi, türün erişilebilirlik düzeyi tarafından denetlenmektedir. Aynı zamanda </a:t>
            </a:r>
            <a:r>
              <a:rPr lang="tr-TR" sz="1800" b="1" dirty="0" err="1"/>
              <a:t>C#’da</a:t>
            </a:r>
            <a:r>
              <a:rPr lang="tr-TR" sz="1800" b="1" dirty="0"/>
              <a:t> sınıfların varsayılan değeridir.</a:t>
            </a:r>
            <a:endParaRPr sz="1800" b="1" dirty="0"/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2AE05518-937F-417B-A94D-E5052FB9B7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Public</a:t>
            </a:r>
            <a:r>
              <a:rPr lang="tr-TR" b="1" dirty="0"/>
              <a:t> Örnek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CA8F09B9-98FD-4C7B-AF0B-D5013B37B6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652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/>
              <a:t>	</a:t>
            </a:r>
            <a:r>
              <a:rPr lang="tr-TR" sz="1800" b="1" dirty="0"/>
              <a:t>Türe veya üyeye yalnızca aynı sınıf veya yapı içindeki kod tarafından erişilebilir.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524EC614-B158-44D7-B5CC-1DA92EE73B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2494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// Hata. sayı değişkenine erişemiyoruz çünkü</a:t>
            </a:r>
          </a:p>
          <a:p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//</a:t>
            </a:r>
            <a:r>
              <a:rPr lang="tr-TR" b="0" i="0" dirty="0" err="1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private</a:t>
            </a:r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 erişim değiştiricisine sahiptir ve yalnızca </a:t>
            </a:r>
            <a:r>
              <a:rPr lang="tr-TR" b="0" i="0" dirty="0" err="1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NumberClass</a:t>
            </a:r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 sınıfında erişilebilir</a:t>
            </a:r>
            <a:endParaRPr lang="tr-TR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9469344E-774B-470C-9026-63661EFD36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8421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yalnızca aynı sınıf içindeki kod veya bu öğesinden sınıf  türetilen bir sınıf kod tarafından erişilebilir.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D6FFBC28-DB9D-450E-BEFD-4B49CB43F4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425388" y="1152908"/>
            <a:ext cx="10413443" cy="559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Sınıfın içinden bu değişkene erişebiliyoruz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 kalıtımdır.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tan türetilir.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sınıfından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türediği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için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sınıftan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erişebiliriz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NumberClass'tan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türetilm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iyor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5809C017-87B8-4DE1-87E4-A1C02FFAD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6601739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1070</Words>
  <Application>Microsoft Office PowerPoint</Application>
  <PresentationFormat>Geniş ekran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Roboto</vt:lpstr>
      <vt:lpstr>Calibri</vt:lpstr>
      <vt:lpstr>Consolas</vt:lpstr>
      <vt:lpstr>Arial</vt:lpstr>
      <vt:lpstr>Noto Sans Symbols</vt:lpstr>
      <vt:lpstr>Century Gothic</vt:lpstr>
      <vt:lpstr>Duman</vt:lpstr>
      <vt:lpstr>  C#’DA ERİŞİM BELİRLEYİCİLER </vt:lpstr>
      <vt:lpstr>İÇİNDEKİLER</vt:lpstr>
      <vt:lpstr>Erişim Belirleyiciler Nedir ve Neden Kullanırız?</vt:lpstr>
      <vt:lpstr>Public</vt:lpstr>
      <vt:lpstr>Public Örnek</vt:lpstr>
      <vt:lpstr>Private</vt:lpstr>
      <vt:lpstr>Private Örnek</vt:lpstr>
      <vt:lpstr>Protected</vt:lpstr>
      <vt:lpstr>Protected Örnek</vt:lpstr>
      <vt:lpstr>Private Protected</vt:lpstr>
      <vt:lpstr>Private Protected Örnek</vt:lpstr>
      <vt:lpstr>Internal</vt:lpstr>
      <vt:lpstr>Internal Örnek</vt:lpstr>
      <vt:lpstr>Protected Internal</vt:lpstr>
      <vt:lpstr>Protected Internal Örnek</vt:lpstr>
      <vt:lpstr>Özet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Burak Baskın</cp:lastModifiedBy>
  <cp:revision>18</cp:revision>
  <dcterms:created xsi:type="dcterms:W3CDTF">2022-05-25T15:13:00Z</dcterms:created>
  <dcterms:modified xsi:type="dcterms:W3CDTF">2022-06-19T13:25:24Z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