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310" r:id="rId5"/>
    <p:sldId id="311" r:id="rId6"/>
    <p:sldId id="303" r:id="rId7"/>
    <p:sldId id="302" r:id="rId8"/>
    <p:sldId id="304" r:id="rId9"/>
    <p:sldId id="305" r:id="rId10"/>
    <p:sldId id="306" r:id="rId11"/>
    <p:sldId id="309" r:id="rId12"/>
    <p:sldId id="308" r:id="rId13"/>
    <p:sldId id="307" r:id="rId14"/>
    <p:sldId id="300" r:id="rId15"/>
    <p:sldId id="30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9660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80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45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66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44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63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797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75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63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3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37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23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83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99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95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44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372327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 err="1" smtClean="0">
                <a:solidFill>
                  <a:schemeClr val="dk1"/>
                </a:solidFill>
              </a:rPr>
              <a:t>Javada</a:t>
            </a:r>
            <a:r>
              <a:rPr lang="tr-TR" sz="4000" b="1" dirty="0" smtClean="0">
                <a:solidFill>
                  <a:schemeClr val="dk1"/>
                </a:solidFill>
              </a:rPr>
              <a:t> </a:t>
            </a:r>
            <a:r>
              <a:rPr lang="tr-TR" sz="4000" b="1" dirty="0" err="1" smtClean="0">
                <a:solidFill>
                  <a:schemeClr val="dk1"/>
                </a:solidFill>
              </a:rPr>
              <a:t>Iterator</a:t>
            </a:r>
            <a:r>
              <a:rPr lang="tr-TR" sz="4000" b="1" dirty="0" smtClean="0">
                <a:solidFill>
                  <a:schemeClr val="dk1"/>
                </a:solidFill>
              </a:rPr>
              <a:t> Kullanımı</a:t>
            </a:r>
            <a:r>
              <a:rPr lang="tr-TR" sz="4000" b="1" dirty="0">
                <a:solidFill>
                  <a:schemeClr val="dk1"/>
                </a:solidFill>
              </a:rPr>
              <a:t/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Erhan BAŞ 2111404220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ListIterator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531812" y="1389479"/>
            <a:ext cx="1106878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Iterator</a:t>
            </a:r>
            <a:r>
              <a:rPr lang="tr-TR" dirty="0"/>
              <a:t> ve </a:t>
            </a:r>
            <a:r>
              <a:rPr lang="tr-TR" dirty="0" err="1"/>
              <a:t>ListIterator</a:t>
            </a:r>
            <a:r>
              <a:rPr lang="tr-TR" dirty="0"/>
              <a:t> arasındaki temel fark, hem imleç hem de </a:t>
            </a:r>
            <a:r>
              <a:rPr lang="tr-TR" dirty="0" err="1"/>
              <a:t>Iterator'ın</a:t>
            </a:r>
            <a:r>
              <a:rPr lang="tr-TR" dirty="0"/>
              <a:t> bir koleksiyondaki öğeleri yalnızca ileri yönde hareket ettirebilmesidir. Öte yandan, </a:t>
            </a:r>
            <a:r>
              <a:rPr lang="tr-TR" dirty="0" err="1"/>
              <a:t>ListIterator</a:t>
            </a:r>
            <a:r>
              <a:rPr lang="tr-TR" dirty="0"/>
              <a:t> hem ileri hem de geri yönde hareket edebilir.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Yineleyici kullanarak bir koleksiyona herhangi bir öğe ekleyemezsiniz. Ancak, </a:t>
            </a:r>
            <a:r>
              <a:rPr lang="tr-TR" dirty="0" err="1"/>
              <a:t>ListIterator</a:t>
            </a:r>
            <a:r>
              <a:rPr lang="tr-TR" dirty="0"/>
              <a:t> kullanarak bir koleksiyona öğe ekleyebilirsiniz.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Yineleyiciyi </a:t>
            </a:r>
            <a:r>
              <a:rPr lang="tr-TR" dirty="0"/>
              <a:t>kullanarak Harita, Liste, Set gibi tüm koleksiyonları gezebilirsiniz. Ancak, </a:t>
            </a:r>
            <a:r>
              <a:rPr lang="tr-TR" dirty="0" err="1"/>
              <a:t>ListIteror</a:t>
            </a:r>
            <a:r>
              <a:rPr lang="tr-TR" dirty="0"/>
              <a:t> tarafından yalnızca uygulanmış nesnelerin Listesinde gezinebilirsiniz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81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–</a:t>
            </a:r>
            <a:r>
              <a:rPr lang="tr-TR" b="1" dirty="0" err="1" smtClean="0"/>
              <a:t>ListIterator</a:t>
            </a:r>
            <a:r>
              <a:rPr lang="tr-TR" b="1" dirty="0" smtClean="0"/>
              <a:t> Karşılaştırması 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531812" y="1389479"/>
            <a:ext cx="1106878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endParaRPr lang="tr-TR" sz="20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89758"/>
              </p:ext>
            </p:extLst>
          </p:nvPr>
        </p:nvGraphicFramePr>
        <p:xfrm>
          <a:off x="1140060" y="1212055"/>
          <a:ext cx="10733493" cy="5594640"/>
        </p:xfrm>
        <a:graphic>
          <a:graphicData uri="http://schemas.openxmlformats.org/drawingml/2006/table">
            <a:tbl>
              <a:tblPr/>
              <a:tblGrid>
                <a:gridCol w="2858734"/>
                <a:gridCol w="4296928"/>
                <a:gridCol w="3577831"/>
              </a:tblGrid>
              <a:tr h="407499">
                <a:tc>
                  <a:txBody>
                    <a:bodyPr/>
                    <a:lstStyle/>
                    <a:p>
                      <a:pPr algn="l"/>
                      <a:endParaRPr lang="tr-TR" sz="1100" dirty="0">
                        <a:effectLst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 smtClean="0">
                          <a:effectLst/>
                          <a:latin typeface="Century Gothic" panose="020B0502020202020204" pitchFamily="34" charset="0"/>
                        </a:rPr>
                        <a:t>Iterator</a:t>
                      </a:r>
                      <a:endParaRPr lang="tr-TR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>
                          <a:effectLst/>
                          <a:latin typeface="Century Gothic" panose="020B0502020202020204" pitchFamily="34" charset="0"/>
                        </a:rPr>
                        <a:t>ListIterator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348"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Temel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800" dirty="0">
                          <a:effectLst/>
                          <a:latin typeface="Century Gothic" panose="020B0502020202020204" pitchFamily="34" charset="0"/>
                        </a:rPr>
                        <a:t>Yineleyici bir koleksiyondaki elemanları yalnızca ileri yönde hareket ettirebilir.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entury Gothic" panose="020B0502020202020204" pitchFamily="34" charset="0"/>
                        </a:rPr>
                        <a:t>ListIterator</a:t>
                      </a:r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, bir koleksiyondaki öğeleri ileri ve geri yönde hareket ettirebilir.</a:t>
                      </a:r>
                      <a:b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</a:br>
                      <a:endParaRPr lang="tr-TR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066"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Eklemek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Yineleyici bir koleksiyona öğe ekleyemiyor.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>
                          <a:effectLst/>
                          <a:latin typeface="Century Gothic" panose="020B0502020202020204" pitchFamily="34" charset="0"/>
                        </a:rPr>
                        <a:t>ListIteror, koleksiyona eleman ekleyebilir.</a:t>
                      </a:r>
                      <a:br>
                        <a:rPr lang="tr-TR" sz="1800">
                          <a:effectLst/>
                          <a:latin typeface="Century Gothic" panose="020B0502020202020204" pitchFamily="34" charset="0"/>
                        </a:rPr>
                      </a:br>
                      <a:endParaRPr lang="tr-TR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066"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>
                          <a:effectLst/>
                        </a:rPr>
                        <a:t>Değiştirmek</a:t>
                      </a:r>
                      <a:endParaRPr lang="tr-TR" sz="1800" dirty="0">
                        <a:effectLst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Yineleyici bir koleksiyondaki öğeleri değiştiremez.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entury Gothic" panose="020B0502020202020204" pitchFamily="34" charset="0"/>
                        </a:rPr>
                        <a:t>ListIterator</a:t>
                      </a:r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, bir koleksiyondaki öğeleri set () kullanarak değiştirebilir.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066"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>
                          <a:effectLst/>
                        </a:rPr>
                        <a:t>Çapraz</a:t>
                      </a:r>
                      <a:endParaRPr lang="tr-TR" sz="1800" dirty="0">
                        <a:effectLst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>
                          <a:effectLst/>
                          <a:latin typeface="Century Gothic" panose="020B0502020202020204" pitchFamily="34" charset="0"/>
                        </a:rPr>
                        <a:t>Yineleyici Harita, Liste ve Ayar arasında geçiş yapabilir.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entury Gothic" panose="020B0502020202020204" pitchFamily="34" charset="0"/>
                        </a:rPr>
                        <a:t>ListIterator</a:t>
                      </a:r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 yalnızca </a:t>
                      </a:r>
                      <a:r>
                        <a:rPr lang="tr-TR" sz="1800" dirty="0" err="1">
                          <a:effectLst/>
                          <a:latin typeface="Century Gothic" panose="020B0502020202020204" pitchFamily="34" charset="0"/>
                        </a:rPr>
                        <a:t>List</a:t>
                      </a:r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 nesnelerini değiştirebilir.</a:t>
                      </a:r>
                      <a:b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</a:br>
                      <a:endParaRPr lang="tr-TR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066"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 smtClean="0">
                          <a:effectLst/>
                        </a:rPr>
                        <a:t>Indeks</a:t>
                      </a:r>
                      <a:endParaRPr lang="tr-TR" sz="1800" dirty="0">
                        <a:effectLst/>
                      </a:endParaRP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>
                          <a:effectLst/>
                          <a:latin typeface="Century Gothic" panose="020B0502020202020204" pitchFamily="34" charset="0"/>
                        </a:rPr>
                        <a:t>Yineleyici, koleksiyondaki öğenin bir dizinini alma yöntemine sahip değildir.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entury Gothic" panose="020B0502020202020204" pitchFamily="34" charset="0"/>
                        </a:rPr>
                        <a:t>ListIterator</a:t>
                      </a:r>
                      <a:r>
                        <a:rPr lang="tr-TR" sz="1800" dirty="0">
                          <a:effectLst/>
                          <a:latin typeface="Century Gothic" panose="020B0502020202020204" pitchFamily="34" charset="0"/>
                        </a:rPr>
                        <a:t> kullanarak, koleksiyondaki öğenin bir dizinini alabilirsiniz.</a:t>
                      </a:r>
                    </a:p>
                  </a:txBody>
                  <a:tcPr marL="77600" marR="77600" marT="77600" marB="77600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ListIterator</a:t>
            </a:r>
            <a:r>
              <a:rPr lang="tr-TR" b="1" dirty="0" smtClean="0"/>
              <a:t> Metotları 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055435" y="1389479"/>
            <a:ext cx="1058611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algn="just"/>
            <a:r>
              <a:rPr lang="tr-TR" sz="2000" dirty="0" smtClean="0"/>
              <a:t>     </a:t>
            </a:r>
            <a:endParaRPr lang="tr-TR" sz="2900" dirty="0" smtClean="0"/>
          </a:p>
          <a:p>
            <a:pPr marL="0" lvl="0" indent="0">
              <a:lnSpc>
                <a:spcPct val="160000"/>
              </a:lnSpc>
            </a:pPr>
            <a:r>
              <a:rPr lang="tr-TR" sz="2900" dirty="0" smtClean="0"/>
              <a:t>     </a:t>
            </a:r>
            <a:r>
              <a:rPr lang="tr-TR" sz="2900" b="1" dirty="0" err="1" smtClean="0"/>
              <a:t>next</a:t>
            </a:r>
            <a:r>
              <a:rPr lang="tr-TR" sz="2900" b="1" dirty="0" smtClean="0"/>
              <a:t>(): </a:t>
            </a:r>
            <a:r>
              <a:rPr lang="tr-TR" sz="2900" dirty="0" smtClean="0"/>
              <a:t>Tekrarlamadaki sonraki elemanı döndürür.</a:t>
            </a:r>
            <a:br>
              <a:rPr lang="tr-TR" sz="2900" dirty="0" smtClean="0"/>
            </a:br>
            <a:r>
              <a:rPr lang="tr-TR" sz="2900" dirty="0" smtClean="0"/>
              <a:t>     </a:t>
            </a:r>
            <a:r>
              <a:rPr lang="tr-TR" sz="2900" b="1" dirty="0" err="1" smtClean="0"/>
              <a:t>previous</a:t>
            </a:r>
            <a:r>
              <a:rPr lang="tr-TR" sz="2900" b="1" dirty="0" smtClean="0"/>
              <a:t>(): </a:t>
            </a:r>
            <a:r>
              <a:rPr lang="tr-TR" sz="2900" dirty="0" smtClean="0"/>
              <a:t>Tekrarlamadaki önceki elemanı döndürür.</a:t>
            </a:r>
            <a:br>
              <a:rPr lang="tr-TR" sz="2900" dirty="0" smtClean="0"/>
            </a:br>
            <a:r>
              <a:rPr lang="tr-TR" sz="2900" dirty="0" smtClean="0"/>
              <a:t>     </a:t>
            </a:r>
            <a:r>
              <a:rPr lang="tr-TR" sz="2900" b="1" dirty="0" err="1" smtClean="0"/>
              <a:t>hasNext</a:t>
            </a:r>
            <a:r>
              <a:rPr lang="tr-TR" sz="2900" b="1" dirty="0" smtClean="0"/>
              <a:t>(): </a:t>
            </a:r>
            <a:r>
              <a:rPr lang="tr-TR" sz="2900" dirty="0" smtClean="0"/>
              <a:t>İleriye doğru tarama yaparken ileride eleman varsa </a:t>
            </a:r>
            <a:r>
              <a:rPr lang="tr-TR" sz="2900" dirty="0" err="1" smtClean="0"/>
              <a:t>true</a:t>
            </a:r>
            <a:r>
              <a:rPr lang="tr-TR" sz="2900" dirty="0" smtClean="0"/>
              <a:t> değeri döndürür.</a:t>
            </a:r>
            <a:br>
              <a:rPr lang="tr-TR" sz="2900" dirty="0" smtClean="0"/>
            </a:br>
            <a:r>
              <a:rPr lang="tr-TR" sz="2900" dirty="0" smtClean="0"/>
              <a:t>     </a:t>
            </a:r>
            <a:r>
              <a:rPr lang="tr-TR" sz="2900" b="1" dirty="0" err="1" smtClean="0"/>
              <a:t>hasPrevious</a:t>
            </a:r>
            <a:r>
              <a:rPr lang="tr-TR" sz="2900" b="1" dirty="0" smtClean="0"/>
              <a:t>(): </a:t>
            </a:r>
            <a:r>
              <a:rPr lang="tr-TR" sz="2900" dirty="0" smtClean="0"/>
              <a:t>Geriye doğru tarama yaparken geride eleman varsa </a:t>
            </a:r>
            <a:r>
              <a:rPr lang="tr-TR" sz="2900" dirty="0" err="1" smtClean="0"/>
              <a:t>true</a:t>
            </a:r>
            <a:r>
              <a:rPr lang="tr-TR" sz="2900" dirty="0" smtClean="0"/>
              <a:t> değeri döndürür.</a:t>
            </a:r>
            <a:br>
              <a:rPr lang="tr-TR" sz="2900" dirty="0" smtClean="0"/>
            </a:br>
            <a:r>
              <a:rPr lang="tr-TR" sz="2900" b="1" dirty="0" smtClean="0"/>
              <a:t>     </a:t>
            </a:r>
            <a:r>
              <a:rPr lang="tr-TR" sz="2900" b="1" dirty="0" err="1" smtClean="0"/>
              <a:t>nextIndex</a:t>
            </a:r>
            <a:r>
              <a:rPr lang="tr-TR" sz="2900" b="1" dirty="0" smtClean="0"/>
              <a:t>(): </a:t>
            </a:r>
            <a:r>
              <a:rPr lang="tr-TR" sz="2900" dirty="0" smtClean="0"/>
              <a:t>Bir sonraki elemanın indeks numarasını döndürür.</a:t>
            </a:r>
          </a:p>
          <a:p>
            <a:pPr marL="0" lvl="0" indent="0">
              <a:lnSpc>
                <a:spcPct val="160000"/>
              </a:lnSpc>
            </a:pPr>
            <a:r>
              <a:rPr lang="tr-TR" sz="2900" dirty="0" smtClean="0"/>
              <a:t>     </a:t>
            </a:r>
            <a:r>
              <a:rPr lang="tr-TR" sz="2900" b="1" dirty="0" err="1"/>
              <a:t>previousIndex</a:t>
            </a:r>
            <a:r>
              <a:rPr lang="tr-TR" sz="2900" b="1" dirty="0" smtClean="0"/>
              <a:t>(): </a:t>
            </a:r>
            <a:r>
              <a:rPr lang="tr-TR" sz="2900" dirty="0"/>
              <a:t>Bir önceki elemanın indeks numarasını döndürür</a:t>
            </a:r>
            <a:r>
              <a:rPr lang="tr-TR" sz="2900" dirty="0" smtClean="0"/>
              <a:t>.</a:t>
            </a:r>
          </a:p>
          <a:p>
            <a:pPr marL="0" lvl="0" indent="0">
              <a:lnSpc>
                <a:spcPct val="160000"/>
              </a:lnSpc>
            </a:pPr>
            <a:r>
              <a:rPr lang="tr-TR" sz="2900" b="1" dirty="0"/>
              <a:t>  </a:t>
            </a:r>
            <a:r>
              <a:rPr lang="tr-TR" sz="2900" b="1" dirty="0" smtClean="0"/>
              <a:t>   </a:t>
            </a:r>
            <a:r>
              <a:rPr lang="tr-TR" sz="2900" b="1" dirty="0" err="1" smtClean="0"/>
              <a:t>remove</a:t>
            </a:r>
            <a:r>
              <a:rPr lang="tr-TR" sz="2900" b="1" dirty="0" smtClean="0"/>
              <a:t> </a:t>
            </a:r>
            <a:r>
              <a:rPr lang="tr-TR" sz="2900" b="1" dirty="0"/>
              <a:t>()</a:t>
            </a:r>
            <a:r>
              <a:rPr lang="tr-TR" sz="2900" dirty="0"/>
              <a:t> : Öğeyi koleksiyondan silmek için kullanılır.</a:t>
            </a:r>
            <a:br>
              <a:rPr lang="tr-TR" sz="2900" dirty="0"/>
            </a:br>
            <a:r>
              <a:rPr lang="tr-TR" sz="2900" dirty="0"/>
              <a:t>     </a:t>
            </a:r>
            <a:r>
              <a:rPr lang="tr-TR" sz="2900" b="1" dirty="0"/>
              <a:t>set ()</a:t>
            </a:r>
            <a:r>
              <a:rPr lang="tr-TR" sz="2900" dirty="0"/>
              <a:t> </a:t>
            </a:r>
            <a:r>
              <a:rPr lang="tr-TR" sz="2900" dirty="0" smtClean="0"/>
              <a:t>: </a:t>
            </a:r>
            <a:r>
              <a:rPr lang="tr-TR" sz="2900" dirty="0"/>
              <a:t>Bir koleksiyondaki öğeyi değiştirir.</a:t>
            </a:r>
            <a:br>
              <a:rPr lang="tr-TR" sz="2900" dirty="0"/>
            </a:br>
            <a:r>
              <a:rPr lang="tr-TR" sz="2900" dirty="0"/>
              <a:t>     </a:t>
            </a:r>
            <a:r>
              <a:rPr lang="tr-TR" sz="2900" b="1" dirty="0" err="1"/>
              <a:t>add</a:t>
            </a:r>
            <a:r>
              <a:rPr lang="tr-TR" sz="2900" b="1" dirty="0"/>
              <a:t> </a:t>
            </a:r>
            <a:r>
              <a:rPr lang="tr-TR" sz="2900" b="1" dirty="0" smtClean="0"/>
              <a:t>()</a:t>
            </a:r>
            <a:r>
              <a:rPr lang="tr-TR" sz="2900" dirty="0" smtClean="0"/>
              <a:t>: </a:t>
            </a:r>
            <a:r>
              <a:rPr lang="tr-TR" sz="2900" dirty="0"/>
              <a:t>Yeni öğeyi koleksiyona ekler.</a:t>
            </a:r>
            <a:endParaRPr lang="tr-TR" sz="2900" dirty="0" smtClean="0"/>
          </a:p>
          <a:p>
            <a:pPr marL="0" lvl="0" indent="0">
              <a:lnSpc>
                <a:spcPct val="170000"/>
              </a:lnSpc>
            </a:pPr>
            <a:r>
              <a:rPr lang="tr-TR" sz="2900" dirty="0" smtClean="0"/>
              <a:t>			</a:t>
            </a:r>
            <a:endParaRPr lang="tr-TR" sz="2900" b="1" dirty="0"/>
          </a:p>
        </p:txBody>
      </p:sp>
    </p:spTree>
    <p:extLst>
      <p:ext uri="{BB962C8B-B14F-4D97-AF65-F5344CB8AC3E}">
        <p14:creationId xmlns:p14="http://schemas.microsoft.com/office/powerpoint/2010/main" val="38251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ListIterator</a:t>
            </a:r>
            <a:r>
              <a:rPr lang="tr-TR" b="1" dirty="0" smtClean="0"/>
              <a:t> Uygulamaları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843122" y="1313162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/>
            <a:endParaRPr sz="2000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70" y="1343024"/>
            <a:ext cx="7658852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/>
              <a:t>https://</a:t>
            </a:r>
            <a:r>
              <a:rPr lang="tr-TR" b="1" dirty="0" smtClean="0"/>
              <a:t>www.w3schools.com</a:t>
            </a:r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/>
              <a:t>https://</a:t>
            </a:r>
            <a:r>
              <a:rPr lang="tr-TR" b="1" dirty="0" smtClean="0"/>
              <a:t>www.oracle.com</a:t>
            </a:r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/>
              <a:t>https://</a:t>
            </a:r>
            <a:r>
              <a:rPr lang="tr-TR" b="1" dirty="0" smtClean="0"/>
              <a:t>www.w3resource.com</a:t>
            </a: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Erhan BAŞ 2111404220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/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erhanbas88@gmail.com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01/06/2022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</a:t>
            </a:r>
            <a:r>
              <a:rPr lang="tr-TR" sz="1800" b="1" i="0" u="none" strike="noStrike" cap="none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Iterator</a:t>
            </a: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Itera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tor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Metotları</a:t>
            </a: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?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Iterator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Mantığı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Iterator</a:t>
            </a: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Kullanımı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Iterator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Döngü Kullanımı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Iterator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 Kullanarak 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Öğe 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Silme</a:t>
            </a:r>
            <a:r>
              <a:rPr lang="tr-TR" sz="1800" b="1" dirty="0" smtClean="0"/>
              <a:t>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List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Iterator</a:t>
            </a:r>
            <a:endParaRPr lang="tr-TR" sz="1800" b="1" dirty="0" smtClean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ListIterator</a:t>
            </a: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Uygulamaları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Java </a:t>
            </a:r>
            <a:r>
              <a:rPr lang="tr-TR" b="1" dirty="0" err="1" smtClean="0"/>
              <a:t>Iterator</a:t>
            </a:r>
            <a:r>
              <a:rPr lang="tr-TR" b="1" dirty="0" smtClean="0"/>
              <a:t> Nedir?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1" y="1777186"/>
            <a:ext cx="8842969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algn="just"/>
            <a:r>
              <a:rPr lang="tr-TR" sz="2000" dirty="0" smtClean="0"/>
              <a:t>     </a:t>
            </a:r>
            <a:r>
              <a:rPr lang="tr-TR" dirty="0" err="1" smtClean="0"/>
              <a:t>Iterator</a:t>
            </a:r>
            <a:r>
              <a:rPr lang="tr-TR" dirty="0" smtClean="0"/>
              <a:t> (Tekrarlayıcı) dizi, liste vb. koleksiyonlar </a:t>
            </a:r>
            <a:r>
              <a:rPr lang="tr-TR" dirty="0"/>
              <a:t>üzerinde, bütün öğeleri tarayacak biçimde tekrarlanan eylemleri gerçekleştirmek için </a:t>
            </a:r>
            <a:r>
              <a:rPr lang="tr-TR" dirty="0" smtClean="0"/>
              <a:t>kullanılan bir nesnedir.</a:t>
            </a:r>
          </a:p>
          <a:p>
            <a:pPr marL="342900" lvl="0" algn="just"/>
            <a:r>
              <a:rPr lang="tr-TR" dirty="0"/>
              <a:t>	</a:t>
            </a:r>
            <a:r>
              <a:rPr lang="tr-TR" dirty="0" err="1" smtClean="0"/>
              <a:t>Iterator</a:t>
            </a:r>
            <a:r>
              <a:rPr lang="tr-TR" dirty="0" smtClean="0"/>
              <a:t> </a:t>
            </a:r>
            <a:r>
              <a:rPr lang="tr-TR" dirty="0"/>
              <a:t>bir koleksiyon üzerinde tekrarlama eylemini yaparken koleksiyondan öğeler silinmesine izin veren </a:t>
            </a:r>
            <a:r>
              <a:rPr lang="tr-TR" dirty="0" smtClean="0"/>
              <a:t>bir metoda sahiptir.</a:t>
            </a:r>
          </a:p>
          <a:p>
            <a:pPr marL="342900" lvl="0" algn="just"/>
            <a:r>
              <a:rPr lang="tr-TR" dirty="0"/>
              <a:t>	</a:t>
            </a:r>
            <a:r>
              <a:rPr lang="tr-TR" dirty="0" err="1" smtClean="0"/>
              <a:t>Iterator</a:t>
            </a:r>
            <a:r>
              <a:rPr lang="tr-TR" dirty="0" smtClean="0"/>
              <a:t> nesnesinin metot </a:t>
            </a:r>
            <a:r>
              <a:rPr lang="tr-TR" dirty="0"/>
              <a:t>adları, yaptıkları eyleme uyacak biçimde </a:t>
            </a:r>
            <a:r>
              <a:rPr lang="tr-TR" dirty="0" smtClean="0"/>
              <a:t>düzenlenmiştir.</a:t>
            </a:r>
            <a:endParaRPr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58" y="3872686"/>
            <a:ext cx="4000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Mantığı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46" y="1152907"/>
            <a:ext cx="8345288" cy="54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Mantığı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17" y="1183649"/>
            <a:ext cx="8770511" cy="52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Metotları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528549" y="1777186"/>
            <a:ext cx="947448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/>
            <a:r>
              <a:rPr lang="tr-TR" sz="2000" dirty="0" smtClean="0"/>
              <a:t>      </a:t>
            </a:r>
            <a:r>
              <a:rPr lang="tr-TR" b="1" dirty="0" err="1" smtClean="0"/>
              <a:t>hasNext</a:t>
            </a:r>
            <a:r>
              <a:rPr lang="tr-TR" b="1" dirty="0" smtClean="0"/>
              <a:t>() : </a:t>
            </a:r>
            <a:r>
              <a:rPr lang="tr-TR" dirty="0" smtClean="0"/>
              <a:t>Tekrarlamada hala öğe varsa </a:t>
            </a:r>
            <a:r>
              <a:rPr lang="tr-TR" dirty="0" err="1" smtClean="0"/>
              <a:t>true</a:t>
            </a:r>
            <a:r>
              <a:rPr lang="tr-TR" dirty="0" smtClean="0"/>
              <a:t> değerini döndürür.</a:t>
            </a:r>
          </a:p>
          <a:p>
            <a:pPr marL="342900" lvl="0"/>
            <a:endParaRPr lang="tr-TR" b="1" dirty="0"/>
          </a:p>
          <a:p>
            <a:pPr marL="342900" lvl="0"/>
            <a:r>
              <a:rPr lang="tr-TR" b="1" dirty="0" smtClean="0"/>
              <a:t>	</a:t>
            </a:r>
            <a:r>
              <a:rPr lang="tr-TR" b="1" dirty="0" err="1" smtClean="0"/>
              <a:t>next</a:t>
            </a:r>
            <a:r>
              <a:rPr lang="tr-TR" b="1" dirty="0" smtClean="0"/>
              <a:t>()        : </a:t>
            </a:r>
            <a:r>
              <a:rPr lang="tr-TR" dirty="0" smtClean="0"/>
              <a:t>Tekrarlamada sonraki öğeyi bulur.</a:t>
            </a:r>
          </a:p>
          <a:p>
            <a:pPr marL="342900" lvl="0"/>
            <a:endParaRPr lang="tr-TR" b="1" dirty="0"/>
          </a:p>
          <a:p>
            <a:pPr marL="342900" lvl="0"/>
            <a:r>
              <a:rPr lang="tr-TR" b="1" dirty="0" smtClean="0"/>
              <a:t>	</a:t>
            </a:r>
            <a:r>
              <a:rPr lang="tr-TR" b="1" dirty="0" err="1" smtClean="0"/>
              <a:t>remove</a:t>
            </a:r>
            <a:r>
              <a:rPr lang="tr-TR" b="1" dirty="0" smtClean="0"/>
              <a:t>()  : </a:t>
            </a:r>
            <a:r>
              <a:rPr lang="tr-TR" dirty="0" smtClean="0"/>
              <a:t>Tekrarlamada </a:t>
            </a:r>
            <a:r>
              <a:rPr lang="tr-TR" dirty="0" err="1" smtClean="0"/>
              <a:t>iteratörün</a:t>
            </a:r>
            <a:r>
              <a:rPr lang="tr-TR" dirty="0" smtClean="0"/>
              <a:t> verdiği son öğeyi siler.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559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Kullanımı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843122" y="1313162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/>
            <a:endParaRPr sz="2000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16" y="1313162"/>
            <a:ext cx="7685506" cy="52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Döngü Kullanımı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843122" y="1313162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/>
            <a:endParaRPr sz="20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65" y="1287737"/>
            <a:ext cx="8134191" cy="52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Iterator</a:t>
            </a:r>
            <a:r>
              <a:rPr lang="tr-TR" b="1" dirty="0" smtClean="0"/>
              <a:t> Kullanarak Öğe Silme 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843122" y="1313162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/>
            <a:endParaRPr sz="2000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32" y="1469332"/>
            <a:ext cx="8447579" cy="51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331</Words>
  <Application>Microsoft Office PowerPoint</Application>
  <PresentationFormat>Geniş ekran</PresentationFormat>
  <Paragraphs>91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Noto Sans Symbols</vt:lpstr>
      <vt:lpstr>Calibri</vt:lpstr>
      <vt:lpstr>Century Gothic</vt:lpstr>
      <vt:lpstr>Arial</vt:lpstr>
      <vt:lpstr>Duman</vt:lpstr>
      <vt:lpstr>Javada Iterator Kullanımı </vt:lpstr>
      <vt:lpstr>İÇİNDEKİLER</vt:lpstr>
      <vt:lpstr>Java Iterator Nedir?</vt:lpstr>
      <vt:lpstr>Iterator Mantığı</vt:lpstr>
      <vt:lpstr>Iterator Mantığı</vt:lpstr>
      <vt:lpstr>Iterator Metotları</vt:lpstr>
      <vt:lpstr>Iterator Kullanımı</vt:lpstr>
      <vt:lpstr>Iterator Döngü Kullanımı</vt:lpstr>
      <vt:lpstr>Iterator Kullanarak Öğe Silme </vt:lpstr>
      <vt:lpstr>ListIterator </vt:lpstr>
      <vt:lpstr>Iterator –ListIterator Karşılaştırması </vt:lpstr>
      <vt:lpstr>ListIterator Metotları </vt:lpstr>
      <vt:lpstr>ListIterator Uygulamaları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LENOVO</cp:lastModifiedBy>
  <cp:revision>40</cp:revision>
  <dcterms:created xsi:type="dcterms:W3CDTF">2022-05-25T15:13:00Z</dcterms:created>
  <dcterms:modified xsi:type="dcterms:W3CDTF">2022-06-02T22:14:34Z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