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59" r:id="rId3"/>
    <p:sldId id="272" r:id="rId4"/>
    <p:sldId id="281" r:id="rId5"/>
    <p:sldId id="274" r:id="rId6"/>
    <p:sldId id="261" r:id="rId7"/>
    <p:sldId id="262" r:id="rId8"/>
    <p:sldId id="268" r:id="rId9"/>
    <p:sldId id="267" r:id="rId10"/>
    <p:sldId id="266" r:id="rId11"/>
    <p:sldId id="265" r:id="rId12"/>
    <p:sldId id="264" r:id="rId13"/>
    <p:sldId id="263" r:id="rId14"/>
    <p:sldId id="269" r:id="rId15"/>
    <p:sldId id="270" r:id="rId16"/>
    <p:sldId id="271" r:id="rId17"/>
    <p:sldId id="273" r:id="rId18"/>
    <p:sldId id="277" r:id="rId19"/>
    <p:sldId id="276" r:id="rId20"/>
    <p:sldId id="27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A111B-AF3A-4712-9D2C-54B768D09A80}" type="datetimeFigureOut">
              <a:rPr lang="tr-TR" smtClean="0"/>
              <a:t>28.05.2022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9A050-725C-48BD-B5D9-8D9A0E61A561}" type="slidenum">
              <a:rPr lang="tr-TR" smtClean="0"/>
              <a:t>‹#›</a:t>
            </a:fld>
            <a:endParaRPr lang="tr-TR"/>
          </a:p>
        </p:txBody>
      </p:sp>
    </p:spTree>
    <p:extLst>
      <p:ext uri="{BB962C8B-B14F-4D97-AF65-F5344CB8AC3E}">
        <p14:creationId xmlns:p14="http://schemas.microsoft.com/office/powerpoint/2010/main" val="222615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46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754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306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359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162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780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508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7032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10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036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303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70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589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6076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88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Başlık Slaydı">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320532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132778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extLst>
      <p:ext uri="{BB962C8B-B14F-4D97-AF65-F5344CB8AC3E}">
        <p14:creationId xmlns:p14="http://schemas.microsoft.com/office/powerpoint/2010/main" val="1780327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2788138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extLst>
      <p:ext uri="{BB962C8B-B14F-4D97-AF65-F5344CB8AC3E}">
        <p14:creationId xmlns:p14="http://schemas.microsoft.com/office/powerpoint/2010/main" val="3542169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1292662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Başlık ve Dikey Metin">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2020369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Dikey Başlık ve Metin">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196344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Başlık ve İçerik">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343972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Bölüm Üst Bilgisi">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36124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İki İçerik">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296713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Karşılaştırma">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274879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Yalnızca Başlık">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145503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oş">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1464150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Başlıklı İçerik">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291018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Başlıklı Resim">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236533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extLst>
      <p:ext uri="{BB962C8B-B14F-4D97-AF65-F5344CB8AC3E}">
        <p14:creationId xmlns:p14="http://schemas.microsoft.com/office/powerpoint/2010/main" val="272496651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800" b="0" i="0" u="none" strike="noStrike" kern="0" cap="none" spc="0" normalizeH="0" baseline="0" noProof="0">
              <a:ln>
                <a:noFill/>
              </a:ln>
              <a:solidFill>
                <a:srgbClr val="FFFFFF"/>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0" i="0" u="none" strike="noStrike" dirty="0">
                <a:solidFill>
                  <a:srgbClr val="000000"/>
                </a:solidFill>
                <a:effectLst/>
                <a:latin typeface="Arial" panose="020B0604020202020204" pitchFamily="34" charset="0"/>
              </a:rPr>
              <a:t>C#da string kullanımı ve string dönüşümleri</a:t>
            </a:r>
            <a:r>
              <a:rPr lang="tr-TR" sz="1200" dirty="0"/>
              <a:t> </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353535"/>
              </a:buClr>
              <a:buSzPts val="1600"/>
              <a:buFont typeface="Noto Sans Symbols"/>
              <a:buNone/>
              <a:tabLst/>
              <a:defRPr/>
            </a:pP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Hazırlayan                  : </a:t>
            </a:r>
            <a:r>
              <a:rPr lang="tr-TR" sz="1600" b="1" kern="0" dirty="0">
                <a:solidFill>
                  <a:srgbClr val="000000"/>
                </a:solidFill>
                <a:latin typeface="Century Gothic" panose="020B0502020202020204"/>
                <a:ea typeface="Century Gothic" panose="020B0502020202020204"/>
                <a:cs typeface="Century Gothic" panose="020B0502020202020204"/>
                <a:sym typeface="Century Gothic" panose="020B0502020202020204"/>
              </a:rPr>
              <a:t>Fatmanur Şahin</a:t>
            </a:r>
            <a:r>
              <a:rPr kumimoji="0" lang="tr-TR" sz="1600" b="1"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 2011404016</a:t>
            </a:r>
            <a:endParaRPr kumimoji="0" sz="1600" b="1"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0" marR="0" lvl="0" indent="0" algn="l" defTabSz="914400" rtl="0" eaLnBrk="1" fontAlgn="auto" latinLnBrk="0" hangingPunct="1">
              <a:lnSpc>
                <a:spcPct val="100000"/>
              </a:lnSpc>
              <a:spcBef>
                <a:spcPts val="1000"/>
              </a:spcBef>
              <a:spcAft>
                <a:spcPts val="0"/>
              </a:spcAft>
              <a:buClr>
                <a:srgbClr val="353535"/>
              </a:buClr>
              <a:buSzPts val="1600"/>
              <a:buFont typeface="Noto Sans Symbols"/>
              <a:buNone/>
              <a:tabLst/>
              <a:defRPr/>
            </a:pP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Tarih                            : 09/03/2022</a:t>
            </a:r>
            <a:endParaRPr kumimoji="0"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0" marR="0" lvl="0" indent="0" algn="l" defTabSz="914400" rtl="0" eaLnBrk="1" fontAlgn="auto" latinLnBrk="0" hangingPunct="1">
              <a:lnSpc>
                <a:spcPct val="100000"/>
              </a:lnSpc>
              <a:spcBef>
                <a:spcPts val="1000"/>
              </a:spcBef>
              <a:spcAft>
                <a:spcPts val="0"/>
              </a:spcAft>
              <a:buClr>
                <a:srgbClr val="353535"/>
              </a:buClr>
              <a:buSzPts val="1600"/>
              <a:buFont typeface="Noto Sans Symbols"/>
              <a:buNone/>
              <a:tabLst/>
              <a:defRPr/>
            </a:pP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Sürüm                         : v1</a:t>
            </a:r>
          </a:p>
          <a:p>
            <a:pPr marL="0" marR="0" lvl="0" indent="0" algn="l" defTabSz="914400" rtl="0" eaLnBrk="1" fontAlgn="auto" latinLnBrk="0" hangingPunct="1">
              <a:lnSpc>
                <a:spcPct val="100000"/>
              </a:lnSpc>
              <a:spcBef>
                <a:spcPts val="1000"/>
              </a:spcBef>
              <a:spcAft>
                <a:spcPts val="0"/>
              </a:spcAft>
              <a:buClr>
                <a:srgbClr val="353535"/>
              </a:buClr>
              <a:buSzPts val="1600"/>
              <a:buFont typeface="Noto Sans Symbols"/>
              <a:buNone/>
              <a:tabLst/>
              <a:defRPr/>
            </a:pP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kumimoji="0"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marR="0" lvl="0" indent="0" algn="ctr" defTabSz="914400" rtl="0" eaLnBrk="1" fontAlgn="auto" latinLnBrk="0" hangingPunct="1">
              <a:lnSpc>
                <a:spcPct val="100000"/>
              </a:lnSpc>
              <a:spcBef>
                <a:spcPts val="0"/>
              </a:spcBef>
              <a:spcAft>
                <a:spcPts val="0"/>
              </a:spcAft>
              <a:buClr>
                <a:srgbClr val="353535"/>
              </a:buClr>
              <a:buSzPts val="1800"/>
              <a:buFont typeface="Noto Sans Symbols"/>
              <a:buNone/>
              <a:tabLst/>
              <a:defRPr/>
            </a:pPr>
            <a:r>
              <a:rPr kumimoji="0" lang="tr-TR" sz="1800" b="1" i="0" u="none" strike="noStrike" kern="0" cap="none" spc="0" normalizeH="0" baseline="0" noProof="0">
                <a:ln>
                  <a:noFill/>
                </a:ln>
                <a:solidFill>
                  <a:srgbClr val="265991"/>
                </a:solidFill>
                <a:effectLst/>
                <a:uLnTx/>
                <a:uFillTx/>
                <a:latin typeface="Century Gothic" panose="020B0502020202020204"/>
                <a:ea typeface="Century Gothic" panose="020B0502020202020204"/>
                <a:cs typeface="Century Gothic" panose="020B0502020202020204"/>
                <a:sym typeface="Century Gothic" panose="020B0502020202020204"/>
              </a:rPr>
              <a:t>Nesneye Yönelik Programlama</a:t>
            </a:r>
            <a:endParaRPr kumimoji="0" sz="1800" b="1" i="0" u="none" strike="noStrike" kern="0" cap="none" spc="0" normalizeH="0" baseline="0" noProof="0">
              <a:ln>
                <a:noFill/>
              </a:ln>
              <a:solidFill>
                <a:srgbClr val="265991"/>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tr-TR" sz="1400" b="1" i="0" u="sng" strike="noStrike" kern="0" cap="none" spc="0" normalizeH="0" baseline="0" noProof="0">
                <a:ln>
                  <a:noFill/>
                </a:ln>
                <a:solidFill>
                  <a:srgbClr val="353535"/>
                </a:solidFill>
                <a:effectLst/>
                <a:uLnTx/>
                <a:uFillTx/>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kumimoji="0" sz="1400" b="1" i="0" u="none" strike="noStrike" kern="0" cap="none" spc="0" normalizeH="0" baseline="0" noProof="0">
              <a:ln>
                <a:noFill/>
              </a:ln>
              <a:solidFill>
                <a:srgbClr val="353535"/>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4" name="Picture 3">
            <a:extLst>
              <a:ext uri="{FF2B5EF4-FFF2-40B4-BE49-F238E27FC236}">
                <a16:creationId xmlns:a16="http://schemas.microsoft.com/office/drawing/2014/main" id="{967B53B6-1083-48B1-81D8-CB74A59DE0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8807" y="4148612"/>
            <a:ext cx="2520793" cy="25207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10</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5" name="TextBox 4">
            <a:extLst>
              <a:ext uri="{FF2B5EF4-FFF2-40B4-BE49-F238E27FC236}">
                <a16:creationId xmlns:a16="http://schemas.microsoft.com/office/drawing/2014/main" id="{B31074A4-43F4-4BA0-8901-C3CB6ED04C01}"/>
              </a:ext>
            </a:extLst>
          </p:cNvPr>
          <p:cNvSpPr txBox="1"/>
          <p:nvPr/>
        </p:nvSpPr>
        <p:spPr>
          <a:xfrm>
            <a:off x="2076450" y="199158"/>
            <a:ext cx="9029700" cy="3970318"/>
          </a:xfrm>
          <a:prstGeom prst="rect">
            <a:avLst/>
          </a:prstGeom>
          <a:noFill/>
        </p:spPr>
        <p:txBody>
          <a:bodyPr wrap="square">
            <a:spAutoFit/>
          </a:bodyPr>
          <a:lstStyle/>
          <a:p>
            <a:r>
              <a:rPr lang="tr-TR"/>
              <a:t>C# </a:t>
            </a:r>
            <a:r>
              <a:rPr lang="tr-TR" dirty="0"/>
              <a:t>güvenli bir dildir yani farklı türlerin kapalı dönüşüm ya da açık dönüşüm ile dönüştürülmesinde bir takım kurallar ve kısıtlamalar söz konusudur.</a:t>
            </a:r>
          </a:p>
          <a:p>
            <a:endParaRPr lang="tr-TR" dirty="0"/>
          </a:p>
          <a:p>
            <a:r>
              <a:rPr lang="tr-TR" dirty="0"/>
              <a:t>Ama buna rağmen bazı durumlarda tamsayı bir türün string bir türe dönüştürülmesi sahne arkasında meydana gelir, meselâ Console.WriteLine yöntemi böyledir.</a:t>
            </a:r>
          </a:p>
          <a:p>
            <a:r>
              <a:rPr lang="tr-TR" dirty="0"/>
              <a:t>Bir tamsayıyı string ifadeye dönüştürmenin bir yolu, onu boş bir string ile birleştirmektir.</a:t>
            </a:r>
          </a:p>
          <a:p>
            <a:endParaRPr lang="tr-TR" dirty="0"/>
          </a:p>
          <a:p>
            <a:r>
              <a:rPr lang="tr-TR" dirty="0"/>
              <a:t>S = "" + I;</a:t>
            </a:r>
          </a:p>
          <a:p>
            <a:r>
              <a:rPr lang="tr-TR" dirty="0"/>
              <a:t>ya da</a:t>
            </a:r>
          </a:p>
          <a:p>
            <a:r>
              <a:rPr lang="tr-TR" dirty="0"/>
              <a:t>S = I + "";</a:t>
            </a:r>
          </a:p>
          <a:p>
            <a:endParaRPr lang="tr-TR" dirty="0"/>
          </a:p>
          <a:p>
            <a:r>
              <a:rPr lang="tr-TR" dirty="0"/>
              <a:t>Her iki durumda da C# tamsayıları string bir ifade ile birleştirebilmek için dönüştürme işlemini yapar. Tamsayı ile birleştirilmek istenen string boş olduğuna göre sonucu etkilemez, neticede tamsayı bir ifade string bir ifadeye dönüşmüş olur. </a:t>
            </a:r>
          </a:p>
        </p:txBody>
      </p:sp>
      <p:pic>
        <p:nvPicPr>
          <p:cNvPr id="4" name="Picture 3">
            <a:extLst>
              <a:ext uri="{FF2B5EF4-FFF2-40B4-BE49-F238E27FC236}">
                <a16:creationId xmlns:a16="http://schemas.microsoft.com/office/drawing/2014/main" id="{9946909B-AC9A-4ACE-90A1-177009697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550" y="4178238"/>
            <a:ext cx="9372600" cy="2679762"/>
          </a:xfrm>
          <a:prstGeom prst="rect">
            <a:avLst/>
          </a:prstGeom>
        </p:spPr>
      </p:pic>
    </p:spTree>
    <p:extLst>
      <p:ext uri="{BB962C8B-B14F-4D97-AF65-F5344CB8AC3E}">
        <p14:creationId xmlns:p14="http://schemas.microsoft.com/office/powerpoint/2010/main" val="195026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11</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30571" y="5561667"/>
            <a:ext cx="9942303"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solidFill>
                  <a:schemeClr val="tx1"/>
                </a:solidFill>
                <a:latin typeface="Tahoma" panose="020B0604030504040204" pitchFamily="34" charset="0"/>
                <a:ea typeface="Tahoma" panose="020B0604030504040204" pitchFamily="34" charset="0"/>
                <a:cs typeface="Tahoma" panose="020B0604030504040204" pitchFamily="34" charset="0"/>
              </a:rPr>
              <a:t>ToString bir yöntemdir. her zaman yöntemleri isminin sonunda parantez aç ve parantez kapa işaretleri ile birlikte kullanırız. Yöntemi tanımlarken de, kullanırken de bu böyledir. Yukarıdaki ifadede geçen ToString yöntemi hiç argümana sahip değildir ama dönen değeri bir string ifadedir.</a:t>
            </a:r>
          </a:p>
          <a:p>
            <a:pPr marL="0" lvl="0" indent="0" algn="l" rtl="0">
              <a:spcBef>
                <a:spcPts val="0"/>
              </a:spcBef>
              <a:spcAft>
                <a:spcPts val="0"/>
              </a:spcAft>
              <a:buSzPts val="1800"/>
              <a:buNone/>
            </a:pPr>
            <a:endParaRPr lang="tr-TR" sz="1800" b="1" dirty="0"/>
          </a:p>
          <a:p>
            <a:pPr marL="0" lvl="0" indent="0" algn="l" rtl="0">
              <a:spcBef>
                <a:spcPts val="0"/>
              </a:spcBef>
              <a:spcAft>
                <a:spcPts val="0"/>
              </a:spcAft>
              <a:buSzPts val="1800"/>
              <a:buNone/>
            </a:pPr>
            <a:r>
              <a:rPr lang="tr-TR" sz="1800" b="1" dirty="0"/>
              <a:t> </a:t>
            </a:r>
          </a:p>
        </p:txBody>
      </p:sp>
      <p:sp>
        <p:nvSpPr>
          <p:cNvPr id="5" name="TextBox 4">
            <a:extLst>
              <a:ext uri="{FF2B5EF4-FFF2-40B4-BE49-F238E27FC236}">
                <a16:creationId xmlns:a16="http://schemas.microsoft.com/office/drawing/2014/main" id="{1C6E1C9F-D644-4D89-9785-A21C59E2FF23}"/>
              </a:ext>
            </a:extLst>
          </p:cNvPr>
          <p:cNvSpPr txBox="1"/>
          <p:nvPr/>
        </p:nvSpPr>
        <p:spPr>
          <a:xfrm>
            <a:off x="1630571" y="857547"/>
            <a:ext cx="9570829" cy="1754326"/>
          </a:xfrm>
          <a:prstGeom prst="rect">
            <a:avLst/>
          </a:prstGeom>
          <a:noFill/>
        </p:spPr>
        <p:txBody>
          <a:bodyPr wrap="square">
            <a:spAutoFit/>
          </a:bodyPr>
          <a:lstStyle/>
          <a:p>
            <a:r>
              <a:rPr lang="tr-TR" b="0" i="0" dirty="0">
                <a:solidFill>
                  <a:srgbClr val="000000"/>
                </a:solidFill>
                <a:effectLst/>
                <a:latin typeface="Tahoma" panose="020B0604030504040204" pitchFamily="34" charset="0"/>
              </a:rPr>
              <a:t>Bir tamsayıyı string ifadeye dönüştürmek için ToString isminde bir yöntem kullanabiliriz. Herhangi bir değişkeni string ifadeye dönüştürür. </a:t>
            </a:r>
          </a:p>
          <a:p>
            <a:endParaRPr lang="tr-TR" dirty="0">
              <a:solidFill>
                <a:srgbClr val="000000"/>
              </a:solidFill>
              <a:latin typeface="Tahoma" panose="020B0604030504040204" pitchFamily="34" charset="0"/>
            </a:endParaRPr>
          </a:p>
          <a:p>
            <a:r>
              <a:rPr lang="tr-TR" b="0" i="0" dirty="0">
                <a:solidFill>
                  <a:srgbClr val="000000"/>
                </a:solidFill>
                <a:effectLst/>
                <a:latin typeface="Tahoma" panose="020B0604030504040204" pitchFamily="34" charset="0"/>
              </a:rPr>
              <a:t>S = I.ToString(); // Dönüştürme işlemi başarılı.</a:t>
            </a:r>
            <a:br>
              <a:rPr lang="tr-TR" dirty="0"/>
            </a:br>
            <a:br>
              <a:rPr lang="tr-TR" dirty="0"/>
            </a:br>
            <a:r>
              <a:rPr lang="tr-TR" b="0" i="0" dirty="0">
                <a:solidFill>
                  <a:srgbClr val="000000"/>
                </a:solidFill>
                <a:effectLst/>
                <a:latin typeface="Tahoma" panose="020B0604030504040204" pitchFamily="34" charset="0"/>
              </a:rPr>
              <a:t>Bu işlem sonucunda S string ifadesi 	45 olan iki karakterli bir yazı oldu.</a:t>
            </a:r>
            <a:endParaRPr lang="tr-TR" dirty="0"/>
          </a:p>
        </p:txBody>
      </p:sp>
      <p:pic>
        <p:nvPicPr>
          <p:cNvPr id="7" name="Picture 6">
            <a:extLst>
              <a:ext uri="{FF2B5EF4-FFF2-40B4-BE49-F238E27FC236}">
                <a16:creationId xmlns:a16="http://schemas.microsoft.com/office/drawing/2014/main" id="{4CFBA657-90A3-479D-9AB3-9A16E54A2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545" y="2611873"/>
            <a:ext cx="8755705" cy="2750579"/>
          </a:xfrm>
          <a:prstGeom prst="rect">
            <a:avLst/>
          </a:prstGeom>
        </p:spPr>
      </p:pic>
    </p:spTree>
    <p:extLst>
      <p:ext uri="{BB962C8B-B14F-4D97-AF65-F5344CB8AC3E}">
        <p14:creationId xmlns:p14="http://schemas.microsoft.com/office/powerpoint/2010/main" val="131876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12</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5" name="TextBox 4">
            <a:extLst>
              <a:ext uri="{FF2B5EF4-FFF2-40B4-BE49-F238E27FC236}">
                <a16:creationId xmlns:a16="http://schemas.microsoft.com/office/drawing/2014/main" id="{B488B118-57DF-43B2-8C7B-7926980B8D10}"/>
              </a:ext>
            </a:extLst>
          </p:cNvPr>
          <p:cNvSpPr txBox="1"/>
          <p:nvPr/>
        </p:nvSpPr>
        <p:spPr>
          <a:xfrm>
            <a:off x="2076451" y="708961"/>
            <a:ext cx="9170780" cy="5078313"/>
          </a:xfrm>
          <a:prstGeom prst="rect">
            <a:avLst/>
          </a:prstGeom>
          <a:noFill/>
        </p:spPr>
        <p:txBody>
          <a:bodyPr wrap="square">
            <a:spAutoFit/>
          </a:bodyPr>
          <a:lstStyle/>
          <a:p>
            <a:r>
              <a:rPr lang="tr-TR" b="0" i="0" dirty="0">
                <a:solidFill>
                  <a:srgbClr val="000000"/>
                </a:solidFill>
                <a:effectLst/>
                <a:latin typeface="Tahoma" panose="020B0604030504040204" pitchFamily="34" charset="0"/>
              </a:rPr>
              <a:t>Console ve WriteLine arasında noktaya ihtiyaç duyduğumuz gibi, tamsayı değişkenimiz ve ToString arasında da noktaya ihtiyaç duyduk. Hatta ToString yöntemini bir tamsayı ifadenin önünde kullanabilirsiniz.</a:t>
            </a:r>
            <a:br>
              <a:rPr lang="tr-TR" dirty="0"/>
            </a:br>
            <a:br>
              <a:rPr lang="tr-TR" dirty="0"/>
            </a:br>
            <a:r>
              <a:rPr lang="tr-TR" b="0" i="0" dirty="0">
                <a:solidFill>
                  <a:srgbClr val="000000"/>
                </a:solidFill>
                <a:effectLst/>
                <a:latin typeface="Tahoma" panose="020B0604030504040204" pitchFamily="34" charset="0"/>
              </a:rPr>
              <a:t>S = 279.ToString();</a:t>
            </a:r>
            <a:br>
              <a:rPr lang="tr-TR" dirty="0"/>
            </a:br>
            <a:br>
              <a:rPr lang="tr-TR" dirty="0"/>
            </a:br>
            <a:r>
              <a:rPr lang="tr-TR" b="0" i="0" dirty="0">
                <a:solidFill>
                  <a:srgbClr val="000000"/>
                </a:solidFill>
                <a:effectLst/>
                <a:latin typeface="Tahoma" panose="020B0604030504040204" pitchFamily="34" charset="0"/>
              </a:rPr>
              <a:t>Fark ettiğiniz gibi ToString yöntemi çok sık ihtiyaç duyulan bir yöntemdir. Bu yöntemi her nesne ve tür ile kullanırsınız ve nesnelerin yazıya dönüşmüş hallerini elde edersiniz.  Şimdi string bir ifadeyi tamsayıya dönüştürelim. Önce string bir değişken tanımlayalım ve rakamlardan oluşan bir değer atayalım.</a:t>
            </a:r>
            <a:br>
              <a:rPr lang="tr-TR" dirty="0"/>
            </a:br>
            <a:br>
              <a:rPr lang="tr-TR" dirty="0"/>
            </a:br>
            <a:r>
              <a:rPr lang="tr-TR" b="0" i="0" dirty="0">
                <a:solidFill>
                  <a:srgbClr val="000000"/>
                </a:solidFill>
                <a:effectLst/>
                <a:latin typeface="Tahoma" panose="020B0604030504040204" pitchFamily="34" charset="0"/>
              </a:rPr>
              <a:t>S = "57";</a:t>
            </a:r>
            <a:br>
              <a:rPr lang="tr-TR" dirty="0"/>
            </a:br>
            <a:br>
              <a:rPr lang="tr-TR" dirty="0"/>
            </a:br>
            <a:r>
              <a:rPr lang="tr-TR" b="0" i="0" dirty="0">
                <a:solidFill>
                  <a:srgbClr val="000000"/>
                </a:solidFill>
                <a:effectLst/>
                <a:latin typeface="Tahoma" panose="020B0604030504040204" pitchFamily="34" charset="0"/>
              </a:rPr>
              <a:t>Şimdi bu string ifadeyi tamsayıya dönüştürmek istiyoruz. Burada da söylemek gerekirse atama işlemini yine kullanamayız.</a:t>
            </a:r>
            <a:br>
              <a:rPr lang="tr-TR" dirty="0"/>
            </a:br>
            <a:br>
              <a:rPr lang="tr-TR" dirty="0"/>
            </a:br>
            <a:r>
              <a:rPr lang="tr-TR" b="0" i="0" dirty="0">
                <a:solidFill>
                  <a:srgbClr val="000000"/>
                </a:solidFill>
                <a:effectLst/>
                <a:latin typeface="Tahoma" panose="020B0604030504040204" pitchFamily="34" charset="0"/>
              </a:rPr>
              <a:t>int I = S; // İşe yaramaz.</a:t>
            </a:r>
            <a:br>
              <a:rPr lang="tr-TR" dirty="0"/>
            </a:br>
            <a:endParaRPr lang="tr-TR" dirty="0"/>
          </a:p>
        </p:txBody>
      </p:sp>
    </p:spTree>
    <p:extLst>
      <p:ext uri="{BB962C8B-B14F-4D97-AF65-F5344CB8AC3E}">
        <p14:creationId xmlns:p14="http://schemas.microsoft.com/office/powerpoint/2010/main" val="350735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13</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pic>
        <p:nvPicPr>
          <p:cNvPr id="3" name="Picture 2">
            <a:extLst>
              <a:ext uri="{FF2B5EF4-FFF2-40B4-BE49-F238E27FC236}">
                <a16:creationId xmlns:a16="http://schemas.microsoft.com/office/drawing/2014/main" id="{F2369608-510A-4E1B-8136-A9A30E730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139" y="150303"/>
            <a:ext cx="7848600" cy="2932455"/>
          </a:xfrm>
          <a:prstGeom prst="rect">
            <a:avLst/>
          </a:prstGeom>
        </p:spPr>
      </p:pic>
      <p:sp>
        <p:nvSpPr>
          <p:cNvPr id="7" name="TextBox 6">
            <a:extLst>
              <a:ext uri="{FF2B5EF4-FFF2-40B4-BE49-F238E27FC236}">
                <a16:creationId xmlns:a16="http://schemas.microsoft.com/office/drawing/2014/main" id="{3AB52AF2-8584-4F32-AB82-12B112462F65}"/>
              </a:ext>
            </a:extLst>
          </p:cNvPr>
          <p:cNvSpPr txBox="1"/>
          <p:nvPr/>
        </p:nvSpPr>
        <p:spPr>
          <a:xfrm>
            <a:off x="4199397" y="3175078"/>
            <a:ext cx="3990874" cy="1200329"/>
          </a:xfrm>
          <a:prstGeom prst="rect">
            <a:avLst/>
          </a:prstGeom>
          <a:noFill/>
        </p:spPr>
        <p:txBody>
          <a:bodyPr wrap="square">
            <a:spAutoFit/>
          </a:bodyPr>
          <a:lstStyle/>
          <a:p>
            <a:r>
              <a:rPr lang="tr-TR" b="0" i="0" dirty="0">
                <a:solidFill>
                  <a:srgbClr val="000000"/>
                </a:solidFill>
                <a:effectLst/>
                <a:latin typeface="Tahoma" panose="020B0604030504040204" pitchFamily="34" charset="0"/>
              </a:rPr>
              <a:t>Şimdi casting yapalım.</a:t>
            </a:r>
            <a:br>
              <a:rPr lang="tr-TR" dirty="0"/>
            </a:br>
            <a:br>
              <a:rPr lang="tr-TR" dirty="0"/>
            </a:br>
            <a:r>
              <a:rPr lang="tr-TR" b="0" i="0" dirty="0">
                <a:solidFill>
                  <a:srgbClr val="000000"/>
                </a:solidFill>
                <a:effectLst/>
                <a:latin typeface="Tahoma" panose="020B0604030504040204" pitchFamily="34" charset="0"/>
              </a:rPr>
              <a:t>int I = (int)S; // Hala işe yaramadı.</a:t>
            </a:r>
            <a:br>
              <a:rPr lang="tr-TR" dirty="0"/>
            </a:br>
            <a:endParaRPr lang="tr-TR" dirty="0"/>
          </a:p>
        </p:txBody>
      </p:sp>
      <p:pic>
        <p:nvPicPr>
          <p:cNvPr id="6" name="Picture 5">
            <a:extLst>
              <a:ext uri="{FF2B5EF4-FFF2-40B4-BE49-F238E27FC236}">
                <a16:creationId xmlns:a16="http://schemas.microsoft.com/office/drawing/2014/main" id="{82C8A10D-2BC4-4454-8E67-32F161412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139" y="4204608"/>
            <a:ext cx="7848600" cy="26309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14</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5" name="TextBox 4">
            <a:extLst>
              <a:ext uri="{FF2B5EF4-FFF2-40B4-BE49-F238E27FC236}">
                <a16:creationId xmlns:a16="http://schemas.microsoft.com/office/drawing/2014/main" id="{B488B118-57DF-43B2-8C7B-7926980B8D10}"/>
              </a:ext>
            </a:extLst>
          </p:cNvPr>
          <p:cNvSpPr txBox="1"/>
          <p:nvPr/>
        </p:nvSpPr>
        <p:spPr>
          <a:xfrm>
            <a:off x="2076451" y="708961"/>
            <a:ext cx="917078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tr-TR" sz="1800" b="0" i="0" u="none" strike="noStrike" kern="1200" cap="none" spc="0" normalizeH="0" baseline="0" noProof="0" dirty="0">
                <a:ln>
                  <a:noFill/>
                </a:ln>
                <a:solidFill>
                  <a:srgbClr val="000000"/>
                </a:solidFill>
                <a:effectLst/>
                <a:uLnTx/>
                <a:uFillTx/>
                <a:latin typeface="Arial"/>
                <a:ea typeface="+mn-ea"/>
                <a:cs typeface="+mn-cs"/>
              </a:rPr>
            </a:br>
            <a:endParaRPr kumimoji="0" lang="tr-TR"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7C801C19-786D-4083-B24F-16E2AEE48984}"/>
              </a:ext>
            </a:extLst>
          </p:cNvPr>
          <p:cNvSpPr txBox="1"/>
          <p:nvPr/>
        </p:nvSpPr>
        <p:spPr>
          <a:xfrm>
            <a:off x="3048000" y="1033105"/>
            <a:ext cx="6096000" cy="4801314"/>
          </a:xfrm>
          <a:prstGeom prst="rect">
            <a:avLst/>
          </a:prstGeom>
          <a:noFill/>
        </p:spPr>
        <p:txBody>
          <a:bodyPr wrap="square">
            <a:spAutoFit/>
          </a:bodyPr>
          <a:lstStyle/>
          <a:p>
            <a:r>
              <a:rPr lang="tr-TR" b="0" i="0" dirty="0">
                <a:solidFill>
                  <a:srgbClr val="000000"/>
                </a:solidFill>
                <a:effectLst/>
                <a:latin typeface="Tahoma" panose="020B0604030504040204" pitchFamily="34" charset="0"/>
              </a:rPr>
              <a:t>Int Türü System.Int32 yapısının bir </a:t>
            </a:r>
            <a:r>
              <a:rPr lang="tr-TR" dirty="0">
                <a:solidFill>
                  <a:srgbClr val="000000"/>
                </a:solidFill>
                <a:latin typeface="Tahoma" panose="020B0604030504040204" pitchFamily="34" charset="0"/>
              </a:rPr>
              <a:t>takma adıdır</a:t>
            </a:r>
            <a:r>
              <a:rPr lang="tr-TR" b="0" i="0" dirty="0">
                <a:solidFill>
                  <a:srgbClr val="000000"/>
                </a:solidFill>
                <a:effectLst/>
                <a:latin typeface="Tahoma" panose="020B0604030504040204" pitchFamily="34" charset="0"/>
              </a:rPr>
              <a:t>. Bu yapının Parse diye bir dönüşüm işi yapan bir yöntemi var.</a:t>
            </a:r>
            <a:br>
              <a:rPr lang="tr-TR" dirty="0"/>
            </a:br>
            <a:br>
              <a:rPr lang="tr-TR" dirty="0"/>
            </a:br>
            <a:r>
              <a:rPr lang="tr-TR" b="0" i="0" dirty="0">
                <a:solidFill>
                  <a:srgbClr val="000000"/>
                </a:solidFill>
                <a:effectLst/>
                <a:latin typeface="Tahoma" panose="020B0604030504040204" pitchFamily="34" charset="0"/>
              </a:rPr>
              <a:t>I = Int32.Parse(S);</a:t>
            </a:r>
            <a:br>
              <a:rPr lang="tr-TR" dirty="0"/>
            </a:br>
            <a:br>
              <a:rPr lang="tr-TR" dirty="0"/>
            </a:br>
            <a:r>
              <a:rPr lang="tr-TR" b="0" i="0" dirty="0">
                <a:solidFill>
                  <a:srgbClr val="000000"/>
                </a:solidFill>
                <a:effectLst/>
                <a:latin typeface="Tahoma" panose="020B0604030504040204" pitchFamily="34" charset="0"/>
              </a:rPr>
              <a:t>Int32.Parse yönteminin dönen değeri bir tamsayıdır. Parse yöntemine geçeceğimiz string rakamlardan oluşmalıdır ama eksi işaretine sahip olabilir. Sağında solunda boşluk olabilir. Mesela aşağıda doğru yazılmış bir ifade var.</a:t>
            </a:r>
            <a:br>
              <a:rPr lang="tr-TR" dirty="0"/>
            </a:br>
            <a:br>
              <a:rPr lang="tr-TR" dirty="0"/>
            </a:br>
            <a:r>
              <a:rPr lang="tr-TR" b="0" i="0" dirty="0">
                <a:solidFill>
                  <a:srgbClr val="000000"/>
                </a:solidFill>
                <a:effectLst/>
                <a:latin typeface="Tahoma" panose="020B0604030504040204" pitchFamily="34" charset="0"/>
              </a:rPr>
              <a:t>I = Int32.Parse(" -572 ");</a:t>
            </a:r>
            <a:br>
              <a:rPr lang="tr-TR" dirty="0"/>
            </a:br>
            <a:br>
              <a:rPr lang="tr-TR" dirty="0"/>
            </a:br>
            <a:r>
              <a:rPr lang="tr-TR" b="0" i="0" dirty="0">
                <a:solidFill>
                  <a:srgbClr val="000000"/>
                </a:solidFill>
                <a:effectLst/>
                <a:latin typeface="Tahoma" panose="020B0604030504040204" pitchFamily="34" charset="0"/>
              </a:rPr>
              <a:t>Eğer string, sayısal olmayan karakterler içeriyorsa ya da eksi işareti ile sayı arasında boşluk varsa Parse yöntemi bir istisna ortaya çıkaracaktır. Sayının int sınırlarının dışında olması da Parse yönteminin istisna ortaya çıkarmasına neden olur.</a:t>
            </a:r>
            <a:endParaRPr lang="tr-TR" dirty="0"/>
          </a:p>
        </p:txBody>
      </p:sp>
    </p:spTree>
    <p:extLst>
      <p:ext uri="{BB962C8B-B14F-4D97-AF65-F5344CB8AC3E}">
        <p14:creationId xmlns:p14="http://schemas.microsoft.com/office/powerpoint/2010/main" val="55188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15</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5" name="TextBox 4">
            <a:extLst>
              <a:ext uri="{FF2B5EF4-FFF2-40B4-BE49-F238E27FC236}">
                <a16:creationId xmlns:a16="http://schemas.microsoft.com/office/drawing/2014/main" id="{B488B118-57DF-43B2-8C7B-7926980B8D10}"/>
              </a:ext>
            </a:extLst>
          </p:cNvPr>
          <p:cNvSpPr txBox="1"/>
          <p:nvPr/>
        </p:nvSpPr>
        <p:spPr>
          <a:xfrm>
            <a:off x="2076451" y="708961"/>
            <a:ext cx="9170780"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a:solidFill>
                  <a:srgbClr val="000000"/>
                </a:solidFill>
                <a:effectLst/>
                <a:latin typeface="Tahoma" panose="020B0604030504040204" pitchFamily="34" charset="0"/>
              </a:rPr>
              <a:t>Şimdi her iki dönüşümü yapan yöntemleri bir karşılaştıralım, benzer ya da farklı yanlarına bakalım.</a:t>
            </a:r>
            <a:br>
              <a:rPr lang="tr-TR" dirty="0"/>
            </a:br>
            <a:br>
              <a:rPr lang="tr-TR" dirty="0"/>
            </a:br>
            <a:r>
              <a:rPr lang="tr-TR" b="0" i="0" dirty="0">
                <a:solidFill>
                  <a:srgbClr val="000000"/>
                </a:solidFill>
                <a:effectLst/>
                <a:latin typeface="Tahoma" panose="020B0604030504040204" pitchFamily="34" charset="0"/>
              </a:rPr>
              <a:t>S = I.ToString();</a:t>
            </a:r>
            <a:br>
              <a:rPr lang="tr-TR" dirty="0"/>
            </a:br>
            <a:br>
              <a:rPr lang="tr-TR" dirty="0"/>
            </a:br>
            <a:r>
              <a:rPr lang="tr-TR" b="0" i="0" dirty="0">
                <a:solidFill>
                  <a:srgbClr val="000000"/>
                </a:solidFill>
                <a:effectLst/>
                <a:latin typeface="Tahoma" panose="020B0604030504040204" pitchFamily="34" charset="0"/>
              </a:rPr>
              <a:t>I = Int32.Parse(S);</a:t>
            </a:r>
            <a:br>
              <a:rPr lang="tr-TR" dirty="0"/>
            </a:br>
            <a:br>
              <a:rPr lang="tr-TR" dirty="0"/>
            </a:br>
            <a:r>
              <a:rPr lang="tr-TR" b="0" i="0" dirty="0">
                <a:solidFill>
                  <a:srgbClr val="000000"/>
                </a:solidFill>
                <a:effectLst/>
                <a:latin typeface="Tahoma" panose="020B0604030504040204" pitchFamily="34" charset="0"/>
              </a:rPr>
              <a:t>Her iki yöntem de System.Int32 yapısının elemanıdır. Aralarında temel bir fark var. ToString yönteminin sol tarafına bakalım. Bir tamsayı değişken var. ToString yöntemi belirli bir tamsayı var ve ona uygulanıyor. Fakat Parse yönteminin sol tarafında bir değişken yok. Int32 yapısının ismi var. Parse yöntemi belirli bir tamsayıya uygulanmıyor. Bir tamsayı oluşturuyor.</a:t>
            </a:r>
            <a:br>
              <a:rPr lang="tr-TR" dirty="0"/>
            </a:br>
            <a:br>
              <a:rPr lang="tr-TR" dirty="0"/>
            </a:br>
            <a:r>
              <a:rPr lang="tr-TR" b="0" i="0" dirty="0">
                <a:solidFill>
                  <a:srgbClr val="000000"/>
                </a:solidFill>
                <a:effectLst/>
                <a:latin typeface="Tahoma" panose="020B0604030504040204" pitchFamily="34" charset="0"/>
              </a:rPr>
              <a:t>Aralarındaki temel fark ise ToString bir instance (örnek) yöntemdir, Parse ise static (durağan) bir yöntemdir. ToString bir örnek yöntemdir, dolayısıyla belirli bir tamsayıya uygulanır, diğer bir deyişle Int32 yapısının bir örneğine uygulanır. Bir tamsayıya ya bir tamsayı değişkene ya da Int32 yapısının bir örneğini yani tamsayı döndüren bir yönteme sahip olursanız ToString kullanabilirsiniz.</a:t>
            </a:r>
            <a:endParaRPr kumimoji="0" lang="tr-TR"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8642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16</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5" name="TextBox 4">
            <a:extLst>
              <a:ext uri="{FF2B5EF4-FFF2-40B4-BE49-F238E27FC236}">
                <a16:creationId xmlns:a16="http://schemas.microsoft.com/office/drawing/2014/main" id="{B488B118-57DF-43B2-8C7B-7926980B8D10}"/>
              </a:ext>
            </a:extLst>
          </p:cNvPr>
          <p:cNvSpPr txBox="1"/>
          <p:nvPr/>
        </p:nvSpPr>
        <p:spPr>
          <a:xfrm>
            <a:off x="2076451" y="1582340"/>
            <a:ext cx="9170780"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srgbClr val="000000"/>
                </a:solidFill>
                <a:effectLst/>
                <a:uLnTx/>
                <a:uFillTx/>
                <a:latin typeface="Arial"/>
                <a:ea typeface="+mn-ea"/>
                <a:cs typeface="+mn-cs"/>
              </a:rPr>
              <a:t>Int32.Parse static bir yöntemdir. Yöntemin soluna Int32 yapısının adını yazdıktan sonra kullanırsınız. Int32.Parse yöntemini çağıracak belirli bir tamsayıya sahip olmanıza gerek yok. Yöntemin kendisi bir tamsayı oluşturur.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srgbClr val="000000"/>
                </a:solidFill>
                <a:effectLst/>
                <a:uLnTx/>
                <a:uFillTx/>
                <a:latin typeface="Arial"/>
                <a:ea typeface="+mn-ea"/>
                <a:cs typeface="+mn-cs"/>
              </a:rPr>
              <a:t>Başka durağan yöntemler de biliyoruz. Console.Write ve Console.WriteLine yöntemleri, Main yöntemi de durağan yöntemlerdir. MinValue ve MaxValue (field) alanları ise Int32 yapısının durağan alanlarıdır. Bu yöntemlerin önüne yapıların adını yazmak gerekiyor. String sınıfının Length yöntemi bir örnek alandır. Belirli bir string ifadeye uygulayabilirsiniz.</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srgbClr val="000000"/>
                </a:solidFill>
                <a:effectLst/>
                <a:uLnTx/>
                <a:uFillTx/>
                <a:latin typeface="Arial"/>
                <a:ea typeface="+mn-ea"/>
                <a:cs typeface="+mn-cs"/>
              </a:rPr>
              <a:t>Bildiğiniz gibi int veri türü System.Int32 yapısının bir takma adıdır. Bu durumda System.Int32 yerine int yazabilirsiniz hatta using direktifi ile System isim uzayını deklare etmişseniz sadece Int32 de yazabilirsiniz.</a:t>
            </a:r>
          </a:p>
        </p:txBody>
      </p:sp>
    </p:spTree>
    <p:extLst>
      <p:ext uri="{BB962C8B-B14F-4D97-AF65-F5344CB8AC3E}">
        <p14:creationId xmlns:p14="http://schemas.microsoft.com/office/powerpoint/2010/main" val="13308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17</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5" name="TextBox 4">
            <a:extLst>
              <a:ext uri="{FF2B5EF4-FFF2-40B4-BE49-F238E27FC236}">
                <a16:creationId xmlns:a16="http://schemas.microsoft.com/office/drawing/2014/main" id="{DC919368-1211-4EA2-AF95-83166AA0B15D}"/>
              </a:ext>
            </a:extLst>
          </p:cNvPr>
          <p:cNvSpPr txBox="1"/>
          <p:nvPr/>
        </p:nvSpPr>
        <p:spPr>
          <a:xfrm>
            <a:off x="1659146" y="181957"/>
            <a:ext cx="10477501" cy="6494085"/>
          </a:xfrm>
          <a:prstGeom prst="rect">
            <a:avLst/>
          </a:prstGeom>
          <a:noFill/>
        </p:spPr>
        <p:txBody>
          <a:bodyPr wrap="square">
            <a:spAutoFit/>
          </a:bodyPr>
          <a:lstStyle/>
          <a:p>
            <a:r>
              <a:rPr lang="tr-TR" sz="1600" b="0" i="0" dirty="0">
                <a:solidFill>
                  <a:srgbClr val="000000"/>
                </a:solidFill>
                <a:effectLst/>
                <a:latin typeface="Tahoma" panose="020B0604030504040204" pitchFamily="34" charset="0"/>
              </a:rPr>
              <a:t>I = Int32.Parse(S);</a:t>
            </a:r>
            <a:br>
              <a:rPr lang="tr-TR" sz="1600" dirty="0"/>
            </a:br>
            <a:br>
              <a:rPr lang="tr-TR" sz="1600" dirty="0"/>
            </a:br>
            <a:r>
              <a:rPr lang="tr-TR" sz="1600" b="0" i="0" dirty="0">
                <a:solidFill>
                  <a:srgbClr val="000000"/>
                </a:solidFill>
                <a:effectLst/>
                <a:latin typeface="Tahoma" panose="020B0604030504040204" pitchFamily="34" charset="0"/>
              </a:rPr>
              <a:t>Ya da aşağıdaki gibi olabilir.</a:t>
            </a:r>
            <a:br>
              <a:rPr lang="tr-TR" sz="1600" dirty="0"/>
            </a:br>
            <a:br>
              <a:rPr lang="tr-TR" sz="1600" dirty="0"/>
            </a:br>
            <a:r>
              <a:rPr lang="tr-TR" sz="1600" b="0" i="0" dirty="0">
                <a:solidFill>
                  <a:srgbClr val="000000"/>
                </a:solidFill>
                <a:effectLst/>
                <a:latin typeface="Tahoma" panose="020B0604030504040204" pitchFamily="34" charset="0"/>
              </a:rPr>
              <a:t>I = int.Parse(S);</a:t>
            </a:r>
            <a:br>
              <a:rPr lang="tr-TR" sz="1600" dirty="0"/>
            </a:br>
            <a:br>
              <a:rPr lang="tr-TR" sz="1600" dirty="0"/>
            </a:br>
            <a:r>
              <a:rPr lang="tr-TR" sz="1600" b="0" i="0" dirty="0">
                <a:solidFill>
                  <a:srgbClr val="000000"/>
                </a:solidFill>
                <a:effectLst/>
                <a:latin typeface="Tahoma" panose="020B0604030504040204" pitchFamily="34" charset="0"/>
              </a:rPr>
              <a:t>Her iki kullanım da aynı işi yapar ama gerçek sınıfın ya da yapının adını kullanmayı tercih edebilirsiniz. Bütün tamsayı türleri ToString ve Parse yöntemine sahiptirler. Meselâ:</a:t>
            </a:r>
            <a:br>
              <a:rPr lang="tr-TR" sz="1600" dirty="0"/>
            </a:br>
            <a:br>
              <a:rPr lang="tr-TR" sz="1600" dirty="0"/>
            </a:br>
            <a:r>
              <a:rPr lang="tr-TR" sz="1600" b="0" i="0" dirty="0">
                <a:solidFill>
                  <a:srgbClr val="000000"/>
                </a:solidFill>
                <a:effectLst/>
                <a:latin typeface="Tahoma" panose="020B0604030504040204" pitchFamily="34" charset="0"/>
              </a:rPr>
              <a:t>ushort US = UInt16.Parse(S);</a:t>
            </a:r>
            <a:br>
              <a:rPr lang="tr-TR" sz="1600" dirty="0"/>
            </a:br>
            <a:r>
              <a:rPr lang="tr-TR" sz="1600" b="0" i="0" dirty="0">
                <a:solidFill>
                  <a:srgbClr val="000000"/>
                </a:solidFill>
                <a:effectLst/>
                <a:latin typeface="Tahoma" panose="020B0604030504040204" pitchFamily="34" charset="0"/>
              </a:rPr>
              <a:t>ya da</a:t>
            </a:r>
            <a:br>
              <a:rPr lang="tr-TR" sz="1600" dirty="0"/>
            </a:br>
            <a:r>
              <a:rPr lang="tr-TR" sz="1600" b="0" i="0" dirty="0">
                <a:solidFill>
                  <a:srgbClr val="000000"/>
                </a:solidFill>
                <a:effectLst/>
                <a:latin typeface="Tahoma" panose="020B0604030504040204" pitchFamily="34" charset="0"/>
              </a:rPr>
              <a:t>ushort US = ushort.Parse(S);</a:t>
            </a:r>
            <a:br>
              <a:rPr lang="tr-TR" sz="1600" dirty="0"/>
            </a:br>
            <a:br>
              <a:rPr lang="tr-TR" sz="1600" dirty="0"/>
            </a:br>
            <a:r>
              <a:rPr lang="tr-TR" sz="1600" b="0" i="0" dirty="0">
                <a:solidFill>
                  <a:srgbClr val="000000"/>
                </a:solidFill>
                <a:effectLst/>
                <a:latin typeface="Tahoma" panose="020B0604030504040204" pitchFamily="34" charset="0"/>
              </a:rPr>
              <a:t>Parse yöntemini işaretsiz tamsayılarla kullanırken eksi işareti kullanmak bir istisna ortaya çıkaracaktır. Yöntem çağrılarının işlem önceliği vardır. Peki aynı ifade içerisinde 2 tane yöntemi yan yana çağırırsak ne olacak?</a:t>
            </a:r>
            <a:br>
              <a:rPr lang="tr-TR" sz="1600" dirty="0"/>
            </a:br>
            <a:br>
              <a:rPr lang="tr-TR" sz="1600" dirty="0"/>
            </a:br>
            <a:r>
              <a:rPr lang="tr-TR" sz="1600" b="0" i="0" dirty="0">
                <a:solidFill>
                  <a:srgbClr val="000000"/>
                </a:solidFill>
                <a:effectLst/>
                <a:latin typeface="Tahoma" panose="020B0604030504040204" pitchFamily="34" charset="0"/>
              </a:rPr>
              <a:t>string S2 = Int32.Parse(S).ToString();</a:t>
            </a:r>
            <a:br>
              <a:rPr lang="tr-TR" sz="1600" dirty="0"/>
            </a:br>
            <a:br>
              <a:rPr lang="tr-TR" sz="1600" dirty="0"/>
            </a:br>
            <a:r>
              <a:rPr lang="tr-TR" sz="1600" b="0" i="0" dirty="0">
                <a:solidFill>
                  <a:srgbClr val="000000"/>
                </a:solidFill>
                <a:effectLst/>
                <a:latin typeface="Tahoma" panose="020B0604030504040204" pitchFamily="34" charset="0"/>
              </a:rPr>
              <a:t>Aynı önceliğe sahip 2 tane yöntem var. Bu tür durumlarda öncelik sırası soldan sağa doğrudur. Öncelikle Int32.Parse yöntemi çalışır. Bu durağan yöntemin çalışması sonucunda bir tamsayı oluşur. O zaman ifade aşağıdaki şekle dönüşür.</a:t>
            </a:r>
            <a:br>
              <a:rPr lang="tr-TR" sz="1600" dirty="0"/>
            </a:br>
            <a:br>
              <a:rPr lang="tr-TR" sz="1600" dirty="0"/>
            </a:br>
            <a:r>
              <a:rPr lang="tr-TR" sz="1600" b="0" i="0" dirty="0">
                <a:solidFill>
                  <a:srgbClr val="000000"/>
                </a:solidFill>
                <a:effectLst/>
                <a:latin typeface="Tahoma" panose="020B0604030504040204" pitchFamily="34" charset="0"/>
              </a:rPr>
              <a:t>string S2 = 45.ToString();</a:t>
            </a:r>
            <a:br>
              <a:rPr lang="tr-TR" sz="1600" dirty="0"/>
            </a:br>
            <a:br>
              <a:rPr lang="tr-TR" sz="1600" dirty="0"/>
            </a:br>
            <a:r>
              <a:rPr lang="tr-TR" sz="1600" b="0" i="0" dirty="0">
                <a:solidFill>
                  <a:srgbClr val="000000"/>
                </a:solidFill>
                <a:effectLst/>
                <a:latin typeface="Tahoma" panose="020B0604030504040204" pitchFamily="34" charset="0"/>
              </a:rPr>
              <a:t>Artık kolay. ToString yöntemi örnek yöntemdir. 45 sayısını 4 ve 5 şeklinde 2 tane karakterden oluşan S2 string ifadesine dönüştürür.</a:t>
            </a:r>
            <a:endParaRPr lang="tr-TR" sz="1600" dirty="0"/>
          </a:p>
        </p:txBody>
      </p:sp>
    </p:spTree>
    <p:extLst>
      <p:ext uri="{BB962C8B-B14F-4D97-AF65-F5344CB8AC3E}">
        <p14:creationId xmlns:p14="http://schemas.microsoft.com/office/powerpoint/2010/main" val="4270221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18</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5" name="TextBox 4">
            <a:extLst>
              <a:ext uri="{FF2B5EF4-FFF2-40B4-BE49-F238E27FC236}">
                <a16:creationId xmlns:a16="http://schemas.microsoft.com/office/drawing/2014/main" id="{AF8443DD-987A-4E93-812C-87FA1722448B}"/>
              </a:ext>
            </a:extLst>
          </p:cNvPr>
          <p:cNvSpPr txBox="1"/>
          <p:nvPr/>
        </p:nvSpPr>
        <p:spPr>
          <a:xfrm>
            <a:off x="1885949" y="1491079"/>
            <a:ext cx="8867775" cy="3416320"/>
          </a:xfrm>
          <a:prstGeom prst="rect">
            <a:avLst/>
          </a:prstGeom>
          <a:noFill/>
        </p:spPr>
        <p:txBody>
          <a:bodyPr wrap="square">
            <a:spAutoFit/>
          </a:bodyPr>
          <a:lstStyle/>
          <a:p>
            <a:r>
              <a:rPr lang="tr-TR" b="0" i="0" dirty="0">
                <a:solidFill>
                  <a:srgbClr val="000000"/>
                </a:solidFill>
                <a:effectLst/>
                <a:latin typeface="Tahoma" panose="020B0604030504040204" pitchFamily="34" charset="0"/>
              </a:rPr>
              <a:t>Şimdi tersini yapalım. Önce bir tamsayıyı string ifadeye dönüştürelim, sonra bu string ifadeyi tekrar tamsayıya dönüştürelim ve tamsayı bir değişkende tutalım.</a:t>
            </a:r>
            <a:br>
              <a:rPr lang="tr-TR" dirty="0"/>
            </a:br>
            <a:br>
              <a:rPr lang="tr-TR" dirty="0"/>
            </a:br>
            <a:r>
              <a:rPr lang="tr-TR" b="0" i="0" dirty="0">
                <a:solidFill>
                  <a:srgbClr val="000000"/>
                </a:solidFill>
                <a:effectLst/>
                <a:latin typeface="Tahoma" panose="020B0604030504040204" pitchFamily="34" charset="0"/>
              </a:rPr>
              <a:t>int I2 = Int32.Parse(I.ToString());</a:t>
            </a:r>
            <a:br>
              <a:rPr lang="tr-TR" dirty="0"/>
            </a:br>
            <a:br>
              <a:rPr lang="tr-TR" dirty="0"/>
            </a:br>
            <a:r>
              <a:rPr lang="tr-TR" b="0" i="0" dirty="0">
                <a:solidFill>
                  <a:srgbClr val="000000"/>
                </a:solidFill>
                <a:effectLst/>
                <a:latin typeface="Tahoma" panose="020B0604030504040204" pitchFamily="34" charset="0"/>
              </a:rPr>
              <a:t>Bu iç içe yöntem çağırmadır. Bir yöntem diğer bir yönteme argüman olarak yazılmış. Bu durumda görünüşe bakılırsa Parse yöntemi önce çalışacak gibi ama değil. Öncelikle argüman gerekiyor. Bunun için de ToString yönteminin çalışması gerekiyor. Çalışınca ifade aşağıdaki şekle dönüşür.</a:t>
            </a:r>
            <a:br>
              <a:rPr lang="tr-TR" dirty="0"/>
            </a:br>
            <a:br>
              <a:rPr lang="tr-TR" dirty="0"/>
            </a:br>
            <a:r>
              <a:rPr lang="tr-TR" b="0" i="0" dirty="0">
                <a:solidFill>
                  <a:srgbClr val="000000"/>
                </a:solidFill>
                <a:effectLst/>
                <a:latin typeface="Tahoma" panose="020B0604030504040204" pitchFamily="34" charset="0"/>
              </a:rPr>
              <a:t>int I2 = Int32.Parse("45");</a:t>
            </a:r>
            <a:br>
              <a:rPr lang="tr-TR" dirty="0"/>
            </a:br>
            <a:endParaRPr lang="tr-TR" dirty="0"/>
          </a:p>
        </p:txBody>
      </p:sp>
    </p:spTree>
    <p:extLst>
      <p:ext uri="{BB962C8B-B14F-4D97-AF65-F5344CB8AC3E}">
        <p14:creationId xmlns:p14="http://schemas.microsoft.com/office/powerpoint/2010/main" val="385191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19</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5" name="TextBox 4">
            <a:extLst>
              <a:ext uri="{FF2B5EF4-FFF2-40B4-BE49-F238E27FC236}">
                <a16:creationId xmlns:a16="http://schemas.microsoft.com/office/drawing/2014/main" id="{C40DEF13-CECC-4178-8A96-C02187800868}"/>
              </a:ext>
            </a:extLst>
          </p:cNvPr>
          <p:cNvSpPr txBox="1"/>
          <p:nvPr/>
        </p:nvSpPr>
        <p:spPr>
          <a:xfrm>
            <a:off x="1659146" y="1675534"/>
            <a:ext cx="9696449" cy="3693319"/>
          </a:xfrm>
          <a:prstGeom prst="rect">
            <a:avLst/>
          </a:prstGeom>
          <a:noFill/>
        </p:spPr>
        <p:txBody>
          <a:bodyPr wrap="square">
            <a:spAutoFit/>
          </a:bodyPr>
          <a:lstStyle/>
          <a:p>
            <a:r>
              <a:rPr lang="tr-TR" b="0" i="0" dirty="0">
                <a:solidFill>
                  <a:srgbClr val="000000"/>
                </a:solidFill>
                <a:effectLst/>
                <a:latin typeface="Tahoma" panose="020B0604030504040204" pitchFamily="34" charset="0"/>
              </a:rPr>
              <a:t>System isim uzayı Covert diye de bir sınıf barındırır. Çok güzel bir sınıftır. Bütün temel türleri diğerlerine dönüştürebilecek durağan yöntemlere sahiptir. Şimdi aşağıda gördüğünüz örnek bir string ifadeyi tamsayıya dönüştürmek için alternatif yol sunar.</a:t>
            </a:r>
            <a:br>
              <a:rPr lang="tr-TR" dirty="0"/>
            </a:br>
            <a:br>
              <a:rPr lang="tr-TR" dirty="0"/>
            </a:br>
            <a:r>
              <a:rPr lang="tr-TR" b="0" i="0" dirty="0">
                <a:solidFill>
                  <a:srgbClr val="000000"/>
                </a:solidFill>
                <a:effectLst/>
                <a:latin typeface="Tahoma" panose="020B0604030504040204" pitchFamily="34" charset="0"/>
              </a:rPr>
              <a:t>I = Convert.ToInt32(S);</a:t>
            </a:r>
            <a:br>
              <a:rPr lang="tr-TR" dirty="0"/>
            </a:br>
            <a:br>
              <a:rPr lang="tr-TR" dirty="0"/>
            </a:br>
            <a:r>
              <a:rPr lang="tr-TR" b="0" i="0" dirty="0">
                <a:solidFill>
                  <a:srgbClr val="000000"/>
                </a:solidFill>
                <a:effectLst/>
                <a:latin typeface="Tahoma" panose="020B0604030504040204" pitchFamily="34" charset="0"/>
              </a:rPr>
              <a:t>Convert sınıfının dokümanları incelendiğinde Int32.Parse kullandığı görülür. Onun için olan bütün kurallar ve kısıtlamalar Convert için de geçerlidir.</a:t>
            </a:r>
            <a:br>
              <a:rPr lang="tr-TR" dirty="0"/>
            </a:br>
            <a:br>
              <a:rPr lang="tr-TR" dirty="0"/>
            </a:br>
            <a:r>
              <a:rPr lang="tr-TR" b="0" i="0" dirty="0">
                <a:solidFill>
                  <a:srgbClr val="000000"/>
                </a:solidFill>
                <a:effectLst/>
                <a:latin typeface="Tahoma" panose="020B0604030504040204" pitchFamily="34" charset="0"/>
              </a:rPr>
              <a:t>Aşağıdaki örnek de ToString örnek yöntemine durağan bir alternatiftir.</a:t>
            </a:r>
            <a:br>
              <a:rPr lang="tr-TR" dirty="0"/>
            </a:br>
            <a:br>
              <a:rPr lang="tr-TR" dirty="0"/>
            </a:br>
            <a:r>
              <a:rPr lang="tr-TR" b="0" i="0" dirty="0">
                <a:solidFill>
                  <a:srgbClr val="000000"/>
                </a:solidFill>
                <a:effectLst/>
                <a:latin typeface="Tahoma" panose="020B0604030504040204" pitchFamily="34" charset="0"/>
              </a:rPr>
              <a:t>S = Convert.ToString(I);</a:t>
            </a:r>
            <a:br>
              <a:rPr lang="tr-TR" dirty="0"/>
            </a:br>
            <a:endParaRPr lang="tr-TR" dirty="0"/>
          </a:p>
        </p:txBody>
      </p:sp>
    </p:spTree>
    <p:extLst>
      <p:ext uri="{BB962C8B-B14F-4D97-AF65-F5344CB8AC3E}">
        <p14:creationId xmlns:p14="http://schemas.microsoft.com/office/powerpoint/2010/main" val="402776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2</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 name="Text Placeholder 0"/>
          <p:cNvSpPr>
            <a:spLocks noGrp="1"/>
          </p:cNvSpPr>
          <p:nvPr>
            <p:ph type="body" idx="1"/>
          </p:nvPr>
        </p:nvSpPr>
        <p:spPr/>
        <p:txBody>
          <a:bodyPr/>
          <a:lstStyle/>
          <a:p>
            <a:endParaRPr lang="en-US"/>
          </a:p>
        </p:txBody>
      </p:sp>
      <p:sp>
        <p:nvSpPr>
          <p:cNvPr id="207" name="Google Shape;207;p4"/>
          <p:cNvSpPr txBox="1"/>
          <p:nvPr/>
        </p:nvSpPr>
        <p:spPr>
          <a:xfrm>
            <a:off x="1703925" y="1485535"/>
            <a:ext cx="8153400" cy="5334000"/>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353535"/>
              </a:buClr>
              <a:buSzPct val="100000"/>
              <a:buFont typeface="Noto Sans Symbols"/>
              <a:buNone/>
              <a:tabLst/>
              <a:defRPr/>
            </a:pPr>
            <a:endParaRPr kumimoji="0" sz="1800" b="1" i="0" u="none" strike="noStrike" kern="0" cap="none" spc="0" normalizeH="0" baseline="0" noProof="0" dirty="0">
              <a:ln>
                <a:noFill/>
              </a:ln>
              <a:solidFill>
                <a:srgbClr val="3F3F3F"/>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defTabSz="914400" rtl="0" eaLnBrk="1" fontAlgn="auto" latinLnBrk="0" hangingPunct="1">
              <a:lnSpc>
                <a:spcPct val="100000"/>
              </a:lnSpc>
              <a:spcBef>
                <a:spcPts val="1000"/>
              </a:spcBef>
              <a:spcAft>
                <a:spcPts val="0"/>
              </a:spcAft>
              <a:buClr>
                <a:srgbClr val="353535"/>
              </a:buClr>
              <a:buSzPct val="100000"/>
              <a:buFont typeface="Noto Sans Symbols"/>
              <a:buNone/>
              <a:tabLst/>
              <a:defRPr/>
            </a:pPr>
            <a:r>
              <a:rPr kumimoji="0" lang="tr-TR" sz="1800" b="1" i="0" u="none" strike="noStrike" kern="0" cap="none" spc="0" normalizeH="0" baseline="0" noProof="0" dirty="0">
                <a:ln>
                  <a:noFill/>
                </a:ln>
                <a:solidFill>
                  <a:srgbClr val="3F3F3F"/>
                </a:solidFill>
                <a:effectLst/>
                <a:uLnTx/>
                <a:uFillTx/>
                <a:latin typeface="Century Gothic" panose="020B0502020202020204"/>
                <a:ea typeface="Century Gothic" panose="020B0502020202020204"/>
                <a:cs typeface="Century Gothic" panose="020B0502020202020204"/>
                <a:sym typeface="Century Gothic" panose="020B0502020202020204"/>
              </a:rPr>
              <a:t>C# VERİ TİPLERİ</a:t>
            </a:r>
          </a:p>
          <a:p>
            <a:pPr marL="342900" marR="0" lvl="0" indent="-342900" algn="just" defTabSz="914400" rtl="0" eaLnBrk="1" fontAlgn="auto" latinLnBrk="0" hangingPunct="1">
              <a:lnSpc>
                <a:spcPct val="100000"/>
              </a:lnSpc>
              <a:spcBef>
                <a:spcPts val="1000"/>
              </a:spcBef>
              <a:spcAft>
                <a:spcPts val="0"/>
              </a:spcAft>
              <a:buClr>
                <a:srgbClr val="353535"/>
              </a:buClr>
              <a:buSzPct val="100000"/>
              <a:buFont typeface="Noto Sans Symbols"/>
              <a:buNone/>
              <a:tabLst/>
              <a:defRPr/>
            </a:pPr>
            <a:r>
              <a:rPr kumimoji="0" lang="tr-TR" sz="1800" b="1" i="0" u="none" strike="noStrike" kern="0" cap="none" spc="0" normalizeH="0" baseline="0" noProof="0" dirty="0">
                <a:ln>
                  <a:noFill/>
                </a:ln>
                <a:solidFill>
                  <a:srgbClr val="3F3F3F"/>
                </a:solidFill>
                <a:effectLst/>
                <a:uLnTx/>
                <a:uFillTx/>
                <a:latin typeface="Century Gothic" panose="020B0502020202020204"/>
                <a:ea typeface="Century Gothic" panose="020B0502020202020204"/>
                <a:cs typeface="Century Gothic" panose="020B0502020202020204"/>
                <a:sym typeface="Century Gothic" panose="020B0502020202020204"/>
              </a:rPr>
              <a:t>STRING VERİ TİPİ NEDİR, NERELERDE KULLANILIR?</a:t>
            </a:r>
          </a:p>
          <a:p>
            <a:pPr marL="342900" marR="0" lvl="0" indent="-342900" algn="just" defTabSz="914400" rtl="0" eaLnBrk="1" fontAlgn="auto" latinLnBrk="0" hangingPunct="1">
              <a:lnSpc>
                <a:spcPct val="100000"/>
              </a:lnSpc>
              <a:spcBef>
                <a:spcPts val="1000"/>
              </a:spcBef>
              <a:spcAft>
                <a:spcPts val="0"/>
              </a:spcAft>
              <a:buClr>
                <a:srgbClr val="353535"/>
              </a:buClr>
              <a:buSzPct val="100000"/>
              <a:buFont typeface="Noto Sans Symbols"/>
              <a:buNone/>
              <a:tabLst/>
              <a:defRPr/>
            </a:pPr>
            <a:r>
              <a:rPr lang="tr-TR" b="1" kern="0" dirty="0">
                <a:solidFill>
                  <a:srgbClr val="3F3F3F"/>
                </a:solidFill>
                <a:latin typeface="Century Gothic" panose="020B0502020202020204"/>
                <a:ea typeface="Century Gothic" panose="020B0502020202020204"/>
                <a:cs typeface="Century Gothic" panose="020B0502020202020204"/>
                <a:sym typeface="Century Gothic" panose="020B0502020202020204"/>
              </a:rPr>
              <a:t>SRTİNG DÖNÜŞÜMLERİ</a:t>
            </a:r>
          </a:p>
          <a:p>
            <a:pPr marL="342900" marR="0" lvl="0" indent="-342900" algn="just" defTabSz="914400" rtl="0" eaLnBrk="1" fontAlgn="auto" latinLnBrk="0" hangingPunct="1">
              <a:lnSpc>
                <a:spcPct val="100000"/>
              </a:lnSpc>
              <a:spcBef>
                <a:spcPts val="1000"/>
              </a:spcBef>
              <a:spcAft>
                <a:spcPts val="0"/>
              </a:spcAft>
              <a:buClr>
                <a:srgbClr val="353535"/>
              </a:buClr>
              <a:buSzPct val="100000"/>
              <a:buFont typeface="Noto Sans Symbols"/>
              <a:buNone/>
              <a:tabLst/>
              <a:defRPr/>
            </a:pPr>
            <a:r>
              <a:rPr lang="tr-TR" b="1" kern="0" dirty="0">
                <a:solidFill>
                  <a:srgbClr val="3F3F3F"/>
                </a:solidFill>
                <a:latin typeface="Century Gothic" panose="020B0502020202020204"/>
                <a:ea typeface="Century Gothic" panose="020B0502020202020204"/>
                <a:cs typeface="Century Gothic" panose="020B0502020202020204"/>
                <a:sym typeface="Century Gothic" panose="020B0502020202020204"/>
              </a:rPr>
              <a:t>	-Uygulamaları</a:t>
            </a:r>
            <a:endParaRPr kumimoji="0" lang="tr-TR" sz="1800" b="1" i="0" u="none" strike="noStrike" kern="0" cap="none" spc="0" normalizeH="0" baseline="0" noProof="0" dirty="0">
              <a:ln>
                <a:noFill/>
              </a:ln>
              <a:solidFill>
                <a:srgbClr val="3F3F3F"/>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defTabSz="914400" rtl="0" eaLnBrk="1" fontAlgn="auto" latinLnBrk="0" hangingPunct="1">
              <a:lnSpc>
                <a:spcPct val="100000"/>
              </a:lnSpc>
              <a:spcBef>
                <a:spcPts val="1000"/>
              </a:spcBef>
              <a:spcAft>
                <a:spcPts val="0"/>
              </a:spcAft>
              <a:buClr>
                <a:srgbClr val="353535"/>
              </a:buClr>
              <a:buSzPct val="100000"/>
              <a:buFont typeface="Noto Sans Symbols"/>
              <a:buNone/>
              <a:tabLst/>
              <a:defRPr/>
            </a:pPr>
            <a:endParaRPr kumimoji="0" sz="1800" b="0" i="0" u="none" strike="noStrike" kern="0" cap="none" spc="0" normalizeH="0" baseline="0" noProof="0" dirty="0">
              <a:ln>
                <a:noFill/>
              </a:ln>
              <a:solidFill>
                <a:srgbClr val="3F3F3F"/>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defTabSz="914400" rtl="0" eaLnBrk="1" fontAlgn="auto" latinLnBrk="0" hangingPunct="1">
              <a:lnSpc>
                <a:spcPct val="100000"/>
              </a:lnSpc>
              <a:spcBef>
                <a:spcPts val="1000"/>
              </a:spcBef>
              <a:spcAft>
                <a:spcPts val="0"/>
              </a:spcAft>
              <a:buClr>
                <a:srgbClr val="353535"/>
              </a:buClr>
              <a:buSzPct val="100000"/>
              <a:buFont typeface="Noto Sans Symbols"/>
              <a:buNone/>
              <a:tabLst/>
              <a:defRPr/>
            </a:pPr>
            <a:endParaRPr kumimoji="0" sz="1800" b="0" i="0" u="none" strike="noStrike" kern="0" cap="none" spc="0" normalizeH="0" baseline="0" noProof="0" dirty="0">
              <a:ln>
                <a:noFill/>
              </a:ln>
              <a:solidFill>
                <a:srgbClr val="3F3F3F"/>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defTabSz="914400" rtl="0" eaLnBrk="1" fontAlgn="auto" latinLnBrk="0" hangingPunct="1">
              <a:lnSpc>
                <a:spcPct val="100000"/>
              </a:lnSpc>
              <a:spcBef>
                <a:spcPts val="1000"/>
              </a:spcBef>
              <a:spcAft>
                <a:spcPts val="0"/>
              </a:spcAft>
              <a:buClr>
                <a:srgbClr val="353535"/>
              </a:buClr>
              <a:buSzPct val="100000"/>
              <a:buFont typeface="Noto Sans Symbols"/>
              <a:buNone/>
              <a:tabLst/>
              <a:defRPr/>
            </a:pPr>
            <a:endParaRPr kumimoji="0" sz="1800" b="1" i="0" u="none" strike="noStrike" kern="0" cap="none" spc="0" normalizeH="0" baseline="0" noProof="0" dirty="0">
              <a:ln>
                <a:noFill/>
              </a:ln>
              <a:solidFill>
                <a:srgbClr val="3F3F3F"/>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sp>
        <p:nvSpPr>
          <p:cNvPr id="4" name="Picture Placeholder 3">
            <a:extLst>
              <a:ext uri="{FF2B5EF4-FFF2-40B4-BE49-F238E27FC236}">
                <a16:creationId xmlns:a16="http://schemas.microsoft.com/office/drawing/2014/main" id="{3D1D6564-DE39-4F4A-A1D2-36C60DD5F5B8}"/>
              </a:ext>
            </a:extLst>
          </p:cNvPr>
          <p:cNvSpPr>
            <a:spLocks noGrp="1"/>
          </p:cNvSpPr>
          <p:nvPr>
            <p:ph type="pic" idx="2"/>
          </p:nvPr>
        </p:nvSpPr>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20</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5" name="TextBox 4">
            <a:extLst>
              <a:ext uri="{FF2B5EF4-FFF2-40B4-BE49-F238E27FC236}">
                <a16:creationId xmlns:a16="http://schemas.microsoft.com/office/drawing/2014/main" id="{0F8B0CCF-D06B-49C8-A4CC-6C43952FB154}"/>
              </a:ext>
            </a:extLst>
          </p:cNvPr>
          <p:cNvSpPr txBox="1"/>
          <p:nvPr/>
        </p:nvSpPr>
        <p:spPr>
          <a:xfrm>
            <a:off x="1659146" y="1398535"/>
            <a:ext cx="9896474" cy="4247317"/>
          </a:xfrm>
          <a:prstGeom prst="rect">
            <a:avLst/>
          </a:prstGeom>
          <a:noFill/>
        </p:spPr>
        <p:txBody>
          <a:bodyPr wrap="square">
            <a:spAutoFit/>
          </a:bodyPr>
          <a:lstStyle/>
          <a:p>
            <a:r>
              <a:rPr lang="tr-TR" b="0" i="0" dirty="0">
                <a:solidFill>
                  <a:srgbClr val="000000"/>
                </a:solidFill>
                <a:effectLst/>
                <a:latin typeface="Tahoma" panose="020B0604030504040204" pitchFamily="34" charset="0"/>
              </a:rPr>
              <a:t>Convert sınıfı aynı zamanda bu yöntemlerin aşırı yüklenmiş şekillerine de sahiptir. Sayı tabanları ile çalışmaya da izin verir. Bu aşırı yüklenmiş yöntemler virgülle ayrılmış 2 tane argümana ihtiyaç duyarlar. Meselâ:</a:t>
            </a:r>
            <a:br>
              <a:rPr lang="tr-TR" dirty="0"/>
            </a:br>
            <a:br>
              <a:rPr lang="tr-TR" dirty="0"/>
            </a:br>
            <a:r>
              <a:rPr lang="tr-TR" b="0" i="0" dirty="0">
                <a:solidFill>
                  <a:srgbClr val="000000"/>
                </a:solidFill>
                <a:effectLst/>
                <a:latin typeface="Tahoma" panose="020B0604030504040204" pitchFamily="34" charset="0"/>
              </a:rPr>
              <a:t>I = Convert.ToInt32(S, 16);</a:t>
            </a:r>
            <a:br>
              <a:rPr lang="tr-TR" dirty="0"/>
            </a:br>
            <a:br>
              <a:rPr lang="tr-TR" dirty="0"/>
            </a:br>
            <a:r>
              <a:rPr lang="tr-TR" b="0" i="0" dirty="0">
                <a:solidFill>
                  <a:srgbClr val="000000"/>
                </a:solidFill>
                <a:effectLst/>
                <a:latin typeface="Tahoma" panose="020B0604030504040204" pitchFamily="34" charset="0"/>
              </a:rPr>
              <a:t>Bu örnekte S değişkenindeki string ifadenin hexadesimal rakamlar içerdiğini varsayar. Yöntemin ikinci argümanı sadece 16 değil 2, 8, 10, 16 olabilir. Her durumda ilgili string ifade o tabanda geçerli olacak rakamlara sahip olmalıdır. Meselâ eğer ikinci argman 2 ise string ifade sadece 0 ve 1 rakamlarını içermelidir.</a:t>
            </a:r>
            <a:br>
              <a:rPr lang="tr-TR" dirty="0"/>
            </a:br>
            <a:br>
              <a:rPr lang="tr-TR" dirty="0"/>
            </a:br>
            <a:r>
              <a:rPr lang="tr-TR" b="0" i="0" dirty="0">
                <a:solidFill>
                  <a:srgbClr val="000000"/>
                </a:solidFill>
                <a:effectLst/>
                <a:latin typeface="Tahoma" panose="020B0604030504040204" pitchFamily="34" charset="0"/>
              </a:rPr>
              <a:t>Benzer şekilde aşağıdaki ifade de tamsayıyı hexadesimale çevirir. Aşağıdaki gibi bir ifadede de yine ikinci argüman 2, 8, 10, 16 olabilir.</a:t>
            </a:r>
            <a:br>
              <a:rPr lang="tr-TR" dirty="0"/>
            </a:br>
            <a:br>
              <a:rPr lang="tr-TR" dirty="0"/>
            </a:br>
            <a:r>
              <a:rPr lang="tr-TR" b="0" i="0" dirty="0">
                <a:solidFill>
                  <a:srgbClr val="000000"/>
                </a:solidFill>
                <a:effectLst/>
                <a:latin typeface="Tahoma" panose="020B0604030504040204" pitchFamily="34" charset="0"/>
              </a:rPr>
              <a:t>S = Convert.ToString(I, 16);</a:t>
            </a:r>
            <a:endParaRPr lang="tr-TR" dirty="0"/>
          </a:p>
        </p:txBody>
      </p:sp>
    </p:spTree>
    <p:extLst>
      <p:ext uri="{BB962C8B-B14F-4D97-AF65-F5344CB8AC3E}">
        <p14:creationId xmlns:p14="http://schemas.microsoft.com/office/powerpoint/2010/main" val="179617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3</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r>
              <a:rPr lang="tr-TR" b="0" i="0" dirty="0">
                <a:solidFill>
                  <a:srgbClr val="000000"/>
                </a:solidFill>
                <a:effectLst/>
                <a:latin typeface="Arial" panose="020B0604020202020204" pitchFamily="34" charset="0"/>
              </a:rPr>
              <a:t>Bu slaytımızda programlamanın vazgeçilmez ögelerinden biri olan String veri tipini ele alacağız. String, bir değişkendir. Değişkenler programlama için önemli unsurlar arasındadır. Çünkü program boyunca sağlayacağımız kodlamanın çekirdek yapısında her zaman için değişkenler bir numaradır. </a:t>
            </a:r>
          </a:p>
          <a:p>
            <a:pPr marL="342900" lvl="0" indent="-342900" algn="l" rtl="0">
              <a:spcBef>
                <a:spcPts val="1000"/>
              </a:spcBef>
              <a:spcAft>
                <a:spcPts val="0"/>
              </a:spcAft>
              <a:buSzPts val="1800"/>
            </a:pPr>
            <a:r>
              <a:rPr lang="tr-TR" sz="1800" dirty="0">
                <a:solidFill>
                  <a:srgbClr val="000000"/>
                </a:solidFill>
                <a:latin typeface="Arial" panose="020B0604020202020204" pitchFamily="34" charset="0"/>
              </a:rPr>
              <a:t>	</a:t>
            </a:r>
            <a:r>
              <a:rPr lang="tr-TR" b="0" i="0" dirty="0">
                <a:solidFill>
                  <a:srgbClr val="000000"/>
                </a:solidFill>
                <a:effectLst/>
                <a:latin typeface="Arial" panose="020B0604020202020204" pitchFamily="34" charset="0"/>
              </a:rPr>
              <a:t>Öncelikle </a:t>
            </a:r>
            <a:r>
              <a:rPr lang="tr-TR" b="0" i="0" u="sng" dirty="0">
                <a:solidFill>
                  <a:srgbClr val="000000"/>
                </a:solidFill>
                <a:effectLst/>
                <a:latin typeface="Arial" panose="020B0604020202020204" pitchFamily="34" charset="0"/>
              </a:rPr>
              <a:t>veri tipi</a:t>
            </a:r>
            <a:r>
              <a:rPr lang="tr-TR" b="0" i="0" dirty="0">
                <a:solidFill>
                  <a:srgbClr val="000000"/>
                </a:solidFill>
                <a:effectLst/>
                <a:latin typeface="Arial" panose="020B0604020202020204" pitchFamily="34" charset="0"/>
              </a:rPr>
              <a:t> nedir ve ne gibi bir görevi vardır sorularının cevabını arayalım. </a:t>
            </a:r>
            <a:r>
              <a:rPr lang="tr-TR" b="0" i="1" dirty="0">
                <a:solidFill>
                  <a:srgbClr val="000000"/>
                </a:solidFill>
                <a:effectLst/>
                <a:latin typeface="Arial" panose="020B0604020202020204" pitchFamily="34" charset="0"/>
              </a:rPr>
              <a:t>C#</a:t>
            </a:r>
            <a:r>
              <a:rPr lang="tr-TR" b="0" i="0" dirty="0">
                <a:solidFill>
                  <a:srgbClr val="000000"/>
                </a:solidFill>
                <a:effectLst/>
                <a:latin typeface="Arial" panose="020B0604020202020204" pitchFamily="34" charset="0"/>
              </a:rPr>
              <a:t> dili için her sınıf bir veri tipidir. Klasik programlama dillerinde </a:t>
            </a:r>
            <a:r>
              <a:rPr lang="tr-TR" b="0" i="1" dirty="0">
                <a:solidFill>
                  <a:srgbClr val="000000"/>
                </a:solidFill>
                <a:effectLst/>
                <a:latin typeface="Arial" panose="020B0604020202020204" pitchFamily="34" charset="0"/>
              </a:rPr>
              <a:t>karakterler, tamsayılar, kesirli sayılar</a:t>
            </a:r>
            <a:r>
              <a:rPr lang="tr-TR" b="0" i="0" dirty="0">
                <a:solidFill>
                  <a:srgbClr val="000000"/>
                </a:solidFill>
                <a:effectLst/>
                <a:latin typeface="Arial" panose="020B0604020202020204" pitchFamily="34" charset="0"/>
              </a:rPr>
              <a:t> ve </a:t>
            </a:r>
            <a:r>
              <a:rPr lang="tr-TR" b="0" i="1" dirty="0">
                <a:solidFill>
                  <a:srgbClr val="000000"/>
                </a:solidFill>
                <a:effectLst/>
                <a:latin typeface="Arial" panose="020B0604020202020204" pitchFamily="34" charset="0"/>
              </a:rPr>
              <a:t>boolean</a:t>
            </a:r>
            <a:r>
              <a:rPr lang="tr-TR" b="0" i="0" dirty="0">
                <a:solidFill>
                  <a:srgbClr val="000000"/>
                </a:solidFill>
                <a:effectLst/>
                <a:latin typeface="Arial" panose="020B0604020202020204" pitchFamily="34" charset="0"/>
              </a:rPr>
              <a:t> gibi ilkel veri tipleri dile gömülüdür ve her bir veri tipi bir anahtar sözcükle ifade edilmektedir. Fakat </a:t>
            </a:r>
            <a:r>
              <a:rPr lang="tr-TR" b="0" i="1" dirty="0">
                <a:solidFill>
                  <a:srgbClr val="000000"/>
                </a:solidFill>
                <a:effectLst/>
                <a:latin typeface="Arial" panose="020B0604020202020204" pitchFamily="34" charset="0"/>
              </a:rPr>
              <a:t>C#</a:t>
            </a:r>
            <a:r>
              <a:rPr lang="tr-TR" b="0" i="0" dirty="0">
                <a:solidFill>
                  <a:srgbClr val="000000"/>
                </a:solidFill>
                <a:effectLst/>
                <a:latin typeface="Arial" panose="020B0604020202020204" pitchFamily="34" charset="0"/>
              </a:rPr>
              <a:t> gibi nesne yönelimli programlama dillerinde her sınıf soyut bir veri yapısını göstermektedir. Bundan dolayı </a:t>
            </a:r>
            <a:r>
              <a:rPr lang="tr-TR" b="0" i="1" dirty="0">
                <a:solidFill>
                  <a:srgbClr val="000000"/>
                </a:solidFill>
                <a:effectLst/>
                <a:latin typeface="Arial" panose="020B0604020202020204" pitchFamily="34" charset="0"/>
              </a:rPr>
              <a:t>C#</a:t>
            </a:r>
            <a:r>
              <a:rPr lang="tr-TR" b="0" i="0" dirty="0">
                <a:solidFill>
                  <a:srgbClr val="000000"/>
                </a:solidFill>
                <a:effectLst/>
                <a:latin typeface="Arial" panose="020B0604020202020204" pitchFamily="34" charset="0"/>
              </a:rPr>
              <a:t> ilkel veri tiplerinden arındırılmış haldedir.</a:t>
            </a:r>
          </a:p>
          <a:p>
            <a:pPr marL="342900" lvl="0" indent="-342900" algn="l" rtl="0">
              <a:spcBef>
                <a:spcPts val="1000"/>
              </a:spcBef>
              <a:spcAft>
                <a:spcPts val="0"/>
              </a:spcAft>
              <a:buSzPts val="1800"/>
            </a:pPr>
            <a:r>
              <a:rPr lang="tr-TR" b="1" i="0" dirty="0">
                <a:solidFill>
                  <a:srgbClr val="000000"/>
                </a:solidFill>
                <a:effectLst/>
                <a:latin typeface="Arial" panose="020B0604020202020204" pitchFamily="34" charset="0"/>
              </a:rPr>
              <a:t>	</a:t>
            </a:r>
            <a:r>
              <a:rPr lang="tr-TR" i="0" dirty="0">
                <a:solidFill>
                  <a:srgbClr val="000000"/>
                </a:solidFill>
                <a:effectLst/>
                <a:latin typeface="Arial" panose="020B0604020202020204" pitchFamily="34" charset="0"/>
              </a:rPr>
              <a:t>C# dilindeki temel veri türleri </a:t>
            </a:r>
            <a:r>
              <a:rPr lang="tr-TR" b="0" i="0" dirty="0">
                <a:solidFill>
                  <a:srgbClr val="000000"/>
                </a:solidFill>
                <a:effectLst/>
                <a:latin typeface="Arial" panose="020B0604020202020204" pitchFamily="34" charset="0"/>
              </a:rPr>
              <a:t>için </a:t>
            </a:r>
            <a:r>
              <a:rPr lang="tr-TR" b="0" i="1" dirty="0">
                <a:solidFill>
                  <a:srgbClr val="000000"/>
                </a:solidFill>
                <a:effectLst/>
                <a:latin typeface="Arial" panose="020B0604020202020204" pitchFamily="34" charset="0"/>
              </a:rPr>
              <a:t>tamsayı, kesirli sayı, decimal, char, string</a:t>
            </a:r>
            <a:r>
              <a:rPr lang="tr-TR" b="0" i="0" dirty="0">
                <a:solidFill>
                  <a:srgbClr val="000000"/>
                </a:solidFill>
                <a:effectLst/>
                <a:latin typeface="Arial" panose="020B0604020202020204" pitchFamily="34" charset="0"/>
              </a:rPr>
              <a:t> ve </a:t>
            </a:r>
            <a:r>
              <a:rPr lang="tr-TR" b="0" i="1" dirty="0">
                <a:solidFill>
                  <a:srgbClr val="000000"/>
                </a:solidFill>
                <a:effectLst/>
                <a:latin typeface="Arial" panose="020B0604020202020204" pitchFamily="34" charset="0"/>
              </a:rPr>
              <a:t>boolean</a:t>
            </a:r>
            <a:r>
              <a:rPr lang="tr-TR" b="0" i="0" dirty="0">
                <a:solidFill>
                  <a:srgbClr val="000000"/>
                </a:solidFill>
                <a:effectLst/>
                <a:latin typeface="Arial" panose="020B0604020202020204" pitchFamily="34" charset="0"/>
              </a:rPr>
              <a:t> veri tipleri şeklinde kategoriler kullanılabilir. </a:t>
            </a:r>
            <a:endParaRPr lang="tr-TR" sz="1800" dirty="0"/>
          </a:p>
        </p:txBody>
      </p:sp>
      <p:sp>
        <p:nvSpPr>
          <p:cNvPr id="5" name="Google Shape;221;p6">
            <a:extLst>
              <a:ext uri="{FF2B5EF4-FFF2-40B4-BE49-F238E27FC236}">
                <a16:creationId xmlns:a16="http://schemas.microsoft.com/office/drawing/2014/main" id="{047647ED-09AF-44D3-85F7-28277E7DFB19}"/>
              </a:ext>
            </a:extLst>
          </p:cNvPr>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C# VERİ TİPLERİ</a:t>
            </a:r>
          </a:p>
        </p:txBody>
      </p:sp>
    </p:spTree>
    <p:extLst>
      <p:ext uri="{BB962C8B-B14F-4D97-AF65-F5344CB8AC3E}">
        <p14:creationId xmlns:p14="http://schemas.microsoft.com/office/powerpoint/2010/main" val="47044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4</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ts val="1800"/>
              <a:buNone/>
            </a:pPr>
            <a:endParaRPr sz="1800" b="1" dirty="0"/>
          </a:p>
          <a:p>
            <a:pPr algn="l">
              <a:buFont typeface="+mj-lt"/>
              <a:buAutoNum type="arabicPeriod"/>
            </a:pPr>
            <a:r>
              <a:rPr lang="tr-TR" b="1" i="0" dirty="0">
                <a:solidFill>
                  <a:srgbClr val="000000"/>
                </a:solidFill>
                <a:effectLst/>
                <a:latin typeface="Arial" panose="020B0604020202020204" pitchFamily="34" charset="0"/>
              </a:rPr>
              <a:t>byte</a:t>
            </a:r>
            <a:r>
              <a:rPr lang="tr-TR" b="0" i="0" dirty="0">
                <a:solidFill>
                  <a:srgbClr val="000000"/>
                </a:solidFill>
                <a:effectLst/>
                <a:latin typeface="Arial" panose="020B0604020202020204" pitchFamily="34" charset="0"/>
              </a:rPr>
              <a:t> : Uzunluğu 1 byte’tır, 0 ile 255 arasında değer alır.</a:t>
            </a:r>
          </a:p>
          <a:p>
            <a:pPr algn="l">
              <a:buFont typeface="+mj-lt"/>
              <a:buAutoNum type="arabicPeriod"/>
            </a:pPr>
            <a:r>
              <a:rPr lang="tr-TR" b="1" i="0" dirty="0">
                <a:solidFill>
                  <a:srgbClr val="000000"/>
                </a:solidFill>
                <a:effectLst/>
                <a:latin typeface="Arial" panose="020B0604020202020204" pitchFamily="34" charset="0"/>
              </a:rPr>
              <a:t>sbyte</a:t>
            </a:r>
            <a:r>
              <a:rPr lang="tr-TR" b="0" i="0" dirty="0">
                <a:solidFill>
                  <a:srgbClr val="000000"/>
                </a:solidFill>
                <a:effectLst/>
                <a:latin typeface="Arial" panose="020B0604020202020204" pitchFamily="34" charset="0"/>
              </a:rPr>
              <a:t> : Uzunluğu 1 byte’tır, -128 ile 127 arasında değer alır.</a:t>
            </a:r>
          </a:p>
          <a:p>
            <a:pPr algn="l">
              <a:buFont typeface="+mj-lt"/>
              <a:buAutoNum type="arabicPeriod"/>
            </a:pPr>
            <a:r>
              <a:rPr lang="tr-TR" b="1" i="0" dirty="0">
                <a:solidFill>
                  <a:srgbClr val="000000"/>
                </a:solidFill>
                <a:effectLst/>
                <a:latin typeface="Arial" panose="020B0604020202020204" pitchFamily="34" charset="0"/>
              </a:rPr>
              <a:t>short</a:t>
            </a:r>
            <a:r>
              <a:rPr lang="tr-TR" b="0" i="0" dirty="0">
                <a:solidFill>
                  <a:srgbClr val="000000"/>
                </a:solidFill>
                <a:effectLst/>
                <a:latin typeface="Arial" panose="020B0604020202020204" pitchFamily="34" charset="0"/>
              </a:rPr>
              <a:t> : Uzunluğu 2 byte’tır, -32768 ile 32767 arasında değer alır.</a:t>
            </a:r>
          </a:p>
          <a:p>
            <a:pPr algn="l">
              <a:buFont typeface="+mj-lt"/>
              <a:buAutoNum type="arabicPeriod"/>
            </a:pPr>
            <a:r>
              <a:rPr lang="tr-TR" b="1" i="0" dirty="0">
                <a:solidFill>
                  <a:srgbClr val="000000"/>
                </a:solidFill>
                <a:effectLst/>
                <a:latin typeface="Arial" panose="020B0604020202020204" pitchFamily="34" charset="0"/>
              </a:rPr>
              <a:t>ushort</a:t>
            </a:r>
            <a:r>
              <a:rPr lang="tr-TR" b="0" i="0" dirty="0">
                <a:solidFill>
                  <a:srgbClr val="000000"/>
                </a:solidFill>
                <a:effectLst/>
                <a:latin typeface="Arial" panose="020B0604020202020204" pitchFamily="34" charset="0"/>
              </a:rPr>
              <a:t> : Uzunluğu 2 byte’tır, 0 ile 65535 arasında değer alır.</a:t>
            </a:r>
          </a:p>
          <a:p>
            <a:pPr algn="l">
              <a:buFont typeface="+mj-lt"/>
              <a:buAutoNum type="arabicPeriod"/>
            </a:pPr>
            <a:r>
              <a:rPr lang="tr-TR" b="1" i="0" dirty="0">
                <a:solidFill>
                  <a:srgbClr val="000000"/>
                </a:solidFill>
                <a:effectLst/>
                <a:latin typeface="Arial" panose="020B0604020202020204" pitchFamily="34" charset="0"/>
              </a:rPr>
              <a:t>int</a:t>
            </a:r>
            <a:r>
              <a:rPr lang="tr-TR" b="0" i="0" dirty="0">
                <a:solidFill>
                  <a:srgbClr val="000000"/>
                </a:solidFill>
                <a:effectLst/>
                <a:latin typeface="Arial" panose="020B0604020202020204" pitchFamily="34" charset="0"/>
              </a:rPr>
              <a:t> : Uzunluğu 4 byte’tır, -2.147.483.648 ile 2.147.483.648 arasında değer alır.</a:t>
            </a:r>
          </a:p>
          <a:p>
            <a:pPr algn="l">
              <a:buFont typeface="+mj-lt"/>
              <a:buAutoNum type="arabicPeriod"/>
            </a:pPr>
            <a:r>
              <a:rPr lang="tr-TR" b="1" i="0" dirty="0">
                <a:solidFill>
                  <a:srgbClr val="000000"/>
                </a:solidFill>
                <a:effectLst/>
                <a:latin typeface="Arial" panose="020B0604020202020204" pitchFamily="34" charset="0"/>
              </a:rPr>
              <a:t>uint</a:t>
            </a:r>
            <a:r>
              <a:rPr lang="tr-TR" b="0" i="0" dirty="0">
                <a:solidFill>
                  <a:srgbClr val="000000"/>
                </a:solidFill>
                <a:effectLst/>
                <a:latin typeface="Arial" panose="020B0604020202020204" pitchFamily="34" charset="0"/>
              </a:rPr>
              <a:t> : Uzunluğu 4 byte’tır, 0 ile 4.294.967.295 arasında değer alır.</a:t>
            </a:r>
          </a:p>
          <a:p>
            <a:pPr algn="l">
              <a:buFont typeface="+mj-lt"/>
              <a:buAutoNum type="arabicPeriod"/>
            </a:pPr>
            <a:r>
              <a:rPr lang="tr-TR" b="1" i="0" dirty="0">
                <a:solidFill>
                  <a:srgbClr val="000000"/>
                </a:solidFill>
                <a:effectLst/>
                <a:latin typeface="Arial" panose="020B0604020202020204" pitchFamily="34" charset="0"/>
              </a:rPr>
              <a:t>long</a:t>
            </a:r>
            <a:r>
              <a:rPr lang="tr-TR" b="0" i="0" dirty="0">
                <a:solidFill>
                  <a:srgbClr val="000000"/>
                </a:solidFill>
                <a:effectLst/>
                <a:latin typeface="Arial" panose="020B0604020202020204" pitchFamily="34" charset="0"/>
              </a:rPr>
              <a:t> : Uzunluğu 8 byte’tır, -10</a:t>
            </a:r>
            <a:r>
              <a:rPr lang="tr-TR" b="0" i="0" baseline="30000" dirty="0">
                <a:solidFill>
                  <a:srgbClr val="000000"/>
                </a:solidFill>
                <a:effectLst/>
                <a:latin typeface="Arial" panose="020B0604020202020204" pitchFamily="34" charset="0"/>
              </a:rPr>
              <a:t>20</a:t>
            </a:r>
            <a:r>
              <a:rPr lang="tr-TR" b="0" i="0" dirty="0">
                <a:solidFill>
                  <a:srgbClr val="000000"/>
                </a:solidFill>
                <a:effectLst/>
                <a:latin typeface="Arial" panose="020B0604020202020204" pitchFamily="34" charset="0"/>
              </a:rPr>
              <a:t> ile 10</a:t>
            </a:r>
            <a:r>
              <a:rPr lang="tr-TR" b="0" i="0" baseline="30000" dirty="0">
                <a:solidFill>
                  <a:srgbClr val="000000"/>
                </a:solidFill>
                <a:effectLst/>
                <a:latin typeface="Arial" panose="020B0604020202020204" pitchFamily="34" charset="0"/>
              </a:rPr>
              <a:t>20</a:t>
            </a:r>
            <a:r>
              <a:rPr lang="tr-TR" b="0" i="0" dirty="0">
                <a:solidFill>
                  <a:srgbClr val="000000"/>
                </a:solidFill>
                <a:effectLst/>
                <a:latin typeface="Arial" panose="020B0604020202020204" pitchFamily="34" charset="0"/>
              </a:rPr>
              <a:t> arasında değer alır.</a:t>
            </a:r>
          </a:p>
          <a:p>
            <a:pPr algn="l">
              <a:buFont typeface="+mj-lt"/>
              <a:buAutoNum type="arabicPeriod"/>
            </a:pPr>
            <a:r>
              <a:rPr lang="tr-TR" b="1" i="0" dirty="0">
                <a:solidFill>
                  <a:srgbClr val="000000"/>
                </a:solidFill>
                <a:effectLst/>
                <a:latin typeface="Arial" panose="020B0604020202020204" pitchFamily="34" charset="0"/>
              </a:rPr>
              <a:t>ulong</a:t>
            </a:r>
            <a:r>
              <a:rPr lang="tr-TR" b="0" i="0" dirty="0">
                <a:solidFill>
                  <a:srgbClr val="000000"/>
                </a:solidFill>
                <a:effectLst/>
                <a:latin typeface="Arial" panose="020B0604020202020204" pitchFamily="34" charset="0"/>
              </a:rPr>
              <a:t> : Uzunluğu 8 byte’tır, 0 ile 2 x 10</a:t>
            </a:r>
            <a:r>
              <a:rPr lang="tr-TR" b="0" i="0" baseline="30000" dirty="0">
                <a:solidFill>
                  <a:srgbClr val="000000"/>
                </a:solidFill>
                <a:effectLst/>
                <a:latin typeface="Arial" panose="020B0604020202020204" pitchFamily="34" charset="0"/>
              </a:rPr>
              <a:t>20</a:t>
            </a:r>
            <a:r>
              <a:rPr lang="tr-TR" b="0" i="0" dirty="0">
                <a:solidFill>
                  <a:srgbClr val="000000"/>
                </a:solidFill>
                <a:effectLst/>
                <a:latin typeface="Arial" panose="020B0604020202020204" pitchFamily="34" charset="0"/>
              </a:rPr>
              <a:t> arasında değer alır.</a:t>
            </a:r>
          </a:p>
          <a:p>
            <a:pPr algn="l">
              <a:buFont typeface="+mj-lt"/>
              <a:buAutoNum type="arabicPeriod"/>
            </a:pPr>
            <a:r>
              <a:rPr lang="tr-TR" b="1" i="0" dirty="0">
                <a:solidFill>
                  <a:srgbClr val="000000"/>
                </a:solidFill>
                <a:effectLst/>
                <a:latin typeface="Arial" panose="020B0604020202020204" pitchFamily="34" charset="0"/>
              </a:rPr>
              <a:t>float</a:t>
            </a:r>
            <a:r>
              <a:rPr lang="tr-TR" b="0" i="0" dirty="0">
                <a:solidFill>
                  <a:srgbClr val="000000"/>
                </a:solidFill>
                <a:effectLst/>
                <a:latin typeface="Arial" panose="020B0604020202020204" pitchFamily="34" charset="0"/>
              </a:rPr>
              <a:t> : Uzunluğu 4 byte’tır, 1.5 x 10</a:t>
            </a:r>
            <a:r>
              <a:rPr lang="tr-TR" b="0" i="0" baseline="30000" dirty="0">
                <a:solidFill>
                  <a:srgbClr val="000000"/>
                </a:solidFill>
                <a:effectLst/>
                <a:latin typeface="Arial" panose="020B0604020202020204" pitchFamily="34" charset="0"/>
              </a:rPr>
              <a:t>-45</a:t>
            </a:r>
            <a:r>
              <a:rPr lang="tr-TR" b="0" i="0" dirty="0">
                <a:solidFill>
                  <a:srgbClr val="000000"/>
                </a:solidFill>
                <a:effectLst/>
                <a:latin typeface="Arial" panose="020B0604020202020204" pitchFamily="34" charset="0"/>
              </a:rPr>
              <a:t> ile 3.4 x 10</a:t>
            </a:r>
            <a:r>
              <a:rPr lang="tr-TR" b="0" i="0" baseline="30000" dirty="0">
                <a:solidFill>
                  <a:srgbClr val="000000"/>
                </a:solidFill>
                <a:effectLst/>
                <a:latin typeface="Arial" panose="020B0604020202020204" pitchFamily="34" charset="0"/>
              </a:rPr>
              <a:t>38</a:t>
            </a:r>
            <a:r>
              <a:rPr lang="tr-TR" b="0" i="0" dirty="0">
                <a:solidFill>
                  <a:srgbClr val="000000"/>
                </a:solidFill>
                <a:effectLst/>
                <a:latin typeface="Arial" panose="020B0604020202020204" pitchFamily="34" charset="0"/>
              </a:rPr>
              <a:t> arasında değer alır.</a:t>
            </a:r>
          </a:p>
          <a:p>
            <a:pPr algn="l">
              <a:buFont typeface="+mj-lt"/>
              <a:buAutoNum type="arabicPeriod"/>
            </a:pPr>
            <a:r>
              <a:rPr lang="tr-TR" b="1" i="0" dirty="0">
                <a:solidFill>
                  <a:srgbClr val="000000"/>
                </a:solidFill>
                <a:effectLst/>
                <a:latin typeface="Arial" panose="020B0604020202020204" pitchFamily="34" charset="0"/>
              </a:rPr>
              <a:t>double</a:t>
            </a:r>
            <a:r>
              <a:rPr lang="tr-TR" b="0" i="0" dirty="0">
                <a:solidFill>
                  <a:srgbClr val="000000"/>
                </a:solidFill>
                <a:effectLst/>
                <a:latin typeface="Arial" panose="020B0604020202020204" pitchFamily="34" charset="0"/>
              </a:rPr>
              <a:t> : Uzunluğu 8 byte’tır, 5.0 x 10</a:t>
            </a:r>
            <a:r>
              <a:rPr lang="tr-TR" b="0" i="0" baseline="30000" dirty="0">
                <a:solidFill>
                  <a:srgbClr val="000000"/>
                </a:solidFill>
                <a:effectLst/>
                <a:latin typeface="Arial" panose="020B0604020202020204" pitchFamily="34" charset="0"/>
              </a:rPr>
              <a:t>-324</a:t>
            </a:r>
            <a:r>
              <a:rPr lang="tr-TR" b="0" i="0" dirty="0">
                <a:solidFill>
                  <a:srgbClr val="000000"/>
                </a:solidFill>
                <a:effectLst/>
                <a:latin typeface="Arial" panose="020B0604020202020204" pitchFamily="34" charset="0"/>
              </a:rPr>
              <a:t> ile 1.7 x 10</a:t>
            </a:r>
            <a:r>
              <a:rPr lang="tr-TR" b="0" i="0" baseline="30000" dirty="0">
                <a:solidFill>
                  <a:srgbClr val="000000"/>
                </a:solidFill>
                <a:effectLst/>
                <a:latin typeface="Arial" panose="020B0604020202020204" pitchFamily="34" charset="0"/>
              </a:rPr>
              <a:t>308</a:t>
            </a:r>
            <a:r>
              <a:rPr lang="tr-TR" b="0" i="0" dirty="0">
                <a:solidFill>
                  <a:srgbClr val="000000"/>
                </a:solidFill>
                <a:effectLst/>
                <a:latin typeface="Arial" panose="020B0604020202020204" pitchFamily="34" charset="0"/>
              </a:rPr>
              <a:t> arasında değer alır.</a:t>
            </a:r>
          </a:p>
          <a:p>
            <a:pPr algn="l">
              <a:buFont typeface="+mj-lt"/>
              <a:buAutoNum type="arabicPeriod"/>
            </a:pPr>
            <a:r>
              <a:rPr lang="tr-TR" b="1" i="0" dirty="0">
                <a:solidFill>
                  <a:srgbClr val="000000"/>
                </a:solidFill>
                <a:effectLst/>
                <a:latin typeface="Arial" panose="020B0604020202020204" pitchFamily="34" charset="0"/>
              </a:rPr>
              <a:t>decimal</a:t>
            </a:r>
            <a:r>
              <a:rPr lang="tr-TR" b="0" i="0" dirty="0">
                <a:solidFill>
                  <a:srgbClr val="000000"/>
                </a:solidFill>
                <a:effectLst/>
                <a:latin typeface="Arial" panose="020B0604020202020204" pitchFamily="34" charset="0"/>
              </a:rPr>
              <a:t> : Uzunluğu 12 byte’tır, ±1.0 x 10</a:t>
            </a:r>
            <a:r>
              <a:rPr lang="tr-TR" b="0" i="0" baseline="30000" dirty="0">
                <a:solidFill>
                  <a:srgbClr val="000000"/>
                </a:solidFill>
                <a:effectLst/>
                <a:latin typeface="Arial" panose="020B0604020202020204" pitchFamily="34" charset="0"/>
              </a:rPr>
              <a:t>-28</a:t>
            </a:r>
            <a:r>
              <a:rPr lang="tr-TR" b="0" i="0" dirty="0">
                <a:solidFill>
                  <a:srgbClr val="000000"/>
                </a:solidFill>
                <a:effectLst/>
                <a:latin typeface="Arial" panose="020B0604020202020204" pitchFamily="34" charset="0"/>
              </a:rPr>
              <a:t> ile ±7.9 x 10</a:t>
            </a:r>
            <a:r>
              <a:rPr lang="tr-TR" b="0" i="0" baseline="30000" dirty="0">
                <a:solidFill>
                  <a:srgbClr val="000000"/>
                </a:solidFill>
                <a:effectLst/>
                <a:latin typeface="Arial" panose="020B0604020202020204" pitchFamily="34" charset="0"/>
              </a:rPr>
              <a:t>28</a:t>
            </a:r>
            <a:r>
              <a:rPr lang="tr-TR" b="0" i="0" dirty="0">
                <a:solidFill>
                  <a:srgbClr val="000000"/>
                </a:solidFill>
                <a:effectLst/>
                <a:latin typeface="Arial" panose="020B0604020202020204" pitchFamily="34" charset="0"/>
              </a:rPr>
              <a:t> arasında değer alır.</a:t>
            </a:r>
          </a:p>
          <a:p>
            <a:pPr algn="l">
              <a:buFont typeface="+mj-lt"/>
              <a:buAutoNum type="arabicPeriod"/>
            </a:pPr>
            <a:r>
              <a:rPr lang="tr-TR" b="1" i="0" dirty="0">
                <a:solidFill>
                  <a:srgbClr val="000000"/>
                </a:solidFill>
                <a:effectLst/>
                <a:latin typeface="Arial" panose="020B0604020202020204" pitchFamily="34" charset="0"/>
              </a:rPr>
              <a:t>char</a:t>
            </a:r>
            <a:r>
              <a:rPr lang="tr-TR" b="0" i="0" dirty="0">
                <a:solidFill>
                  <a:srgbClr val="000000"/>
                </a:solidFill>
                <a:effectLst/>
                <a:latin typeface="Arial" panose="020B0604020202020204" pitchFamily="34" charset="0"/>
              </a:rPr>
              <a:t> : Uzunluğu 2 byte’tır, Bütün ınicode karakterleri kapsar.</a:t>
            </a:r>
          </a:p>
          <a:p>
            <a:pPr algn="l">
              <a:buFont typeface="+mj-lt"/>
              <a:buAutoNum type="arabicPeriod"/>
            </a:pPr>
            <a:r>
              <a:rPr lang="tr-TR" b="1" i="0" dirty="0">
                <a:solidFill>
                  <a:srgbClr val="FF0000"/>
                </a:solidFill>
                <a:effectLst/>
                <a:latin typeface="Arial" panose="020B0604020202020204" pitchFamily="34" charset="0"/>
              </a:rPr>
              <a:t>string</a:t>
            </a:r>
            <a:r>
              <a:rPr lang="tr-TR" b="0" i="0" dirty="0">
                <a:solidFill>
                  <a:srgbClr val="000000"/>
                </a:solidFill>
                <a:effectLst/>
                <a:latin typeface="Arial" panose="020B0604020202020204" pitchFamily="34" charset="0"/>
              </a:rPr>
              <a:t> : Tek bir karakter, sözcük veya cümle gibi değerlerin saklanmasında kullanılır.</a:t>
            </a:r>
          </a:p>
          <a:p>
            <a:pPr algn="l">
              <a:buFont typeface="+mj-lt"/>
              <a:buAutoNum type="arabicPeriod"/>
            </a:pPr>
            <a:r>
              <a:rPr lang="tr-TR" b="1" i="0" dirty="0">
                <a:solidFill>
                  <a:srgbClr val="000000"/>
                </a:solidFill>
                <a:effectLst/>
                <a:latin typeface="Arial" panose="020B0604020202020204" pitchFamily="34" charset="0"/>
              </a:rPr>
              <a:t>boolean</a:t>
            </a:r>
            <a:r>
              <a:rPr lang="tr-TR" b="0" i="0" dirty="0">
                <a:solidFill>
                  <a:srgbClr val="000000"/>
                </a:solidFill>
                <a:effectLst/>
                <a:latin typeface="Arial" panose="020B0604020202020204" pitchFamily="34" charset="0"/>
              </a:rPr>
              <a:t> : True – false değer tutan tiptir.</a:t>
            </a:r>
          </a:p>
          <a:p>
            <a:pPr marL="342900" lvl="0" indent="-342900" algn="l" rtl="0">
              <a:spcBef>
                <a:spcPts val="1000"/>
              </a:spcBef>
              <a:spcAft>
                <a:spcPts val="0"/>
              </a:spcAft>
              <a:buSzPts val="1800"/>
            </a:pPr>
            <a:endParaRPr lang="tr-TR" sz="1800" dirty="0"/>
          </a:p>
        </p:txBody>
      </p:sp>
      <p:sp>
        <p:nvSpPr>
          <p:cNvPr id="5" name="TextBox 4">
            <a:extLst>
              <a:ext uri="{FF2B5EF4-FFF2-40B4-BE49-F238E27FC236}">
                <a16:creationId xmlns:a16="http://schemas.microsoft.com/office/drawing/2014/main" id="{3660F182-002B-46C0-830F-31C4B9D5C338}"/>
              </a:ext>
            </a:extLst>
          </p:cNvPr>
          <p:cNvSpPr txBox="1"/>
          <p:nvPr/>
        </p:nvSpPr>
        <p:spPr>
          <a:xfrm>
            <a:off x="2400299" y="572184"/>
            <a:ext cx="8601075" cy="646331"/>
          </a:xfrm>
          <a:prstGeom prst="rect">
            <a:avLst/>
          </a:prstGeom>
          <a:noFill/>
        </p:spPr>
        <p:txBody>
          <a:bodyPr wrap="square">
            <a:spAutoFit/>
          </a:bodyPr>
          <a:lstStyle/>
          <a:p>
            <a:r>
              <a:rPr lang="tr-TR" dirty="0"/>
              <a:t> Aşağıda C# veri tipleri (C# data types) gözükmektedir.</a:t>
            </a:r>
          </a:p>
          <a:p>
            <a:endParaRPr lang="tr-TR" dirty="0"/>
          </a:p>
        </p:txBody>
      </p:sp>
    </p:spTree>
    <p:extLst>
      <p:ext uri="{BB962C8B-B14F-4D97-AF65-F5344CB8AC3E}">
        <p14:creationId xmlns:p14="http://schemas.microsoft.com/office/powerpoint/2010/main" val="2191399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5</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6" y="895350"/>
            <a:ext cx="8456403" cy="52536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p>
          <a:p>
            <a:pPr marL="342900" lvl="0" indent="-342900" algn="l" rtl="0">
              <a:spcBef>
                <a:spcPts val="1000"/>
              </a:spcBef>
              <a:spcAft>
                <a:spcPts val="0"/>
              </a:spcAft>
              <a:buSzPts val="1800"/>
            </a:pPr>
            <a:endParaRPr lang="tr-TR" dirty="0">
              <a:solidFill>
                <a:srgbClr val="000000"/>
              </a:solidFill>
              <a:latin typeface="Tahoma" panose="020B0604030504040204" pitchFamily="34" charset="0"/>
            </a:endParaRPr>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String; Türkçesiyle dizi, bir script (kod parçacığı) içerisinde kullanılan karakterler serisidir. Örneğin “Merhaba Dünya” veya “W1M1A1R1A1C1I” yazılım dilinde bir Script içerisinde yer alarak değişkenin içerisinde String olarak kabul edilebilir.</a:t>
            </a:r>
            <a:endParaRPr lang="tr-TR" sz="1800" dirty="0"/>
          </a:p>
        </p:txBody>
      </p:sp>
      <p:sp>
        <p:nvSpPr>
          <p:cNvPr id="5" name="Google Shape;221;p6">
            <a:extLst>
              <a:ext uri="{FF2B5EF4-FFF2-40B4-BE49-F238E27FC236}">
                <a16:creationId xmlns:a16="http://schemas.microsoft.com/office/drawing/2014/main" id="{B42F9C57-CEE4-45A2-ADB2-FE3EEF56163F}"/>
              </a:ext>
            </a:extLst>
          </p:cNvPr>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STRING VERİ TİPİ NEDİR, NERELERDE KULLANILIR?</a:t>
            </a:r>
          </a:p>
        </p:txBody>
      </p:sp>
    </p:spTree>
    <p:extLst>
      <p:ext uri="{BB962C8B-B14F-4D97-AF65-F5344CB8AC3E}">
        <p14:creationId xmlns:p14="http://schemas.microsoft.com/office/powerpoint/2010/main" val="3675190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STRING DÖNÜŞÜMLERİ</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6</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23" name="Google Shape;223;p6"/>
          <p:cNvSpPr txBox="1">
            <a:spLocks noGrp="1"/>
          </p:cNvSpPr>
          <p:nvPr>
            <p:ph type="body" idx="1"/>
          </p:nvPr>
        </p:nvSpPr>
        <p:spPr>
          <a:xfrm>
            <a:off x="1809749" y="1266825"/>
            <a:ext cx="7827017" cy="496144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pPr>
            <a:r>
              <a:rPr lang="tr-TR" dirty="0">
                <a:solidFill>
                  <a:srgbClr val="000000"/>
                </a:solidFill>
                <a:latin typeface="Tahoma" panose="020B0604030504040204" pitchFamily="34" charset="0"/>
              </a:rPr>
              <a:t>     B</a:t>
            </a:r>
            <a:r>
              <a:rPr lang="tr-TR" b="0" i="0" dirty="0">
                <a:solidFill>
                  <a:srgbClr val="000000"/>
                </a:solidFill>
                <a:effectLst/>
                <a:latin typeface="Tahoma" panose="020B0604030504040204" pitchFamily="34" charset="0"/>
              </a:rPr>
              <a:t>ilgisayar ile insan iletişimi genelde yazı ile oluyor. Bilgisayarın çıktıları genellikle yazı olarak vermesini isteriz. Eğer sayıları göstermesi gerekiyorsa ekranda, göstereceği sayıyı yazıya dönüştürerek yapar.</a:t>
            </a:r>
            <a:br>
              <a:rPr lang="tr-TR" dirty="0"/>
            </a:br>
            <a:br>
              <a:rPr lang="tr-TR" dirty="0"/>
            </a:br>
            <a:r>
              <a:rPr lang="tr-TR" b="0" i="0" dirty="0">
                <a:solidFill>
                  <a:srgbClr val="000000"/>
                </a:solidFill>
                <a:effectLst/>
                <a:latin typeface="Tahoma" panose="020B0604030504040204" pitchFamily="34" charset="0"/>
              </a:rPr>
              <a:t>Meselâ, 45 sayısını 32-bit tamsayı olarak saklar. Bellekteki bitler aşağıdaki gibidir.</a:t>
            </a:r>
            <a:br>
              <a:rPr lang="tr-TR" dirty="0"/>
            </a:br>
            <a:br>
              <a:rPr lang="tr-TR" dirty="0"/>
            </a:br>
            <a:r>
              <a:rPr lang="tr-TR" b="0" i="0" dirty="0">
                <a:solidFill>
                  <a:srgbClr val="000000"/>
                </a:solidFill>
                <a:effectLst/>
                <a:latin typeface="Tahoma" panose="020B0604030504040204" pitchFamily="34" charset="0"/>
              </a:rPr>
              <a:t>0000-0000-0000-0000-0000-0000-0010-1101</a:t>
            </a:r>
            <a:br>
              <a:rPr lang="tr-TR" dirty="0"/>
            </a:br>
            <a:br>
              <a:rPr lang="tr-TR" dirty="0"/>
            </a:br>
            <a:r>
              <a:rPr lang="tr-TR" b="0" i="0" dirty="0">
                <a:solidFill>
                  <a:srgbClr val="000000"/>
                </a:solidFill>
                <a:effectLst/>
                <a:latin typeface="Tahoma" panose="020B0604030504040204" pitchFamily="34" charset="0"/>
              </a:rPr>
              <a:t>Buna sayının ikili gösterimi denir. Bir sayının ekranda gösterilebilmesi için onun Unicode karaktere dönüşmüş olması gerekir. Unicode karakterin gerçek değeri sayının genliğine eşittir. Meselâ 45 sayısı 4 ve 5 karakterlerinden oluşur. Yani iki tane 16-bit koddan oluşur.</a:t>
            </a:r>
            <a:br>
              <a:rPr lang="tr-TR" dirty="0"/>
            </a:br>
            <a:br>
              <a:rPr lang="tr-TR" dirty="0"/>
            </a:br>
            <a:r>
              <a:rPr lang="tr-TR" b="0" i="0" dirty="0">
                <a:solidFill>
                  <a:srgbClr val="000000"/>
                </a:solidFill>
                <a:effectLst/>
                <a:latin typeface="Tahoma" panose="020B0604030504040204" pitchFamily="34" charset="0"/>
              </a:rPr>
              <a:t>0000-0000-0011-0100 ve 0000-0000-0011-0101</a:t>
            </a:r>
            <a:endParaRPr sz="1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7</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Bildiğiniz gibi, Console.Write ve Console.WriteLine yöntemleri ekranda gösterebilmek için otomatik olarak tamsayıları string haline dönüştürürler.</a:t>
            </a:r>
          </a:p>
          <a:p>
            <a:pPr marL="342900" lvl="0" indent="-342900" algn="l" rtl="0">
              <a:spcBef>
                <a:spcPts val="1000"/>
              </a:spcBef>
              <a:spcAft>
                <a:spcPts val="0"/>
              </a:spcAft>
              <a:buSzPts val="1800"/>
            </a:pPr>
            <a:endParaRPr lang="tr-TR" b="0" i="0" dirty="0">
              <a:solidFill>
                <a:srgbClr val="000000"/>
              </a:solidFill>
              <a:effectLst/>
              <a:latin typeface="Tahoma" panose="020B0604030504040204" pitchFamily="34" charset="0"/>
            </a:endParaRPr>
          </a:p>
          <a:p>
            <a:pPr marL="342900" lvl="0" indent="-342900" algn="l" rtl="0">
              <a:spcBef>
                <a:spcPts val="1000"/>
              </a:spcBef>
              <a:spcAft>
                <a:spcPts val="0"/>
              </a:spcAft>
              <a:buSzPts val="1800"/>
            </a:pPr>
            <a:r>
              <a:rPr lang="tr-TR" dirty="0">
                <a:solidFill>
                  <a:srgbClr val="000000"/>
                </a:solidFill>
                <a:latin typeface="Tahoma" panose="020B0604030504040204" pitchFamily="34" charset="0"/>
              </a:rPr>
              <a:t>    </a:t>
            </a:r>
            <a:r>
              <a:rPr lang="tr-TR" b="0" i="0" dirty="0">
                <a:solidFill>
                  <a:srgbClr val="000000"/>
                </a:solidFill>
                <a:effectLst/>
                <a:latin typeface="Tahoma" panose="020B0604030504040204" pitchFamily="34" charset="0"/>
              </a:rPr>
              <a:t> Bazen string veriyi tamsayıya, tamsayıyı stringe dönüştürmek istersiniz. Bir string ifadeyi tamsayıya dönüştürmek için string ifade sadece rakamlardan oluşmalıdır, eksi işareti de içerebilir.</a:t>
            </a:r>
            <a:endParaRPr lang="tr-T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8</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2476499" y="171450"/>
            <a:ext cx="7031247" cy="59775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7" name="TextBox 6">
            <a:extLst>
              <a:ext uri="{FF2B5EF4-FFF2-40B4-BE49-F238E27FC236}">
                <a16:creationId xmlns:a16="http://schemas.microsoft.com/office/drawing/2014/main" id="{E72B91BE-2B9D-4095-9258-1940B52B4435}"/>
              </a:ext>
            </a:extLst>
          </p:cNvPr>
          <p:cNvSpPr txBox="1"/>
          <p:nvPr/>
        </p:nvSpPr>
        <p:spPr>
          <a:xfrm>
            <a:off x="2362201" y="708961"/>
            <a:ext cx="7686674" cy="3693319"/>
          </a:xfrm>
          <a:prstGeom prst="rect">
            <a:avLst/>
          </a:prstGeom>
          <a:noFill/>
        </p:spPr>
        <p:txBody>
          <a:bodyPr wrap="square">
            <a:spAutoFit/>
          </a:bodyPr>
          <a:lstStyle/>
          <a:p>
            <a:r>
              <a:rPr lang="tr-TR" dirty="0"/>
              <a:t>Şimdi bir tane tamsayı bir tane de string değişken tanımlayarak işe başlayalım.</a:t>
            </a:r>
          </a:p>
          <a:p>
            <a:endParaRPr lang="tr-TR" dirty="0"/>
          </a:p>
          <a:p>
            <a:r>
              <a:rPr lang="tr-TR" dirty="0"/>
              <a:t>int I = 45;</a:t>
            </a:r>
          </a:p>
          <a:p>
            <a:endParaRPr lang="tr-TR" dirty="0"/>
          </a:p>
          <a:p>
            <a:r>
              <a:rPr lang="tr-TR" dirty="0"/>
              <a:t>string S;</a:t>
            </a:r>
          </a:p>
          <a:p>
            <a:endParaRPr lang="tr-TR" dirty="0"/>
          </a:p>
          <a:p>
            <a:r>
              <a:rPr lang="tr-TR" dirty="0"/>
              <a:t>Basit bir şekilde bir tamsayıyı string ifadeye dönüştüremezsiniz.</a:t>
            </a:r>
          </a:p>
          <a:p>
            <a:endParaRPr lang="tr-TR" dirty="0"/>
          </a:p>
          <a:p>
            <a:r>
              <a:rPr lang="tr-TR" dirty="0"/>
              <a:t>S = I; // Bu şekilde olmaz.</a:t>
            </a:r>
          </a:p>
          <a:p>
            <a:endParaRPr lang="tr-TR" dirty="0"/>
          </a:p>
          <a:p>
            <a:r>
              <a:rPr lang="tr-TR" b="0" i="0" dirty="0">
                <a:solidFill>
                  <a:srgbClr val="000000"/>
                </a:solidFill>
                <a:effectLst/>
                <a:latin typeface="Tahoma" panose="020B0604030504040204" pitchFamily="34" charset="0"/>
              </a:rPr>
              <a:t>Eğer yukarıdaki ifadeyi denerseniz aşağıdaki gibi bir hata mesajı alırsınız.</a:t>
            </a:r>
            <a:endParaRPr lang="tr-TR" dirty="0"/>
          </a:p>
          <a:p>
            <a:endParaRPr lang="tr-TR" dirty="0"/>
          </a:p>
        </p:txBody>
      </p:sp>
      <p:pic>
        <p:nvPicPr>
          <p:cNvPr id="6" name="Picture 5">
            <a:extLst>
              <a:ext uri="{FF2B5EF4-FFF2-40B4-BE49-F238E27FC236}">
                <a16:creationId xmlns:a16="http://schemas.microsoft.com/office/drawing/2014/main" id="{B234A9EF-8502-40DE-883B-789E25F46EE6}"/>
              </a:ext>
            </a:extLst>
          </p:cNvPr>
          <p:cNvPicPr>
            <a:picLocks noChangeAspect="1"/>
          </p:cNvPicPr>
          <p:nvPr/>
        </p:nvPicPr>
        <p:blipFill rotWithShape="1">
          <a:blip r:embed="rId3">
            <a:extLst>
              <a:ext uri="{28A0092B-C50C-407E-A947-70E740481C1C}">
                <a14:useLocalDpi xmlns:a14="http://schemas.microsoft.com/office/drawing/2010/main" val="0"/>
              </a:ext>
            </a:extLst>
          </a:blip>
          <a:srcRect t="68430" r="23890" b="16966"/>
          <a:stretch/>
        </p:blipFill>
        <p:spPr>
          <a:xfrm>
            <a:off x="611133" y="4542363"/>
            <a:ext cx="10969734" cy="1234680"/>
          </a:xfrm>
          <a:prstGeom prst="rect">
            <a:avLst/>
          </a:prstGeom>
        </p:spPr>
      </p:pic>
    </p:spTree>
    <p:extLst>
      <p:ext uri="{BB962C8B-B14F-4D97-AF65-F5344CB8AC3E}">
        <p14:creationId xmlns:p14="http://schemas.microsoft.com/office/powerpoint/2010/main" val="385014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9</a:t>
            </a:fld>
            <a:endPar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endParaRP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000000"/>
                </a:solidFill>
                <a:effectLst/>
                <a:latin typeface="Tahoma" panose="020B0604030504040204" pitchFamily="34" charset="0"/>
              </a:rPr>
              <a:t>     </a:t>
            </a:r>
            <a:endParaRPr lang="tr-TR" sz="1800" dirty="0"/>
          </a:p>
        </p:txBody>
      </p:sp>
      <p:sp>
        <p:nvSpPr>
          <p:cNvPr id="5" name="TextBox 4">
            <a:extLst>
              <a:ext uri="{FF2B5EF4-FFF2-40B4-BE49-F238E27FC236}">
                <a16:creationId xmlns:a16="http://schemas.microsoft.com/office/drawing/2014/main" id="{9B925996-DCA9-4314-A3AD-8D0239CAA45B}"/>
              </a:ext>
            </a:extLst>
          </p:cNvPr>
          <p:cNvSpPr txBox="1"/>
          <p:nvPr/>
        </p:nvSpPr>
        <p:spPr>
          <a:xfrm>
            <a:off x="2684253" y="787782"/>
            <a:ext cx="6459747" cy="2031325"/>
          </a:xfrm>
          <a:prstGeom prst="rect">
            <a:avLst/>
          </a:prstGeom>
          <a:noFill/>
        </p:spPr>
        <p:txBody>
          <a:bodyPr wrap="square">
            <a:spAutoFit/>
          </a:bodyPr>
          <a:lstStyle/>
          <a:p>
            <a:r>
              <a:rPr lang="tr-TR" b="0" i="0" dirty="0">
                <a:solidFill>
                  <a:srgbClr val="000000"/>
                </a:solidFill>
                <a:effectLst/>
                <a:latin typeface="Tahoma" panose="020B0604030504040204" pitchFamily="34" charset="0"/>
              </a:rPr>
              <a:t>Aşağıdaki gibi casting yapmak da mümkün değildir.</a:t>
            </a:r>
          </a:p>
          <a:p>
            <a:r>
              <a:rPr lang="tr-TR" b="0" i="0" dirty="0">
                <a:solidFill>
                  <a:srgbClr val="000000"/>
                </a:solidFill>
                <a:effectLst/>
                <a:latin typeface="Tahoma" panose="020B0604030504040204" pitchFamily="34" charset="0"/>
              </a:rPr>
              <a:t>int I = 45;</a:t>
            </a:r>
            <a:br>
              <a:rPr lang="tr-TR" dirty="0"/>
            </a:br>
            <a:r>
              <a:rPr lang="tr-TR" b="0" i="0" dirty="0">
                <a:solidFill>
                  <a:srgbClr val="000000"/>
                </a:solidFill>
                <a:effectLst/>
                <a:latin typeface="Tahoma" panose="020B0604030504040204" pitchFamily="34" charset="0"/>
              </a:rPr>
              <a:t>string S;</a:t>
            </a:r>
            <a:br>
              <a:rPr lang="tr-TR" dirty="0"/>
            </a:br>
            <a:r>
              <a:rPr lang="tr-TR" b="0" i="0" dirty="0">
                <a:solidFill>
                  <a:srgbClr val="000000"/>
                </a:solidFill>
                <a:effectLst/>
                <a:latin typeface="Tahoma" panose="020B0604030504040204" pitchFamily="34" charset="0"/>
              </a:rPr>
              <a:t>S = (string)I; // Bu şekilde de olmaz.</a:t>
            </a:r>
            <a:br>
              <a:rPr lang="tr-TR" dirty="0"/>
            </a:br>
            <a:r>
              <a:rPr lang="tr-TR" b="0" i="0" dirty="0">
                <a:solidFill>
                  <a:srgbClr val="000000"/>
                </a:solidFill>
                <a:effectLst/>
                <a:latin typeface="Tahoma" panose="020B0604030504040204" pitchFamily="34" charset="0"/>
              </a:rPr>
              <a:t>Eğer yukarıdaki ifadeyi denerseniz aşağıdaki gibi bir hata mesajı alırsınız.</a:t>
            </a:r>
            <a:br>
              <a:rPr lang="tr-TR" dirty="0"/>
            </a:br>
            <a:endParaRPr lang="tr-TR" dirty="0"/>
          </a:p>
        </p:txBody>
      </p:sp>
      <p:pic>
        <p:nvPicPr>
          <p:cNvPr id="4" name="Picture 3">
            <a:extLst>
              <a:ext uri="{FF2B5EF4-FFF2-40B4-BE49-F238E27FC236}">
                <a16:creationId xmlns:a16="http://schemas.microsoft.com/office/drawing/2014/main" id="{E8C6EB66-C668-4CDF-8B6E-F2A3AD4B8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974" y="2687105"/>
            <a:ext cx="9075173" cy="4000847"/>
          </a:xfrm>
          <a:prstGeom prst="rect">
            <a:avLst/>
          </a:prstGeom>
        </p:spPr>
      </p:pic>
    </p:spTree>
    <p:extLst>
      <p:ext uri="{BB962C8B-B14F-4D97-AF65-F5344CB8AC3E}">
        <p14:creationId xmlns:p14="http://schemas.microsoft.com/office/powerpoint/2010/main" val="2307081651"/>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2042</Words>
  <Application>Microsoft Office PowerPoint</Application>
  <PresentationFormat>Widescreen</PresentationFormat>
  <Paragraphs>133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Noto Sans Symbols</vt:lpstr>
      <vt:lpstr>Tahoma</vt:lpstr>
      <vt:lpstr>Duman</vt:lpstr>
      <vt:lpstr>  C#da string kullanımı ve string dönüşümleri  </vt:lpstr>
      <vt:lpstr>İÇİNDEKİLER</vt:lpstr>
      <vt:lpstr>C# VERİ TİPLERİ</vt:lpstr>
      <vt:lpstr>PowerPoint Presentation</vt:lpstr>
      <vt:lpstr>STRING VERİ TİPİ NEDİR, NERELERDE KULLANILIR?</vt:lpstr>
      <vt:lpstr>STRING DÖNÜŞÜMLERİ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Fatmanur Şahin</dc:creator>
  <cp:lastModifiedBy>Fatmanur Şahin</cp:lastModifiedBy>
  <cp:revision>21</cp:revision>
  <dcterms:created xsi:type="dcterms:W3CDTF">2022-05-28T18:54:47Z</dcterms:created>
  <dcterms:modified xsi:type="dcterms:W3CDTF">2022-05-28T22:24:06Z</dcterms:modified>
</cp:coreProperties>
</file>