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0" r:id="rId4"/>
    <p:sldId id="262" r:id="rId5"/>
    <p:sldId id="303" r:id="rId6"/>
    <p:sldId id="261" r:id="rId7"/>
    <p:sldId id="302" r:id="rId8"/>
    <p:sldId id="300" r:id="rId9"/>
    <p:sldId id="304" r:id="rId10"/>
    <p:sldId id="306" r:id="rId11"/>
    <p:sldId id="305" r:id="rId12"/>
    <p:sldId id="309" r:id="rId13"/>
    <p:sldId id="307" r:id="rId14"/>
    <p:sldId id="310" r:id="rId15"/>
    <p:sldId id="308" r:id="rId16"/>
    <p:sldId id="301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9672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806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211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6877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6056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757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1184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7686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502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197014" y="2350451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>
                <a:solidFill>
                  <a:schemeClr val="dk1"/>
                </a:solidFill>
              </a:rPr>
              <a:t> </a:t>
            </a:r>
            <a:br>
              <a:rPr lang="tr-TR" sz="4000" b="1" dirty="0">
                <a:solidFill>
                  <a:schemeClr val="dk1"/>
                </a:solidFill>
              </a:rPr>
            </a:br>
            <a:r>
              <a:rPr lang="tr-TR" sz="4000" b="1" dirty="0">
                <a:solidFill>
                  <a:schemeClr val="dk1"/>
                </a:solidFill>
              </a:rPr>
              <a:t>Java’da Override İşlemi</a:t>
            </a:r>
            <a:br>
              <a:rPr lang="tr-TR" sz="4000" b="1" dirty="0">
                <a:solidFill>
                  <a:schemeClr val="dk1"/>
                </a:solidFill>
              </a:rPr>
            </a:b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Enes BÜYÜKBAŞ 1911404032</a:t>
            </a:r>
            <a:endParaRPr sz="1600" b="1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31/05/2022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 cap="none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7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640156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Polimorfizm ve Overriding</a:t>
            </a:r>
            <a:endParaRPr b="1" dirty="0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2438398" y="1844626"/>
            <a:ext cx="7315201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    Nesne Yönelimli Programlamanın 4 tane prensibinden biri olan polimorfizm(encapsulation, inheritance, abstraction, polimorfizm) Overriding işlemini içinde barındırır.</a:t>
            </a:r>
          </a:p>
          <a:p>
            <a:pPr marL="342900" lvl="0" indent="-22860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342900" lvl="0" indent="-22860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	Aslında Overriding işlemi üst sınıftan miras alan alt sınıfın yöntemini dinamik olarak birbirine bağlayan bir polimorfizm biçimidir.</a:t>
            </a:r>
          </a:p>
          <a:p>
            <a:pPr marL="342900" lvl="0" indent="-22860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		</a:t>
            </a:r>
          </a:p>
          <a:p>
            <a:pPr marL="342900" lvl="0" indent="-22860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	Overriding bir run-time polimorfizmidir.</a:t>
            </a:r>
          </a:p>
          <a:p>
            <a:pPr marL="342900" lvl="0" indent="-22860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		</a:t>
            </a:r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10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4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047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640156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Polimorfizm ve Overriding Örnek</a:t>
            </a:r>
            <a:endParaRPr b="1" dirty="0"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11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076C0301-0BB9-01A5-E3E1-EA3A68BF4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994" y="1152907"/>
            <a:ext cx="5268010" cy="5652135"/>
          </a:xfrm>
          <a:prstGeom prst="rect">
            <a:avLst/>
          </a:prstGeom>
        </p:spPr>
      </p:pic>
      <p:pic>
        <p:nvPicPr>
          <p:cNvPr id="13" name="Picture Placeholder 101">
            <a:extLst>
              <a:ext uri="{FF2B5EF4-FFF2-40B4-BE49-F238E27FC236}">
                <a16:creationId xmlns:a16="http://schemas.microsoft.com/office/drawing/2014/main" id="{6154A277-B00C-F108-AFC4-718069DD0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6113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640154" y="56478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Overriding ve Overloading</a:t>
            </a:r>
            <a:endParaRPr b="1" dirty="0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2094318" y="1674925"/>
            <a:ext cx="8003357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	Method Overriding ve Method Overloading kavramı bazen birbirleriyle karıştırılabilir. </a:t>
            </a:r>
          </a:p>
          <a:p>
            <a:pPr marL="342900" lvl="0" indent="-22860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342900" lvl="0" indent="-22860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	Overloading, </a:t>
            </a:r>
            <a:r>
              <a:rPr lang="tr-TR" dirty="0">
                <a:solidFill>
                  <a:srgbClr val="292929"/>
                </a:solidFill>
                <a:latin typeface="Century Gothic" panose="020B0502020202020204" pitchFamily="34" charset="0"/>
              </a:rPr>
              <a:t>b</a:t>
            </a:r>
            <a:r>
              <a:rPr lang="tr-TR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ir sınıf içerisinde bulunan birden fazla metodun </a:t>
            </a:r>
            <a:r>
              <a:rPr lang="tr-TR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farklı parametre listesine sahip olma koşulu ile</a:t>
            </a:r>
            <a:r>
              <a:rPr lang="tr-TR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 aynı isme sahip olmaları durumudur. Bu sayede belirli bir amaç için tasarlanan sınıfta, aynı işlemi farklı şekillerde gerçekleştirecek metotlar oluşturmak mümkün hale gelir.</a:t>
            </a:r>
            <a:endParaRPr lang="tr-TR" dirty="0">
              <a:latin typeface="Century Gothic" panose="020B0502020202020204" pitchFamily="34" charset="0"/>
            </a:endParaRPr>
          </a:p>
          <a:p>
            <a:pPr marL="342900" lvl="0" indent="-22860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		</a:t>
            </a:r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12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61B8583-2B96-BD3C-E4D3-7B376E3BB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724" y="4621624"/>
            <a:ext cx="3542551" cy="197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61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01">
            <a:extLst>
              <a:ext uri="{FF2B5EF4-FFF2-40B4-BE49-F238E27FC236}">
                <a16:creationId xmlns:a16="http://schemas.microsoft.com/office/drawing/2014/main" id="{6B710C53-9EFF-9176-F958-10429D913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Overriding ve Overloading Arasındaki Farklar</a:t>
            </a:r>
            <a:endParaRPr b="1" dirty="0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1517715" y="1938895"/>
            <a:ext cx="4251489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1" dirty="0"/>
              <a:t>Overriding</a:t>
            </a:r>
          </a:p>
          <a:p>
            <a:pPr marL="400050" lvl="0" indent="-285750" algn="just" rtl="0">
              <a:spcBef>
                <a:spcPts val="100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tr-TR" dirty="0"/>
              <a:t>Overriding işlemi run-time (çalışma anı) polimorfizmidir.</a:t>
            </a:r>
          </a:p>
          <a:p>
            <a:pPr marL="400050" lvl="0" indent="-285750" algn="just" rtl="0">
              <a:spcBef>
                <a:spcPts val="100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tr-TR" dirty="0"/>
              <a:t>Kalıtım ilişkileri olan iki sınıf arasında gerçekleştirilir.</a:t>
            </a:r>
          </a:p>
          <a:p>
            <a:pPr marL="400050" lvl="0" indent="-285750" algn="just" rtl="0">
              <a:spcBef>
                <a:spcPts val="100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tr-TR" dirty="0"/>
              <a:t>Her zaman kalıtım işlemine ihtiyaç duyar.</a:t>
            </a:r>
          </a:p>
          <a:p>
            <a:pPr marL="400050" lvl="0" indent="-285750" algn="just" rtl="0">
              <a:spcBef>
                <a:spcPts val="100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tr-TR" dirty="0"/>
              <a:t>Yöntemlerin aynı ada ve aynı imzaya sahip olması gerekir.</a:t>
            </a:r>
          </a:p>
          <a:p>
            <a:pPr marL="342900" lvl="0" indent="-22860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dirty="0"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13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4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30;p45">
            <a:extLst>
              <a:ext uri="{FF2B5EF4-FFF2-40B4-BE49-F238E27FC236}">
                <a16:creationId xmlns:a16="http://schemas.microsoft.com/office/drawing/2014/main" id="{22F52CB9-7636-20C6-2596-6445814953B8}"/>
              </a:ext>
            </a:extLst>
          </p:cNvPr>
          <p:cNvSpPr txBox="1">
            <a:spLocks/>
          </p:cNvSpPr>
          <p:nvPr/>
        </p:nvSpPr>
        <p:spPr>
          <a:xfrm>
            <a:off x="6096000" y="1938895"/>
            <a:ext cx="4251489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342900" indent="-228600" algn="ctr"/>
            <a:r>
              <a:rPr lang="tr-TR" b="1" dirty="0"/>
              <a:t>Overloading</a:t>
            </a:r>
          </a:p>
          <a:p>
            <a:pPr marL="400050" indent="-285750" algn="just">
              <a:buFontTx/>
              <a:buChar char="-"/>
            </a:pPr>
            <a:r>
              <a:rPr lang="tr-TR" dirty="0"/>
              <a:t>Overloading bir compile-time (derleme anı) polimorfizmidir.</a:t>
            </a:r>
          </a:p>
          <a:p>
            <a:pPr marL="400050" indent="-285750" algn="just">
              <a:buFontTx/>
              <a:buChar char="-"/>
            </a:pPr>
            <a:r>
              <a:rPr lang="tr-TR" dirty="0"/>
              <a:t>Sınıfın içerisinde gerçekleşir.</a:t>
            </a:r>
          </a:p>
          <a:p>
            <a:pPr marL="400050" indent="-285750" algn="just">
              <a:buFontTx/>
              <a:buChar char="-"/>
            </a:pPr>
            <a:r>
              <a:rPr lang="tr-TR" dirty="0"/>
              <a:t>Kalıtım gerektirmek zorunda değildir.</a:t>
            </a:r>
          </a:p>
          <a:p>
            <a:pPr marL="400050" indent="-285750" algn="just">
              <a:buFontTx/>
              <a:buChar char="-"/>
            </a:pPr>
            <a:r>
              <a:rPr lang="tr-TR" dirty="0"/>
              <a:t>Yöntemler aynı ada ve farklı imzaya sahip olmalıdırlar.</a:t>
            </a:r>
          </a:p>
          <a:p>
            <a:pPr marL="342900" indent="-228600"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6604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Overriding ve Overloading Örnek</a:t>
            </a:r>
            <a:endParaRPr b="1" dirty="0"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14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970D477F-7139-07A2-06A6-88B09790E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956" y="1364815"/>
            <a:ext cx="6790008" cy="1882303"/>
          </a:xfrm>
          <a:prstGeom prst="rect">
            <a:avLst/>
          </a:prstGeom>
        </p:spPr>
      </p:pic>
      <p:pic>
        <p:nvPicPr>
          <p:cNvPr id="7" name="Resim 6" descr="metin, ekran, ekran görüntüsü, kapat içeren bir resim&#10;&#10;Açıklama otomatik olarak oluşturuldu">
            <a:extLst>
              <a:ext uri="{FF2B5EF4-FFF2-40B4-BE49-F238E27FC236}">
                <a16:creationId xmlns:a16="http://schemas.microsoft.com/office/drawing/2014/main" id="{73A05C4A-6F17-0757-2501-0FDB376D3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956" y="3429000"/>
            <a:ext cx="6790007" cy="3010161"/>
          </a:xfrm>
          <a:prstGeom prst="rect">
            <a:avLst/>
          </a:prstGeom>
        </p:spPr>
      </p:pic>
      <p:sp>
        <p:nvSpPr>
          <p:cNvPr id="13" name="Google Shape;530;p45">
            <a:extLst>
              <a:ext uri="{FF2B5EF4-FFF2-40B4-BE49-F238E27FC236}">
                <a16:creationId xmlns:a16="http://schemas.microsoft.com/office/drawing/2014/main" id="{8928250F-5FD7-7124-EC44-1184B8854D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10746" y="1204181"/>
            <a:ext cx="3859709" cy="507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	Overloading; </a:t>
            </a:r>
            <a:r>
              <a:rPr lang="tr-TR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Görüldüğü gibi alan hesaplamaya yarayan iki farklı metot bulunmakta ve bu metotlar aynı isme sahiptirler. Aldıkları parametre sayıları faklı olduğundan derleyici bu noktada herhangi bir sıkıntı yaşamamaktadır.</a:t>
            </a:r>
          </a:p>
          <a:p>
            <a:pPr marL="342900" lvl="0" indent="-22860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>
                <a:solidFill>
                  <a:srgbClr val="292929"/>
                </a:solidFill>
                <a:latin typeface="Century Gothic" panose="020B0502020202020204" pitchFamily="34" charset="0"/>
              </a:rPr>
              <a:t>	Overriding; Hesaplayici sınıfı MatematikselIslemer sınıfından cevreHesapla metodunu miras almıştır. Yani alt sınıf, üst sınıf içerisinde bulunan metot ile birebir aynı imzaya sahip bir metot barındırıyor.</a:t>
            </a:r>
          </a:p>
        </p:txBody>
      </p:sp>
    </p:spTree>
    <p:extLst>
      <p:ext uri="{BB962C8B-B14F-4D97-AF65-F5344CB8AC3E}">
        <p14:creationId xmlns:p14="http://schemas.microsoft.com/office/powerpoint/2010/main" val="4231783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2243767" y="51753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	KAYNAKLAR</a:t>
            </a:r>
            <a:endParaRPr b="1" dirty="0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2346836" y="1618383"/>
            <a:ext cx="8705551" cy="4160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00050" lvl="0" indent="-285750" algn="just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b="1" dirty="0"/>
              <a:t>Java Tutorial </a:t>
            </a:r>
          </a:p>
          <a:p>
            <a:pPr marL="114300" indent="0" algn="just"/>
            <a:r>
              <a:rPr lang="tr-TR" dirty="0"/>
              <a:t>	- docs.oracle.com</a:t>
            </a:r>
          </a:p>
          <a:p>
            <a:pPr marL="114300" indent="0" algn="just"/>
            <a:r>
              <a:rPr lang="tr-TR" dirty="0"/>
              <a:t>	- w3schools.com</a:t>
            </a:r>
          </a:p>
          <a:p>
            <a:pPr marL="400050" lvl="0" indent="-285750" algn="just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b="1" dirty="0"/>
              <a:t>Overriding in Java </a:t>
            </a:r>
          </a:p>
          <a:p>
            <a:pPr marL="114300" lvl="0" indent="0" algn="just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dirty="0"/>
              <a:t>	- geeksforgeeks.org</a:t>
            </a:r>
          </a:p>
          <a:p>
            <a:pPr marL="114300" lvl="0" indent="0" algn="just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dirty="0"/>
              <a:t>	- medium.com</a:t>
            </a:r>
          </a:p>
          <a:p>
            <a:pPr marL="114300" indent="0" algn="just"/>
            <a:r>
              <a:rPr lang="tr-TR" dirty="0"/>
              <a:t>	- javatpoint.com</a:t>
            </a:r>
          </a:p>
          <a:p>
            <a:pPr marL="114300" indent="0" algn="just"/>
            <a:r>
              <a:rPr lang="tr-TR" dirty="0"/>
              <a:t>	- java67.com</a:t>
            </a:r>
          </a:p>
          <a:p>
            <a:pPr marL="114300" lvl="0" indent="0" algn="just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/>
          </a:p>
          <a:p>
            <a:pPr marL="400050" lvl="0" indent="-285750" algn="just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tr-TR" dirty="0"/>
          </a:p>
          <a:p>
            <a:pPr marL="400050" lvl="0" indent="-285750" algn="just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15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Placeholder 101">
            <a:extLst>
              <a:ext uri="{FF2B5EF4-FFF2-40B4-BE49-F238E27FC236}">
                <a16:creationId xmlns:a16="http://schemas.microsoft.com/office/drawing/2014/main" id="{D4AE7622-9CB0-8D20-7F80-920A0D203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2193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>
                <a:solidFill>
                  <a:schemeClr val="dk1"/>
                </a:solidFill>
              </a:rPr>
              <a:t>İlginiz için teşekkürler…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16</a:t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Enes BÜYÜKBAŞ 1911404032</a:t>
            </a:r>
            <a:b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enesbykbs20@gmail.com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31/05/2022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2" name="Picture 101"/>
          <p:cNvPicPr/>
          <p:nvPr/>
        </p:nvPicPr>
        <p:blipFill>
          <a:blip r:embed="rId6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01" name="Picture 100"/>
          <p:cNvPicPr/>
          <p:nvPr/>
        </p:nvPicPr>
        <p:blipFill>
          <a:blip r:embed="rId7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846898" y="54864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İÇİNDEKİLER</a:t>
            </a: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/>
          </a:p>
        </p:txBody>
      </p:sp>
      <p:sp>
        <p:nvSpPr>
          <p:cNvPr id="207" name="Google Shape;207;p4"/>
          <p:cNvSpPr txBox="1"/>
          <p:nvPr/>
        </p:nvSpPr>
        <p:spPr>
          <a:xfrm>
            <a:off x="2363800" y="906145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285750" marR="0" lvl="0" indent="-28575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Overriding Kavramı Nedir ?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Java’da Overriding Kuralları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	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	</a:t>
            </a:r>
            <a:r>
              <a:rPr lang="tr-TR" sz="1800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- </a:t>
            </a:r>
            <a:r>
              <a:rPr lang="tr-TR" sz="1800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Java’da Overriding Kuralları Örnek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Java’da Overriding Kullanmanın Avantajları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Super Anahtar Sözcüğü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		</a:t>
            </a:r>
            <a:r>
              <a:rPr lang="tr-TR" sz="1800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-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</a:t>
            </a:r>
            <a:r>
              <a:rPr lang="tr-TR" sz="1800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Super Anahtar Sözcüğü Örnek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Polimorfizm ve Overriding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		</a:t>
            </a:r>
            <a:r>
              <a:rPr lang="tr-TR" sz="1800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- Polimorfizm ve Overriding Örnek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Overriding ve Overloading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	</a:t>
            </a:r>
            <a:r>
              <a:rPr lang="tr-TR" sz="1800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	- Overriding ve Overloading Arasındaki Farklar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	 	- Overriding ve Overloading Örnek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KAYNAKLAR</a:t>
            </a: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8688070" y="35731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6" name="Google Shape;532;p45" descr="Kurumsal Kimlik | Burdur Mehmet Akif Ersoy Üniversitesi">
            <a:extLst>
              <a:ext uri="{FF2B5EF4-FFF2-40B4-BE49-F238E27FC236}">
                <a16:creationId xmlns:a16="http://schemas.microsoft.com/office/drawing/2014/main" id="{D9579EDD-216C-D0A3-1D1D-EE5C21CCE9C0}"/>
              </a:ext>
            </a:extLst>
          </p:cNvPr>
          <p:cNvPicPr preferRelativeResize="0"/>
          <p:nvPr/>
        </p:nvPicPr>
        <p:blipFill rotWithShape="1">
          <a:blip r:embed="rId4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640156" y="55110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Overriding Kavramı Nedir ?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2682336" y="1529522"/>
            <a:ext cx="6827321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/>
              <a:t>Overriding işlemi aslında kısaca metodumuzu geçersiz kılma işlemidir.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Nesne Yönelimli Programlama’ da sıkça karşımıza çıkan bir kavramdır.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/>
              <a:t>Bir </a:t>
            </a:r>
            <a:r>
              <a:rPr lang="tr-TR" dirty="0"/>
              <a:t>üst</a:t>
            </a:r>
            <a:r>
              <a:rPr lang="tr-TR" sz="1800" dirty="0"/>
              <a:t> sınıf(super-class) oluşturup bu sınıfı başka bir alt sınıfta(sub-class) miras aldığımızda, üst sınıfımızdaki bazı özellikleri veya metotları değiştirmek isteyebiliriz, bu gibi işlemleri Override kavramı ile yaparız.</a:t>
            </a:r>
            <a:endParaRPr sz="1800" dirty="0"/>
          </a:p>
        </p:txBody>
      </p:sp>
      <p:pic>
        <p:nvPicPr>
          <p:cNvPr id="8" name="Google Shape;532;p45" descr="Kurumsal Kimlik | Burdur Mehmet Akif Ersoy Üniversitesi">
            <a:extLst>
              <a:ext uri="{FF2B5EF4-FFF2-40B4-BE49-F238E27FC236}">
                <a16:creationId xmlns:a16="http://schemas.microsoft.com/office/drawing/2014/main" id="{6D2906EC-2959-6A5B-B9EB-D809C83EB9EE}"/>
              </a:ext>
            </a:extLst>
          </p:cNvPr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67A0A14F-794F-0E7F-B087-1E6BAAA96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158" y="4217564"/>
            <a:ext cx="3395943" cy="24003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101">
            <a:extLst>
              <a:ext uri="{FF2B5EF4-FFF2-40B4-BE49-F238E27FC236}">
                <a16:creationId xmlns:a16="http://schemas.microsoft.com/office/drawing/2014/main" id="{A944DC4A-1973-D13D-4AEA-7AFD0EBF6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222256" y="508044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Java’da Overriding Kuralları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dirty="0"/>
          </a:p>
        </p:txBody>
      </p:sp>
      <p:sp>
        <p:nvSpPr>
          <p:cNvPr id="6" name="Google Shape;215;p5">
            <a:extLst>
              <a:ext uri="{FF2B5EF4-FFF2-40B4-BE49-F238E27FC236}">
                <a16:creationId xmlns:a16="http://schemas.microsoft.com/office/drawing/2014/main" id="{4DF61196-32CC-F9DB-A323-2198445FEAA4}"/>
              </a:ext>
            </a:extLst>
          </p:cNvPr>
          <p:cNvSpPr txBox="1">
            <a:spLocks/>
          </p:cNvSpPr>
          <p:nvPr/>
        </p:nvSpPr>
        <p:spPr>
          <a:xfrm>
            <a:off x="2590039" y="1616125"/>
            <a:ext cx="7011921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algn="just" fontAlgn="base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Century Gothic" panose="020B0502020202020204" pitchFamily="34" charset="0"/>
              </a:rPr>
              <a:t>Üst ve alt sınıfımızın aynı metot adına, aynı dönüş türüne ve aynı parametre listesine sahip olmalıdır.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Century Gothic" panose="020B0502020202020204" pitchFamily="34" charset="0"/>
              </a:rPr>
              <a:t>Metotlar, yalnızca alt sınıf (subclass) tarafından miras alınmışlarsa override işlemi uygulanabilir.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Century Gothic" panose="020B0502020202020204" pitchFamily="34" charset="0"/>
              </a:rPr>
              <a:t>Bir metot miras alınmıyorsa override işlemi uygulanamaz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Century Gothic" panose="020B0502020202020204" pitchFamily="34" charset="0"/>
              </a:rPr>
              <a:t>Yapıcı (Constructor) metotlarda </a:t>
            </a:r>
            <a:r>
              <a:rPr lang="tr-TR" i="0" dirty="0">
                <a:effectLst/>
                <a:latin typeface="Century Gothic" panose="020B0502020202020204" pitchFamily="34" charset="0"/>
              </a:rPr>
              <a:t>override</a:t>
            </a:r>
            <a:r>
              <a:rPr lang="tr-TR" dirty="0">
                <a:latin typeface="Century Gothic" panose="020B0502020202020204" pitchFamily="34" charset="0"/>
              </a:rPr>
              <a:t> </a:t>
            </a:r>
            <a:r>
              <a:rPr lang="tr-TR" b="0" i="0" dirty="0">
                <a:effectLst/>
                <a:latin typeface="Century Gothic" panose="020B0502020202020204" pitchFamily="34" charset="0"/>
              </a:rPr>
              <a:t>işlemi uygulanamaz.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Century Gothic" panose="020B0502020202020204" pitchFamily="34" charset="0"/>
              </a:rPr>
              <a:t>Static ve Final olarak tanımlı metotları override edemeyiz.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tr-TR" b="0" i="0" dirty="0">
              <a:effectLst/>
              <a:latin typeface="Century Gothic" panose="020B0502020202020204" pitchFamily="3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endParaRPr lang="tr-TR" b="0" i="0" dirty="0">
              <a:effectLst/>
              <a:latin typeface="-apple-system"/>
            </a:endParaRPr>
          </a:p>
          <a:p>
            <a:pPr marL="0" indent="0" algn="just">
              <a:spcBef>
                <a:spcPts val="0"/>
              </a:spcBef>
            </a:pPr>
            <a:endParaRPr lang="tr-TR" dirty="0"/>
          </a:p>
        </p:txBody>
      </p:sp>
      <p:pic>
        <p:nvPicPr>
          <p:cNvPr id="8" name="Google Shape;532;p45" descr="Kurumsal Kimlik | Burdur Mehmet Akif Ersoy Üniversitesi">
            <a:extLst>
              <a:ext uri="{FF2B5EF4-FFF2-40B4-BE49-F238E27FC236}">
                <a16:creationId xmlns:a16="http://schemas.microsoft.com/office/drawing/2014/main" id="{980B7E4C-001D-CECC-DF52-22BBD2B147FF}"/>
              </a:ext>
            </a:extLst>
          </p:cNvPr>
          <p:cNvPicPr preferRelativeResize="0"/>
          <p:nvPr/>
        </p:nvPicPr>
        <p:blipFill rotWithShape="1">
          <a:blip r:embed="rId4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01">
            <a:extLst>
              <a:ext uri="{FF2B5EF4-FFF2-40B4-BE49-F238E27FC236}">
                <a16:creationId xmlns:a16="http://schemas.microsoft.com/office/drawing/2014/main" id="{E21BE45C-2A45-E5C3-E54C-8719FB546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Java’da Overriding Kuralları Örnek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 lang="tr-TR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7BF77CCB-EABA-1C73-28B1-4C4A4A7FE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9" y="1635080"/>
            <a:ext cx="4441000" cy="306661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F02574E6-6DF0-82A9-BDF2-C3376C2F4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7018" y="4972343"/>
            <a:ext cx="4441001" cy="535353"/>
          </a:xfrm>
          <a:prstGeom prst="rect">
            <a:avLst/>
          </a:prstGeom>
        </p:spPr>
      </p:pic>
      <p:pic>
        <p:nvPicPr>
          <p:cNvPr id="13" name="Google Shape;532;p45" descr="Kurumsal Kimlik | Burdur Mehmet Akif Ersoy Üniversitesi">
            <a:extLst>
              <a:ext uri="{FF2B5EF4-FFF2-40B4-BE49-F238E27FC236}">
                <a16:creationId xmlns:a16="http://schemas.microsoft.com/office/drawing/2014/main" id="{C8C89617-4E38-7740-AF5A-08A1CF8CBE6E}"/>
              </a:ext>
            </a:extLst>
          </p:cNvPr>
          <p:cNvPicPr preferRelativeResize="0"/>
          <p:nvPr/>
        </p:nvPicPr>
        <p:blipFill rotWithShape="1">
          <a:blip r:embed="rId6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C9CF772A-E5BD-952D-D84B-75B30DBC4EBE}"/>
              </a:ext>
            </a:extLst>
          </p:cNvPr>
          <p:cNvSpPr txBox="1"/>
          <p:nvPr/>
        </p:nvSpPr>
        <p:spPr>
          <a:xfrm>
            <a:off x="7043824" y="2128421"/>
            <a:ext cx="2827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800" dirty="0">
                <a:latin typeface="Century Gothic" panose="020B0502020202020204" pitchFamily="34" charset="0"/>
              </a:rPr>
              <a:t>Final anahtar sözcüğü kullanılarak oluşturulmuş bir metodu override etmeye çalıştığımızda, geçersiz kılmaya çalıştığınız metot final diye bir hata ile karşılaşırız.</a:t>
            </a:r>
          </a:p>
        </p:txBody>
      </p:sp>
    </p:spTree>
    <p:extLst>
      <p:ext uri="{BB962C8B-B14F-4D97-AF65-F5344CB8AC3E}">
        <p14:creationId xmlns:p14="http://schemas.microsoft.com/office/powerpoint/2010/main" val="22652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640156" y="445088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Java’da Overriding Kullanmanın Avantajları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2333241" y="1937233"/>
            <a:ext cx="7525515" cy="4702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sz="1800" dirty="0"/>
              <a:t>Aynı metodun birden fazla kez uygulanabilmesini sağlar.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sz="1800" dirty="0"/>
              <a:t>Temiz ve sade kod düzeni oluşturur.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sz="1800" dirty="0"/>
              <a:t>Bir sınıfın hangi davranışa sahip olabileceğini ve </a:t>
            </a:r>
            <a:r>
              <a:rPr lang="tr-TR" dirty="0"/>
              <a:t>nasıl uygulanabileceğini tanımlar.</a:t>
            </a:r>
            <a:endParaRPr sz="1800" dirty="0"/>
          </a:p>
        </p:txBody>
      </p:sp>
      <p:pic>
        <p:nvPicPr>
          <p:cNvPr id="5" name="Google Shape;532;p45" descr="Kurumsal Kimlik | Burdur Mehmet Akif Ersoy Üniversitesi">
            <a:extLst>
              <a:ext uri="{FF2B5EF4-FFF2-40B4-BE49-F238E27FC236}">
                <a16:creationId xmlns:a16="http://schemas.microsoft.com/office/drawing/2014/main" id="{290BD6A4-956B-C96E-E367-A0AE38DE4F75}"/>
              </a:ext>
            </a:extLst>
          </p:cNvPr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Placeholder 101">
            <a:extLst>
              <a:ext uri="{FF2B5EF4-FFF2-40B4-BE49-F238E27FC236}">
                <a16:creationId xmlns:a16="http://schemas.microsoft.com/office/drawing/2014/main" id="{53CBE529-3096-C40E-D60E-99B0EAA87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Super Anahtar Sözcüğü</a:t>
            </a:r>
            <a:endParaRPr b="1" dirty="0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2390595" y="2171405"/>
            <a:ext cx="7410809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	Java’da Overriding işleminden sonra metodu geçersiz kılınan     üst sınıfın metoduna erişmek isteyebiliriz.</a:t>
            </a:r>
          </a:p>
          <a:p>
            <a:pPr marL="342900" lvl="0" indent="-22860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342900" lvl="0" indent="-22860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	Bunun için ‘super’ anahtar sözcüğü kullanılır.</a:t>
            </a:r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1345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640156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Super Anahtar Sözcüğü Örnek</a:t>
            </a:r>
            <a:endParaRPr b="1" dirty="0"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A8610359-368A-4150-5B3D-DD7734DB9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7780" y="1204181"/>
            <a:ext cx="5216440" cy="55118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640156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Polimorfizm ve Overriding</a:t>
            </a:r>
            <a:endParaRPr b="1" dirty="0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2438398" y="1967176"/>
            <a:ext cx="7315201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	Polimorfizm birden çok form anlamına gelir ve kalıtım yoluyla birbiriyle ilişkili birden çok sınıfımız olduğunda ortaya çıkar.</a:t>
            </a:r>
          </a:p>
          <a:p>
            <a:pPr marL="342900" lvl="0" indent="-22860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342900" lvl="0" indent="-22860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	Kalıtım yoluyla başka bir sınıftan miras aldığımız metotları polimorfizm farklı görevleri gerçekleştirmek için kullanır. </a:t>
            </a:r>
          </a:p>
          <a:p>
            <a:pPr marL="342900" lvl="0" indent="-22860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		</a:t>
            </a:r>
          </a:p>
          <a:p>
            <a:pPr marL="342900" lvl="0" indent="-22860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	Bu yöntemle tek bir eylemi farklı şekillerde gerçekleştirebiliriz.</a:t>
            </a:r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9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4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7734291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703</Words>
  <Application>Microsoft Office PowerPoint</Application>
  <PresentationFormat>Geniş ekran</PresentationFormat>
  <Paragraphs>113</Paragraphs>
  <Slides>16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-apple-system</vt:lpstr>
      <vt:lpstr>Century Gothic</vt:lpstr>
      <vt:lpstr>Noto Sans Symbols</vt:lpstr>
      <vt:lpstr>Calibri</vt:lpstr>
      <vt:lpstr>Arial</vt:lpstr>
      <vt:lpstr>Duman</vt:lpstr>
      <vt:lpstr>  Java’da Override İşlemi </vt:lpstr>
      <vt:lpstr>İÇİNDEKİLER</vt:lpstr>
      <vt:lpstr>Overriding Kavramı Nedir ?</vt:lpstr>
      <vt:lpstr>Java’da Overriding Kuralları</vt:lpstr>
      <vt:lpstr>Java’da Overriding Kuralları Örnek</vt:lpstr>
      <vt:lpstr>Java’da Overriding Kullanmanın Avantajları</vt:lpstr>
      <vt:lpstr>Super Anahtar Sözcüğü</vt:lpstr>
      <vt:lpstr>Super Anahtar Sözcüğü Örnek</vt:lpstr>
      <vt:lpstr>Polimorfizm ve Overriding</vt:lpstr>
      <vt:lpstr>Polimorfizm ve Overriding</vt:lpstr>
      <vt:lpstr>Polimorfizm ve Overriding Örnek</vt:lpstr>
      <vt:lpstr>Overriding ve Overloading</vt:lpstr>
      <vt:lpstr>Overriding ve Overloading Arasındaki Farklar</vt:lpstr>
      <vt:lpstr>Overriding ve Overloading Örnek</vt:lpstr>
      <vt:lpstr> 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İşletim Sistemi Tarihçesi ve Temel Özellikleri</dc:title>
  <dc:creator>İsmail KIRBAŞ</dc:creator>
  <cp:lastModifiedBy>Enes Büyükbaş</cp:lastModifiedBy>
  <cp:revision>15</cp:revision>
  <dcterms:created xsi:type="dcterms:W3CDTF">2022-05-25T15:13:00Z</dcterms:created>
  <dcterms:modified xsi:type="dcterms:W3CDTF">2022-06-03T00:44:05Z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699FC0454A7D4710838D85DDDEF0E221</vt:lpwstr>
  </property>
  <property fmtid="{D5CDD505-2E9C-101B-9397-08002B2CF9AE}" pid="3" name="KSOProductBuildVer">
    <vt:lpwstr>1033-11.2.0.11130</vt:lpwstr>
  </property>
</Properties>
</file>