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2"/>
  </p:notesMasterIdLst>
  <p:sldIdLst>
    <p:sldId id="258" r:id="rId2"/>
    <p:sldId id="259" r:id="rId3"/>
    <p:sldId id="303" r:id="rId4"/>
    <p:sldId id="304" r:id="rId5"/>
    <p:sldId id="305" r:id="rId6"/>
    <p:sldId id="306" r:id="rId7"/>
    <p:sldId id="307" r:id="rId8"/>
    <p:sldId id="308" r:id="rId9"/>
    <p:sldId id="309" r:id="rId10"/>
    <p:sldId id="310" r:id="rId11"/>
    <p:sldId id="311" r:id="rId12"/>
    <p:sldId id="312" r:id="rId13"/>
    <p:sldId id="313" r:id="rId14"/>
    <p:sldId id="314" r:id="rId15"/>
    <p:sldId id="315" r:id="rId16"/>
    <p:sldId id="316" r:id="rId17"/>
    <p:sldId id="317" r:id="rId18"/>
    <p:sldId id="318" r:id="rId19"/>
    <p:sldId id="300" r:id="rId20"/>
    <p:sldId id="301" r:id="rId21"/>
  </p:sldIdLst>
  <p:sldSz cx="12192000" cy="6858000"/>
  <p:notesSz cx="6858000" cy="9144000"/>
  <p:embeddedFontLs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Century Gothic" panose="020B0502020202020204" pitchFamily="3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4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4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 Slaydı" type="title">
  <p:cSld name="TITL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8"/>
          <p:cNvSpPr txBox="1"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5400"/>
              <a:buFont typeface="Century Gothic" panose="020B0502020202020204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48"/>
          <p:cNvSpPr txBox="1"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48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48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48"/>
          <p:cNvSpPr/>
          <p:nvPr/>
        </p:nvSpPr>
        <p:spPr>
          <a:xfrm>
            <a:off x="0" y="4323810"/>
            <a:ext cx="1744652" cy="778589"/>
          </a:xfrm>
          <a:custGeom>
            <a:avLst/>
            <a:gdLst/>
            <a:ahLst/>
            <a:cxnLst/>
            <a:rect l="l" t="t" r="r" b="b"/>
            <a:pathLst>
              <a:path w="372" h="166" extrusionOk="0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48"/>
          <p:cNvSpPr txBox="1">
            <a:spLocks noGrp="1"/>
          </p:cNvSpPr>
          <p:nvPr>
            <p:ph type="sldNum" idx="12"/>
          </p:nvPr>
        </p:nvSpPr>
        <p:spPr>
          <a:xfrm>
            <a:off x="531812" y="4529540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 ve Resim Yazısı">
  <p:cSld name="Başlık ve Resim Yazısı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7"/>
          <p:cNvSpPr txBox="1"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800"/>
              <a:buFont typeface="Century Gothic" panose="020B0502020202020204"/>
              <a:buNone/>
              <a:defRPr sz="48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57"/>
          <p:cNvSpPr txBox="1"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1" name="Google Shape;111;p57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57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57"/>
          <p:cNvSpPr/>
          <p:nvPr/>
        </p:nvSpPr>
        <p:spPr>
          <a:xfrm rot="10800000" flipH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57"/>
          <p:cNvSpPr txBox="1">
            <a:spLocks noGrp="1"/>
          </p:cNvSpPr>
          <p:nvPr>
            <p:ph type="sldNum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sim Yazılı Alıntı">
  <p:cSld name="Resim Yazılı Alıntı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8"/>
          <p:cNvSpPr txBox="1"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800"/>
              <a:buFont typeface="Century Gothic" panose="020B0502020202020204"/>
              <a:buNone/>
              <a:defRPr sz="48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58"/>
          <p:cNvSpPr txBox="1">
            <a:spLocks noGrp="1"/>
          </p:cNvSpPr>
          <p:nvPr>
            <p:ph type="body" idx="1"/>
          </p:nvPr>
        </p:nvSpPr>
        <p:spPr>
          <a:xfrm>
            <a:off x="3275012" y="3505200"/>
            <a:ext cx="753655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 panose="020B0502020202020204"/>
              <a:buNone/>
              <a:defRPr sz="16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 panose="020B0502020202020204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Century Gothic" panose="020B0502020202020204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 panose="020B0502020202020204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 panose="020B0502020202020204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>
            <a:endParaRPr/>
          </a:p>
        </p:txBody>
      </p:sp>
      <p:sp>
        <p:nvSpPr>
          <p:cNvPr id="118" name="Google Shape;118;p58"/>
          <p:cNvSpPr txBox="1">
            <a:spLocks noGrp="1"/>
          </p:cNvSpPr>
          <p:nvPr>
            <p:ph type="body" idx="2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9" name="Google Shape;119;p58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58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58"/>
          <p:cNvSpPr/>
          <p:nvPr/>
        </p:nvSpPr>
        <p:spPr>
          <a:xfrm rot="10800000" flipH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58"/>
          <p:cNvSpPr txBox="1">
            <a:spLocks noGrp="1"/>
          </p:cNvSpPr>
          <p:nvPr>
            <p:ph type="sldNum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  <p:sp>
        <p:nvSpPr>
          <p:cNvPr id="123" name="Google Shape;123;p58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8000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“</a:t>
            </a:r>
          </a:p>
        </p:txBody>
      </p:sp>
      <p:sp>
        <p:nvSpPr>
          <p:cNvPr id="124" name="Google Shape;124;p58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8000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İsim Kartı">
  <p:cSld name="İsim Kartı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9"/>
          <p:cNvSpPr txBox="1"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800"/>
              <a:buFont typeface="Century Gothic" panose="020B0502020202020204"/>
              <a:buNone/>
              <a:defRPr sz="4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59"/>
          <p:cNvSpPr txBox="1">
            <a:spLocks noGrp="1"/>
          </p:cNvSpPr>
          <p:nvPr>
            <p:ph type="body" idx="1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>
            <a:endParaRPr/>
          </a:p>
        </p:txBody>
      </p:sp>
      <p:sp>
        <p:nvSpPr>
          <p:cNvPr id="128" name="Google Shape;128;p59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59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59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59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lıntı İsim Kartı">
  <p:cSld name="Alıntı İsim Kartı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0"/>
          <p:cNvSpPr txBox="1"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800"/>
              <a:buFont typeface="Century Gothic" panose="020B0502020202020204"/>
              <a:buNone/>
              <a:defRPr sz="48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60"/>
          <p:cNvSpPr txBox="1">
            <a:spLocks noGrp="1"/>
          </p:cNvSpPr>
          <p:nvPr>
            <p:ph type="body" idx="1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Font typeface="Century Gothic" panose="020B0502020202020204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 panose="020B0502020202020204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Century Gothic" panose="020B0502020202020204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 panose="020B0502020202020204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 panose="020B0502020202020204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>
            <a:endParaRPr/>
          </a:p>
        </p:txBody>
      </p:sp>
      <p:sp>
        <p:nvSpPr>
          <p:cNvPr id="135" name="Google Shape;135;p60"/>
          <p:cNvSpPr txBox="1">
            <a:spLocks noGrp="1"/>
          </p:cNvSpPr>
          <p:nvPr>
            <p:ph type="body" idx="2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>
            <a:endParaRPr/>
          </a:p>
        </p:txBody>
      </p:sp>
      <p:sp>
        <p:nvSpPr>
          <p:cNvPr id="136" name="Google Shape;136;p60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60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60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60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  <p:sp>
        <p:nvSpPr>
          <p:cNvPr id="140" name="Google Shape;140;p60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8000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“</a:t>
            </a:r>
          </a:p>
        </p:txBody>
      </p:sp>
      <p:sp>
        <p:nvSpPr>
          <p:cNvPr id="141" name="Google Shape;141;p60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8000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ğru veya Yanlış">
  <p:cSld name="Doğru veya Yanlış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1"/>
          <p:cNvSpPr txBox="1"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800"/>
              <a:buFont typeface="Century Gothic" panose="020B0502020202020204"/>
              <a:buNone/>
              <a:defRPr sz="4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61"/>
          <p:cNvSpPr txBox="1">
            <a:spLocks noGrp="1"/>
          </p:cNvSpPr>
          <p:nvPr>
            <p:ph type="body" idx="1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Font typeface="Century Gothic" panose="020B0502020202020204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 panose="020B0502020202020204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Century Gothic" panose="020B0502020202020204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 panose="020B0502020202020204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 panose="020B0502020202020204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>
            <a:endParaRPr/>
          </a:p>
        </p:txBody>
      </p:sp>
      <p:sp>
        <p:nvSpPr>
          <p:cNvPr id="145" name="Google Shape;145;p61"/>
          <p:cNvSpPr txBox="1">
            <a:spLocks noGrp="1"/>
          </p:cNvSpPr>
          <p:nvPr>
            <p:ph type="body" idx="2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>
            <a:endParaRPr/>
          </a:p>
        </p:txBody>
      </p:sp>
      <p:sp>
        <p:nvSpPr>
          <p:cNvPr id="146" name="Google Shape;146;p61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61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61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61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 ve Dikey Metin" type="vertTx">
  <p:cSld name="VERTICAL_TEXT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62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62"/>
          <p:cNvSpPr txBox="1">
            <a:spLocks noGrp="1"/>
          </p:cNvSpPr>
          <p:nvPr>
            <p:ph type="body" idx="1"/>
          </p:nvPr>
        </p:nvSpPr>
        <p:spPr>
          <a:xfrm rot="5400000">
            <a:off x="5103812" y="-381000"/>
            <a:ext cx="3886200" cy="89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>
            <a:endParaRPr/>
          </a:p>
        </p:txBody>
      </p:sp>
      <p:sp>
        <p:nvSpPr>
          <p:cNvPr id="153" name="Google Shape;153;p62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62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62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62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key Başlık ve Metin" type="vertTitleAndTx">
  <p:cSld name="VERTICAL_TITLE_AND_VERTICAL_TEXT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63"/>
          <p:cNvSpPr txBox="1">
            <a:spLocks noGrp="1"/>
          </p:cNvSpPr>
          <p:nvPr>
            <p:ph type="title"/>
          </p:nvPr>
        </p:nvSpPr>
        <p:spPr>
          <a:xfrm rot="5400000">
            <a:off x="7756704" y="2165513"/>
            <a:ext cx="5283817" cy="220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63"/>
          <p:cNvSpPr txBox="1">
            <a:spLocks noGrp="1"/>
          </p:cNvSpPr>
          <p:nvPr>
            <p:ph type="body" idx="1"/>
          </p:nvPr>
        </p:nvSpPr>
        <p:spPr>
          <a:xfrm rot="5400000">
            <a:off x="3185803" y="30814"/>
            <a:ext cx="5283817" cy="6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>
            <a:endParaRPr/>
          </a:p>
        </p:txBody>
      </p:sp>
      <p:sp>
        <p:nvSpPr>
          <p:cNvPr id="160" name="Google Shape;160;p63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63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63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63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 ve İçerik" type="obj">
  <p:cSld name="OBJEC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9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49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>
            <a:endParaRPr/>
          </a:p>
        </p:txBody>
      </p:sp>
      <p:sp>
        <p:nvSpPr>
          <p:cNvPr id="52" name="Google Shape;52;p49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49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49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49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ölüm Üst Bilgisi" type="secHead">
  <p:cSld name="SECTION_HEADER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0"/>
          <p:cNvSpPr txBox="1"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000"/>
              <a:buFont typeface="Century Gothic" panose="020B0502020202020204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50"/>
          <p:cNvSpPr txBox="1"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50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50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50"/>
          <p:cNvSpPr/>
          <p:nvPr/>
        </p:nvSpPr>
        <p:spPr>
          <a:xfrm rot="10800000" flipH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50"/>
          <p:cNvSpPr txBox="1">
            <a:spLocks noGrp="1"/>
          </p:cNvSpPr>
          <p:nvPr>
            <p:ph type="sldNum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İki İçerik" type="twoObj">
  <p:cSld name="TWO_OBJECTS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51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51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>
            <a:endParaRPr/>
          </a:p>
        </p:txBody>
      </p:sp>
      <p:sp>
        <p:nvSpPr>
          <p:cNvPr id="66" name="Google Shape;66;p51"/>
          <p:cNvSpPr txBox="1">
            <a:spLocks noGrp="1"/>
          </p:cNvSpPr>
          <p:nvPr>
            <p:ph type="body" idx="2"/>
          </p:nvPr>
        </p:nvSpPr>
        <p:spPr>
          <a:xfrm>
            <a:off x="7190747" y="2126222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>
            <a:endParaRPr/>
          </a:p>
        </p:txBody>
      </p:sp>
      <p:sp>
        <p:nvSpPr>
          <p:cNvPr id="67" name="Google Shape;67;p51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51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51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51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arşılaştırma" type="twoTxTwoObj">
  <p:cSld name="TWO_OBJECTS_WITH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52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52"/>
          <p:cNvSpPr txBox="1"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4" name="Google Shape;74;p52"/>
          <p:cNvSpPr txBox="1">
            <a:spLocks noGrp="1"/>
          </p:cNvSpPr>
          <p:nvPr>
            <p:ph type="body" idx="2"/>
          </p:nvPr>
        </p:nvSpPr>
        <p:spPr>
          <a:xfrm>
            <a:off x="2589212" y="2548966"/>
            <a:ext cx="4342893" cy="3354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>
            <a:endParaRPr/>
          </a:p>
        </p:txBody>
      </p:sp>
      <p:sp>
        <p:nvSpPr>
          <p:cNvPr id="75" name="Google Shape;75;p52"/>
          <p:cNvSpPr txBox="1">
            <a:spLocks noGrp="1"/>
          </p:cNvSpPr>
          <p:nvPr>
            <p:ph type="body" idx="3"/>
          </p:nvPr>
        </p:nvSpPr>
        <p:spPr>
          <a:xfrm>
            <a:off x="7506629" y="1969475"/>
            <a:ext cx="3999001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6" name="Google Shape;76;p52"/>
          <p:cNvSpPr txBox="1">
            <a:spLocks noGrp="1"/>
          </p:cNvSpPr>
          <p:nvPr>
            <p:ph type="body" idx="4"/>
          </p:nvPr>
        </p:nvSpPr>
        <p:spPr>
          <a:xfrm>
            <a:off x="7166957" y="2545738"/>
            <a:ext cx="4338674" cy="3354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>
            <a:endParaRPr/>
          </a:p>
        </p:txBody>
      </p:sp>
      <p:sp>
        <p:nvSpPr>
          <p:cNvPr id="77" name="Google Shape;77;p52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52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2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52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Yalnızca Başlık" type="titleOnly">
  <p:cSld name="TITLE_ONLY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3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53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53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53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53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ş" type="blank">
  <p:cSld name="BLANK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4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54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54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54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lı İçerik" type="objTx">
  <p:cSld name="OBJECT_WITH_CAPTION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5"/>
          <p:cNvSpPr txBox="1"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2000"/>
              <a:buFont typeface="Century Gothic" panose="020B0502020202020204"/>
              <a:buNone/>
              <a:defRPr sz="20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55"/>
          <p:cNvSpPr txBox="1">
            <a:spLocks noGrp="1"/>
          </p:cNvSpPr>
          <p:nvPr>
            <p:ph type="body" idx="1"/>
          </p:nvPr>
        </p:nvSpPr>
        <p:spPr>
          <a:xfrm>
            <a:off x="6323012" y="446088"/>
            <a:ext cx="5181600" cy="5414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>
            <a:endParaRPr/>
          </a:p>
        </p:txBody>
      </p:sp>
      <p:sp>
        <p:nvSpPr>
          <p:cNvPr id="95" name="Google Shape;95;p55"/>
          <p:cNvSpPr txBox="1">
            <a:spLocks noGrp="1"/>
          </p:cNvSpPr>
          <p:nvPr>
            <p:ph type="body" idx="2"/>
          </p:nvPr>
        </p:nvSpPr>
        <p:spPr>
          <a:xfrm>
            <a:off x="2589212" y="1598613"/>
            <a:ext cx="3505199" cy="4262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96" name="Google Shape;96;p55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55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55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55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lı Resim" type="picTx">
  <p:cSld name="PICTURE_WITH_CAPTION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6"/>
          <p:cNvSpPr txBox="1"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2400"/>
              <a:buFont typeface="Century Gothic" panose="020B0502020202020204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56"/>
          <p:cNvSpPr>
            <a:spLocks noGrp="1"/>
          </p:cNvSpPr>
          <p:nvPr>
            <p:ph type="pic" idx="2"/>
          </p:nvPr>
        </p:nvSpPr>
        <p:spPr>
          <a:xfrm>
            <a:off x="2589212" y="634965"/>
            <a:ext cx="8915400" cy="3854970"/>
          </a:xfrm>
          <a:prstGeom prst="rect">
            <a:avLst/>
          </a:prstGeom>
          <a:noFill/>
          <a:ln>
            <a:noFill/>
          </a:ln>
        </p:spPr>
      </p:sp>
      <p:sp>
        <p:nvSpPr>
          <p:cNvPr id="103" name="Google Shape;103;p56"/>
          <p:cNvSpPr txBox="1">
            <a:spLocks noGrp="1"/>
          </p:cNvSpPr>
          <p:nvPr>
            <p:ph type="body" idx="1"/>
          </p:nvPr>
        </p:nvSpPr>
        <p:spPr>
          <a:xfrm>
            <a:off x="2589213" y="5367338"/>
            <a:ext cx="8915400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4" name="Google Shape;104;p56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56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56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56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C4DCE3"/>
            </a:gs>
          </a:gsLst>
          <a:lin ang="540000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47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11" name="Google Shape;11;p47"/>
            <p:cNvSpPr/>
            <p:nvPr/>
          </p:nvSpPr>
          <p:spPr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l" t="t" r="r" b="b"/>
              <a:pathLst>
                <a:path w="22" h="136" extrusionOk="0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47"/>
            <p:cNvSpPr/>
            <p:nvPr/>
          </p:nvSpPr>
          <p:spPr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l" t="t" r="r" b="b"/>
              <a:pathLst>
                <a:path w="140" h="504" extrusionOk="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47"/>
            <p:cNvSpPr/>
            <p:nvPr/>
          </p:nvSpPr>
          <p:spPr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l" t="t" r="r" b="b"/>
              <a:pathLst>
                <a:path w="132" h="308" extrusionOk="0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47"/>
            <p:cNvSpPr/>
            <p:nvPr/>
          </p:nvSpPr>
          <p:spPr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l" t="t" r="r" b="b"/>
              <a:pathLst>
                <a:path w="37" h="79" extrusionOk="0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47"/>
            <p:cNvSpPr/>
            <p:nvPr/>
          </p:nvSpPr>
          <p:spPr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l" t="t" r="r" b="b"/>
              <a:pathLst>
                <a:path w="178" h="722" extrusionOk="0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47"/>
            <p:cNvSpPr/>
            <p:nvPr/>
          </p:nvSpPr>
          <p:spPr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l" t="t" r="r" b="b"/>
              <a:pathLst>
                <a:path w="23" h="635" extrusionOk="0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47"/>
            <p:cNvSpPr/>
            <p:nvPr/>
          </p:nvSpPr>
          <p:spPr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l" t="t" r="r" b="b"/>
              <a:pathLst>
                <a:path w="17" h="107" extrusionOk="0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47"/>
            <p:cNvSpPr/>
            <p:nvPr/>
          </p:nvSpPr>
          <p:spPr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l" t="t" r="r" b="b"/>
              <a:pathLst>
                <a:path w="41" h="222" extrusionOk="0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47"/>
            <p:cNvSpPr/>
            <p:nvPr/>
          </p:nvSpPr>
          <p:spPr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l" t="t" r="r" b="b"/>
              <a:pathLst>
                <a:path w="450" h="878" extrusionOk="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47"/>
            <p:cNvSpPr/>
            <p:nvPr/>
          </p:nvSpPr>
          <p:spPr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l" t="t" r="r" b="b"/>
              <a:pathLst>
                <a:path w="35" h="73" extrusionOk="0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47"/>
            <p:cNvSpPr/>
            <p:nvPr/>
          </p:nvSpPr>
          <p:spPr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l" t="t" r="r" b="b"/>
              <a:pathLst>
                <a:path w="8" h="48" extrusionOk="0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47"/>
            <p:cNvSpPr/>
            <p:nvPr/>
          </p:nvSpPr>
          <p:spPr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l" t="t" r="r" b="b"/>
              <a:pathLst>
                <a:path w="52" h="135" extrusionOk="0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" name="Google Shape;23;p47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24" name="Google Shape;24;p47"/>
            <p:cNvSpPr/>
            <p:nvPr/>
          </p:nvSpPr>
          <p:spPr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l" t="t" r="r" b="b"/>
              <a:pathLst>
                <a:path w="103" h="920" extrusionOk="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47"/>
            <p:cNvSpPr/>
            <p:nvPr/>
          </p:nvSpPr>
          <p:spPr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l" t="t" r="r" b="b"/>
              <a:pathLst>
                <a:path w="88" h="330" extrusionOk="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47"/>
            <p:cNvSpPr/>
            <p:nvPr/>
          </p:nvSpPr>
          <p:spPr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l" t="t" r="r" b="b"/>
              <a:pathLst>
                <a:path w="90" h="207" extrusionOk="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7"/>
            <p:cNvSpPr/>
            <p:nvPr/>
          </p:nvSpPr>
          <p:spPr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l" t="t" r="r" b="b"/>
              <a:pathLst>
                <a:path w="115" h="467" extrusionOk="0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47"/>
            <p:cNvSpPr/>
            <p:nvPr/>
          </p:nvSpPr>
          <p:spPr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l" t="t" r="r" b="b"/>
              <a:pathLst>
                <a:path w="36" h="633" extrusionOk="0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47"/>
            <p:cNvSpPr/>
            <p:nvPr/>
          </p:nvSpPr>
          <p:spPr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l" t="t" r="r" b="b"/>
              <a:pathLst>
                <a:path w="28" h="59" extrusionOk="0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47"/>
            <p:cNvSpPr/>
            <p:nvPr/>
          </p:nvSpPr>
          <p:spPr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l" t="t" r="r" b="b"/>
              <a:pathLst>
                <a:path w="17" h="107" extrusionOk="0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7"/>
            <p:cNvSpPr/>
            <p:nvPr/>
          </p:nvSpPr>
          <p:spPr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l" t="t" r="r" b="b"/>
              <a:pathLst>
                <a:path w="294" h="568" extrusionOk="0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7"/>
            <p:cNvSpPr/>
            <p:nvPr/>
          </p:nvSpPr>
          <p:spPr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l" t="t" r="r" b="b"/>
              <a:pathLst>
                <a:path w="25" h="53" extrusionOk="0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7"/>
            <p:cNvSpPr/>
            <p:nvPr/>
          </p:nvSpPr>
          <p:spPr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l" t="t" r="r" b="b"/>
              <a:pathLst>
                <a:path w="29" h="141" extrusionOk="0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7"/>
            <p:cNvSpPr/>
            <p:nvPr/>
          </p:nvSpPr>
          <p:spPr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l" t="t" r="r" b="b"/>
              <a:pathLst>
                <a:path w="8" h="48" extrusionOk="0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47"/>
            <p:cNvSpPr/>
            <p:nvPr/>
          </p:nvSpPr>
          <p:spPr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l" t="t" r="r" b="b"/>
              <a:pathLst>
                <a:path w="44" h="111" extrusionOk="0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47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47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  <a:defRPr sz="3600" b="0" i="0" u="none" strike="noStrike" cap="none">
                <a:solidFill>
                  <a:srgbClr val="168DBA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47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defRPr sz="18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1pPr>
            <a:lvl2pPr marL="914400" marR="0" lvl="1" indent="-3302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defRPr sz="16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2pPr>
            <a:lvl3pPr marL="1371600" marR="0" lvl="2" indent="-3175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defRPr sz="14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3pPr>
            <a:lvl4pPr marL="1828800" marR="0" lvl="3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4pPr>
            <a:lvl5pPr marL="2286000" marR="0" lvl="4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5pPr>
            <a:lvl6pPr marL="2743200" marR="0" lvl="5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6pPr>
            <a:lvl7pPr marL="3200400" marR="0" lvl="6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7pPr>
            <a:lvl8pPr marL="3657600" marR="0" lvl="7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8pPr>
            <a:lvl9pPr marL="4114800" marR="0" lvl="8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9pPr>
          </a:lstStyle>
          <a:p>
            <a:endParaRPr/>
          </a:p>
        </p:txBody>
      </p:sp>
      <p:sp>
        <p:nvSpPr>
          <p:cNvPr id="39" name="Google Shape;39;p47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9pPr>
          </a:lstStyle>
          <a:p>
            <a:endParaRPr/>
          </a:p>
        </p:txBody>
      </p:sp>
      <p:sp>
        <p:nvSpPr>
          <p:cNvPr id="40" name="Google Shape;40;p47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9pPr>
          </a:lstStyle>
          <a:p>
            <a:endParaRPr/>
          </a:p>
        </p:txBody>
      </p:sp>
      <p:sp>
        <p:nvSpPr>
          <p:cNvPr id="41" name="Google Shape;41;p47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1pPr>
            <a:lvl2pPr marL="0" marR="0" lvl="1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2pPr>
            <a:lvl3pPr marL="0" marR="0" lvl="2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3pPr>
            <a:lvl4pPr marL="0" marR="0" lvl="3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4pPr>
            <a:lvl5pPr marL="0" marR="0" lvl="4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5pPr>
            <a:lvl6pPr marL="0" marR="0" lvl="5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6pPr>
            <a:lvl7pPr marL="0" marR="0" lvl="6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7pPr>
            <a:lvl8pPr marL="0" marR="0" lvl="7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8pPr>
            <a:lvl9pPr marL="0" marR="0" lvl="8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://www.youtube.com/bmdersleri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tpoint.com/" TargetMode="External"/><Relationship Id="rId7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eg"/><Relationship Id="rId5" Type="http://schemas.openxmlformats.org/officeDocument/2006/relationships/hyperlink" Target="https://www.callicoder.com/" TargetMode="External"/><Relationship Id="rId4" Type="http://schemas.openxmlformats.org/officeDocument/2006/relationships/hyperlink" Target="https://www.geeksforgeeks.org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2.png"/><Relationship Id="rId4" Type="http://schemas.openxmlformats.org/officeDocument/2006/relationships/hyperlink" Target="http://www.youtube.com/bmdersleri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"/>
          <p:cNvSpPr/>
          <p:nvPr/>
        </p:nvSpPr>
        <p:spPr>
          <a:xfrm>
            <a:off x="5520082" y="4409575"/>
            <a:ext cx="5972961" cy="2239861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54BCE8"/>
              </a:gs>
              <a:gs pos="100000">
                <a:srgbClr val="21ACE1"/>
              </a:gs>
            </a:gsLst>
            <a:lin ang="5400000" scaled="0"/>
          </a:gradFill>
          <a:ln>
            <a:noFill/>
          </a:ln>
          <a:effectLst>
            <a:outerShdw blurRad="50800" dist="38100" dir="5400000" rotWithShape="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sp>
        <p:nvSpPr>
          <p:cNvPr id="191" name="Google Shape;191;p3"/>
          <p:cNvSpPr txBox="1">
            <a:spLocks noGrp="1"/>
          </p:cNvSpPr>
          <p:nvPr>
            <p:ph type="ctrTitle"/>
          </p:nvPr>
        </p:nvSpPr>
        <p:spPr>
          <a:xfrm>
            <a:off x="2197014" y="2813518"/>
            <a:ext cx="7588059" cy="1909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 panose="020B0502020202020204"/>
              <a:buNone/>
            </a:pPr>
            <a:r>
              <a:rPr lang="tr-TR" sz="4000" b="1" dirty="0">
                <a:solidFill>
                  <a:schemeClr val="dk1"/>
                </a:solidFill>
              </a:rPr>
              <a:t> </a:t>
            </a:r>
            <a:br>
              <a:rPr lang="tr-TR" sz="4000" b="1" dirty="0">
                <a:solidFill>
                  <a:schemeClr val="dk1"/>
                </a:solidFill>
              </a:rPr>
            </a:br>
            <a:r>
              <a:rPr lang="tr-TR" sz="4000" b="1" dirty="0">
                <a:solidFill>
                  <a:schemeClr val="dk1"/>
                </a:solidFill>
              </a:rPr>
              <a:t>Java’da </a:t>
            </a:r>
            <a:r>
              <a:rPr lang="tr-TR" sz="4000" b="1" dirty="0" err="1">
                <a:solidFill>
                  <a:schemeClr val="dk1"/>
                </a:solidFill>
              </a:rPr>
              <a:t>HashMap</a:t>
            </a:r>
            <a:r>
              <a:rPr lang="tr-TR" sz="4000" b="1" dirty="0">
                <a:solidFill>
                  <a:schemeClr val="dk1"/>
                </a:solidFill>
              </a:rPr>
              <a:t> ve </a:t>
            </a:r>
            <a:r>
              <a:rPr lang="tr-TR" sz="4000" b="1" dirty="0" err="1">
                <a:solidFill>
                  <a:schemeClr val="dk1"/>
                </a:solidFill>
              </a:rPr>
              <a:t>TreeMap</a:t>
            </a:r>
            <a:r>
              <a:rPr lang="tr-TR" sz="4000" b="1" dirty="0">
                <a:solidFill>
                  <a:schemeClr val="dk1"/>
                </a:solidFill>
              </a:rPr>
              <a:t> Kullanımı</a:t>
            </a:r>
            <a:br>
              <a:rPr lang="tr-TR" sz="4000" b="1" dirty="0">
                <a:solidFill>
                  <a:schemeClr val="dk1"/>
                </a:solidFill>
              </a:rPr>
            </a:br>
            <a:endParaRPr sz="4000" b="1" dirty="0">
              <a:solidFill>
                <a:schemeClr val="dk1"/>
              </a:solidFill>
            </a:endParaRPr>
          </a:p>
        </p:txBody>
      </p:sp>
      <p:sp>
        <p:nvSpPr>
          <p:cNvPr id="192" name="Google Shape;192;p3"/>
          <p:cNvSpPr txBox="1">
            <a:spLocks noGrp="1"/>
          </p:cNvSpPr>
          <p:nvPr>
            <p:ph type="sldNum" idx="12"/>
          </p:nvPr>
        </p:nvSpPr>
        <p:spPr>
          <a:xfrm>
            <a:off x="531812" y="4529540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1</a:t>
            </a:fld>
            <a:endParaRPr lang="tr-TR"/>
          </a:p>
        </p:txBody>
      </p:sp>
      <p:sp>
        <p:nvSpPr>
          <p:cNvPr id="193" name="Google Shape;193;p3"/>
          <p:cNvSpPr txBox="1"/>
          <p:nvPr/>
        </p:nvSpPr>
        <p:spPr>
          <a:xfrm>
            <a:off x="5903442" y="4709532"/>
            <a:ext cx="5499078" cy="2015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buClr>
                <a:schemeClr val="accent1"/>
              </a:buClr>
              <a:buSzPts val="1600"/>
              <a:buFont typeface="Noto Sans Symbols"/>
              <a:buNone/>
            </a:pPr>
            <a:r>
              <a:rPr lang="tr-TR" sz="1600" cap="none" dirty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Hazırlayan                  : </a:t>
            </a:r>
            <a:r>
              <a:rPr lang="tr-TR" sz="1600" b="1" cap="none" dirty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Caner Göztepe 1811404009</a:t>
            </a:r>
            <a:endParaRPr sz="1600" b="1" cap="none" dirty="0">
              <a:solidFill>
                <a:schemeClr val="dk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0" indent="0">
              <a:spcBef>
                <a:spcPts val="1000"/>
              </a:spcBef>
              <a:buClr>
                <a:schemeClr val="accent1"/>
              </a:buClr>
              <a:buSzPts val="1600"/>
              <a:buFont typeface="Noto Sans Symbols"/>
              <a:buNone/>
            </a:pPr>
            <a:r>
              <a:rPr lang="tr-TR" sz="1600" cap="none" dirty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Tarih                            : 01/06/2022</a:t>
            </a:r>
            <a:endParaRPr sz="1600" cap="none" dirty="0">
              <a:solidFill>
                <a:schemeClr val="dk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0" indent="0">
              <a:spcBef>
                <a:spcPts val="1000"/>
              </a:spcBef>
              <a:buClr>
                <a:schemeClr val="accent1"/>
              </a:buClr>
              <a:buSzPts val="1600"/>
              <a:buFont typeface="Noto Sans Symbols"/>
              <a:buNone/>
            </a:pPr>
            <a:r>
              <a:rPr lang="tr-TR" sz="1600" cap="none" dirty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Sürüm                         : v1</a:t>
            </a:r>
          </a:p>
          <a:p>
            <a:pPr marL="0" indent="0">
              <a:spcBef>
                <a:spcPts val="1000"/>
              </a:spcBef>
              <a:buClr>
                <a:schemeClr val="accent1"/>
              </a:buClr>
              <a:buSzPts val="1600"/>
              <a:buFont typeface="Noto Sans Symbols"/>
              <a:buNone/>
            </a:pPr>
            <a:r>
              <a:rPr lang="tr-TR" sz="1600" cap="none" dirty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Ders Yürütücüsü        : Doç. Dr. İsmail KIRBAŞ </a:t>
            </a:r>
            <a:endParaRPr sz="1600" cap="none" dirty="0">
              <a:solidFill>
                <a:schemeClr val="dk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pic>
        <p:nvPicPr>
          <p:cNvPr id="194" name="Google Shape;194;p3" descr="Kurumsal Kimlik | Burdur Mehmet Akif Ersoy Üniversitesi"/>
          <p:cNvPicPr preferRelativeResize="0"/>
          <p:nvPr/>
        </p:nvPicPr>
        <p:blipFill rotWithShape="1">
          <a:blip r:embed="rId3"/>
          <a:srcRect l="10292" t="8690" r="10665" b="11290"/>
          <a:stretch>
            <a:fillRect/>
          </a:stretch>
        </p:blipFill>
        <p:spPr>
          <a:xfrm>
            <a:off x="4951721" y="440737"/>
            <a:ext cx="1992144" cy="685387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3"/>
          <p:cNvSpPr txBox="1"/>
          <p:nvPr/>
        </p:nvSpPr>
        <p:spPr>
          <a:xfrm>
            <a:off x="3771189" y="1268105"/>
            <a:ext cx="4439711" cy="1070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 algn="ctr">
              <a:buClr>
                <a:schemeClr val="accent1"/>
              </a:buClr>
              <a:buSzPts val="1800"/>
              <a:buFont typeface="Noto Sans Symbols"/>
              <a:buNone/>
            </a:pPr>
            <a:r>
              <a:rPr lang="tr-TR" sz="1800" b="1" cap="none">
                <a:solidFill>
                  <a:schemeClr val="accent3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Nesneye Yönelik Programlama</a:t>
            </a:r>
            <a:endParaRPr sz="1800" b="1" cap="none">
              <a:solidFill>
                <a:schemeClr val="accent3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sp>
        <p:nvSpPr>
          <p:cNvPr id="197" name="Google Shape;197;p3"/>
          <p:cNvSpPr/>
          <p:nvPr/>
        </p:nvSpPr>
        <p:spPr>
          <a:xfrm>
            <a:off x="351927" y="1532752"/>
            <a:ext cx="2960411" cy="305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b="1" u="sng">
                <a:solidFill>
                  <a:schemeClr val="accen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  <a:hlinkClick r:id="rId4"/>
              </a:rPr>
              <a:t>www.youtube.com/BMderslerim</a:t>
            </a:r>
            <a:endParaRPr sz="1400" b="1" i="0" u="none" strike="noStrike" cap="none">
              <a:solidFill>
                <a:schemeClr val="accent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rcRect l="10317" t="21650" r="10308" b="21650"/>
          <a:stretch>
            <a:fillRect/>
          </a:stretch>
        </p:blipFill>
        <p:spPr>
          <a:xfrm>
            <a:off x="839470" y="188595"/>
            <a:ext cx="1757045" cy="1255395"/>
          </a:xfrm>
          <a:prstGeom prst="rect">
            <a:avLst/>
          </a:prstGeom>
        </p:spPr>
      </p:pic>
      <p:pic>
        <p:nvPicPr>
          <p:cNvPr id="101" name="Picture 100"/>
          <p:cNvPicPr/>
          <p:nvPr/>
        </p:nvPicPr>
        <p:blipFill>
          <a:blip r:embed="rId6"/>
          <a:srcRect t="12652"/>
          <a:stretch>
            <a:fillRect/>
          </a:stretch>
        </p:blipFill>
        <p:spPr>
          <a:xfrm>
            <a:off x="8544560" y="106680"/>
            <a:ext cx="3563620" cy="241998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" name="Picture 101"/>
          <p:cNvPicPr/>
          <p:nvPr/>
        </p:nvPicPr>
        <p:blipFill>
          <a:blip r:embed="rId7"/>
          <a:stretch>
            <a:fillRect/>
          </a:stretch>
        </p:blipFill>
        <p:spPr>
          <a:xfrm>
            <a:off x="2308860" y="4653280"/>
            <a:ext cx="2597150" cy="1522730"/>
          </a:xfrm>
          <a:prstGeom prst="rect">
            <a:avLst/>
          </a:prstGeom>
          <a:noFill/>
          <a:ln w="9525">
            <a:noFill/>
          </a:ln>
          <a:effectLst>
            <a:reflection blurRad="6350" stA="50000" endA="300" endPos="38500" dist="50800" dir="5400000" sy="-100000" algn="bl" rotWithShape="0"/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BD68F41-48D5-989F-23B8-3CFAF7F88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9104" y="713133"/>
            <a:ext cx="1660124" cy="566738"/>
          </a:xfrm>
        </p:spPr>
        <p:txBody>
          <a:bodyPr/>
          <a:lstStyle/>
          <a:p>
            <a:r>
              <a:rPr lang="tr-TR" dirty="0" err="1"/>
              <a:t>Hashmap</a:t>
            </a:r>
            <a:endParaRPr lang="tr-TR" dirty="0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92040465-D0B5-4BF9-4D06-F7E87656D86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 smtClean="0"/>
              <a:t>10</a:t>
            </a:fld>
            <a:endParaRPr lang="tr-TR"/>
          </a:p>
        </p:txBody>
      </p:sp>
      <p:pic>
        <p:nvPicPr>
          <p:cNvPr id="4" name="Resim 3" descr="metin içeren bir resim&#10;&#10;Açıklama otomatik olarak oluşturuldu">
            <a:extLst>
              <a:ext uri="{FF2B5EF4-FFF2-40B4-BE49-F238E27FC236}">
                <a16:creationId xmlns:a16="http://schemas.microsoft.com/office/drawing/2014/main" id="{74D5AF1C-2941-DB21-322A-56A8DEC11F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0569" y="0"/>
            <a:ext cx="78699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204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BD68F41-48D5-989F-23B8-3CFAF7F88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9104" y="713133"/>
            <a:ext cx="1660124" cy="566738"/>
          </a:xfrm>
        </p:spPr>
        <p:txBody>
          <a:bodyPr/>
          <a:lstStyle/>
          <a:p>
            <a:r>
              <a:rPr lang="tr-TR" dirty="0" err="1"/>
              <a:t>Hashmap</a:t>
            </a:r>
            <a:endParaRPr lang="tr-TR" dirty="0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92040465-D0B5-4BF9-4D06-F7E87656D86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 smtClean="0"/>
              <a:t>11</a:t>
            </a:fld>
            <a:endParaRPr lang="tr-TR"/>
          </a:p>
        </p:txBody>
      </p:sp>
      <p:pic>
        <p:nvPicPr>
          <p:cNvPr id="4" name="Resim 3" descr="metin içeren bir resim&#10;&#10;Açıklama otomatik olarak oluşturuldu">
            <a:extLst>
              <a:ext uri="{FF2B5EF4-FFF2-40B4-BE49-F238E27FC236}">
                <a16:creationId xmlns:a16="http://schemas.microsoft.com/office/drawing/2014/main" id="{8F6B725C-D58D-B094-C747-5AB5427294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5997" y="167951"/>
            <a:ext cx="7899093" cy="6690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6030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BD68F41-48D5-989F-23B8-3CFAF7F88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9104" y="713133"/>
            <a:ext cx="1660124" cy="566738"/>
          </a:xfrm>
        </p:spPr>
        <p:txBody>
          <a:bodyPr/>
          <a:lstStyle/>
          <a:p>
            <a:r>
              <a:rPr lang="tr-TR" dirty="0" err="1"/>
              <a:t>TreeMap</a:t>
            </a:r>
            <a:endParaRPr lang="tr-TR" dirty="0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92040465-D0B5-4BF9-4D06-F7E87656D86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 smtClean="0"/>
              <a:t>12</a:t>
            </a:fld>
            <a:endParaRPr lang="tr-TR"/>
          </a:p>
        </p:txBody>
      </p:sp>
      <p:pic>
        <p:nvPicPr>
          <p:cNvPr id="4" name="Resim 3" descr="metin içeren bir resim&#10;&#10;Açıklama otomatik olarak oluşturuldu">
            <a:extLst>
              <a:ext uri="{FF2B5EF4-FFF2-40B4-BE49-F238E27FC236}">
                <a16:creationId xmlns:a16="http://schemas.microsoft.com/office/drawing/2014/main" id="{796D3197-B996-CA99-69EA-0B906F124C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8964" y="0"/>
            <a:ext cx="79265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8243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BD68F41-48D5-989F-23B8-3CFAF7F88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9104" y="713133"/>
            <a:ext cx="1660124" cy="566738"/>
          </a:xfrm>
        </p:spPr>
        <p:txBody>
          <a:bodyPr/>
          <a:lstStyle/>
          <a:p>
            <a:r>
              <a:rPr lang="tr-TR" dirty="0" err="1"/>
              <a:t>TreeMap</a:t>
            </a:r>
            <a:endParaRPr lang="tr-TR" dirty="0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92040465-D0B5-4BF9-4D06-F7E87656D86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 smtClean="0"/>
              <a:t>13</a:t>
            </a:fld>
            <a:endParaRPr lang="tr-TR"/>
          </a:p>
        </p:txBody>
      </p:sp>
      <p:pic>
        <p:nvPicPr>
          <p:cNvPr id="4" name="Resim 3" descr="metin içeren bir resim&#10;&#10;Açıklama otomatik olarak oluşturuldu">
            <a:extLst>
              <a:ext uri="{FF2B5EF4-FFF2-40B4-BE49-F238E27FC236}">
                <a16:creationId xmlns:a16="http://schemas.microsoft.com/office/drawing/2014/main" id="{8CA734F9-FD4F-5F5B-4432-080F8187C2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8351" y="230348"/>
            <a:ext cx="8513034" cy="6627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0348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BD68F41-48D5-989F-23B8-3CFAF7F88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9104" y="713133"/>
            <a:ext cx="1660124" cy="566738"/>
          </a:xfrm>
        </p:spPr>
        <p:txBody>
          <a:bodyPr/>
          <a:lstStyle/>
          <a:p>
            <a:r>
              <a:rPr lang="tr-TR" dirty="0" err="1"/>
              <a:t>TreeMap</a:t>
            </a:r>
            <a:endParaRPr lang="tr-TR" dirty="0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92040465-D0B5-4BF9-4D06-F7E87656D86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 smtClean="0"/>
              <a:t>14</a:t>
            </a:fld>
            <a:endParaRPr lang="tr-TR"/>
          </a:p>
        </p:txBody>
      </p:sp>
      <p:pic>
        <p:nvPicPr>
          <p:cNvPr id="4" name="Resim 3" descr="metin içeren bir resim&#10;&#10;Açıklama otomatik olarak oluşturuldu">
            <a:extLst>
              <a:ext uri="{FF2B5EF4-FFF2-40B4-BE49-F238E27FC236}">
                <a16:creationId xmlns:a16="http://schemas.microsoft.com/office/drawing/2014/main" id="{B57DF1F2-5FCA-33D0-8AB7-1570630B7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4798" y="0"/>
            <a:ext cx="79856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2627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BD68F41-48D5-989F-23B8-3CFAF7F88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9104" y="713133"/>
            <a:ext cx="1660124" cy="566738"/>
          </a:xfrm>
        </p:spPr>
        <p:txBody>
          <a:bodyPr/>
          <a:lstStyle/>
          <a:p>
            <a:r>
              <a:rPr lang="tr-TR" dirty="0" err="1"/>
              <a:t>TreeMap</a:t>
            </a:r>
            <a:endParaRPr lang="tr-TR" dirty="0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92040465-D0B5-4BF9-4D06-F7E87656D86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 smtClean="0"/>
              <a:t>15</a:t>
            </a:fld>
            <a:endParaRPr lang="tr-TR"/>
          </a:p>
        </p:txBody>
      </p:sp>
      <p:pic>
        <p:nvPicPr>
          <p:cNvPr id="4" name="Resim 3" descr="metin içeren bir resim&#10;&#10;Açıklama otomatik olarak oluşturuldu">
            <a:extLst>
              <a:ext uri="{FF2B5EF4-FFF2-40B4-BE49-F238E27FC236}">
                <a16:creationId xmlns:a16="http://schemas.microsoft.com/office/drawing/2014/main" id="{B49583EF-7069-6047-C326-55E3DDF838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0166" y="0"/>
            <a:ext cx="81683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8516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BD68F41-48D5-989F-23B8-3CFAF7F88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9104" y="713133"/>
            <a:ext cx="1660124" cy="566738"/>
          </a:xfrm>
        </p:spPr>
        <p:txBody>
          <a:bodyPr/>
          <a:lstStyle/>
          <a:p>
            <a:r>
              <a:rPr lang="tr-TR" dirty="0" err="1"/>
              <a:t>TreeMap</a:t>
            </a:r>
            <a:endParaRPr lang="tr-TR" dirty="0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92040465-D0B5-4BF9-4D06-F7E87656D86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 smtClean="0"/>
              <a:t>16</a:t>
            </a:fld>
            <a:endParaRPr lang="tr-TR"/>
          </a:p>
        </p:txBody>
      </p:sp>
      <p:pic>
        <p:nvPicPr>
          <p:cNvPr id="4" name="Resim 3" descr="metin içeren bir resim&#10;&#10;Açıklama otomatik olarak oluşturuldu">
            <a:extLst>
              <a:ext uri="{FF2B5EF4-FFF2-40B4-BE49-F238E27FC236}">
                <a16:creationId xmlns:a16="http://schemas.microsoft.com/office/drawing/2014/main" id="{89362A2F-14BD-EC4F-47DE-62999AF6F5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9228" y="0"/>
            <a:ext cx="86115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2990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BD68F41-48D5-989F-23B8-3CFAF7F88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9104" y="713133"/>
            <a:ext cx="1660124" cy="566738"/>
          </a:xfrm>
        </p:spPr>
        <p:txBody>
          <a:bodyPr/>
          <a:lstStyle/>
          <a:p>
            <a:r>
              <a:rPr lang="tr-TR" dirty="0"/>
              <a:t>Örnek</a:t>
            </a:r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92040465-D0B5-4BF9-4D06-F7E87656D86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 smtClean="0"/>
              <a:t>17</a:t>
            </a:fld>
            <a:endParaRPr lang="tr-TR"/>
          </a:p>
        </p:txBody>
      </p:sp>
      <p:pic>
        <p:nvPicPr>
          <p:cNvPr id="4" name="Resim 3" descr="metin içeren bir resim&#10;&#10;Açıklama otomatik olarak oluşturuldu">
            <a:extLst>
              <a:ext uri="{FF2B5EF4-FFF2-40B4-BE49-F238E27FC236}">
                <a16:creationId xmlns:a16="http://schemas.microsoft.com/office/drawing/2014/main" id="{B724A1A0-1148-B505-0035-D25EF20ED9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1110" y="0"/>
            <a:ext cx="85064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3426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BD68F41-48D5-989F-23B8-3CFAF7F88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9104" y="713133"/>
            <a:ext cx="1660124" cy="566738"/>
          </a:xfrm>
        </p:spPr>
        <p:txBody>
          <a:bodyPr/>
          <a:lstStyle/>
          <a:p>
            <a:r>
              <a:rPr lang="tr-TR" dirty="0"/>
              <a:t>Örnek</a:t>
            </a:r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92040465-D0B5-4BF9-4D06-F7E87656D86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 smtClean="0"/>
              <a:t>18</a:t>
            </a:fld>
            <a:endParaRPr lang="tr-TR"/>
          </a:p>
        </p:txBody>
      </p:sp>
      <p:pic>
        <p:nvPicPr>
          <p:cNvPr id="4" name="Resim 3" descr="metin içeren bir resim&#10;&#10;Açıklama otomatik olarak oluşturuldu">
            <a:extLst>
              <a:ext uri="{FF2B5EF4-FFF2-40B4-BE49-F238E27FC236}">
                <a16:creationId xmlns:a16="http://schemas.microsoft.com/office/drawing/2014/main" id="{4F139512-878E-1F05-BBA1-334771F06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9369" y="0"/>
            <a:ext cx="85152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7468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45"/>
          <p:cNvSpPr txBox="1">
            <a:spLocks noGrp="1"/>
          </p:cNvSpPr>
          <p:nvPr>
            <p:ph type="title"/>
          </p:nvPr>
        </p:nvSpPr>
        <p:spPr>
          <a:xfrm>
            <a:off x="1311579" y="563736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</a:pPr>
            <a:r>
              <a:rPr lang="tr-TR" b="1"/>
              <a:t>Yardımcı Kaynaklar</a:t>
            </a:r>
            <a:endParaRPr b="1"/>
          </a:p>
        </p:txBody>
      </p:sp>
      <p:sp>
        <p:nvSpPr>
          <p:cNvPr id="530" name="Google Shape;530;p45"/>
          <p:cNvSpPr txBox="1">
            <a:spLocks noGrp="1"/>
          </p:cNvSpPr>
          <p:nvPr>
            <p:ph type="body" idx="1"/>
          </p:nvPr>
        </p:nvSpPr>
        <p:spPr>
          <a:xfrm>
            <a:off x="2623717" y="1795596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algn="l" rtl="0"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r>
              <a:rPr lang="tr-TR" b="1" dirty="0">
                <a:hlinkClick r:id="rId3"/>
              </a:rPr>
              <a:t>https://www.javatpoint.com/</a:t>
            </a:r>
            <a:endParaRPr lang="tr-TR" b="1" dirty="0"/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r>
              <a:rPr lang="tr-TR" b="1" dirty="0">
                <a:hlinkClick r:id="rId4"/>
              </a:rPr>
              <a:t>https://www.geeksforgeeks.org/</a:t>
            </a:r>
            <a:endParaRPr lang="tr-TR" b="1" dirty="0"/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r>
              <a:rPr lang="tr-TR" b="1" dirty="0"/>
              <a:t>w3schools.com/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r>
              <a:rPr lang="tr-TR" b="1" dirty="0">
                <a:hlinkClick r:id="rId5"/>
              </a:rPr>
              <a:t>https://www.callicoder.com/</a:t>
            </a:r>
            <a:endParaRPr lang="tr-TR" b="1" dirty="0"/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r>
              <a:rPr lang="tr-TR" b="1" dirty="0"/>
              <a:t>https://www.baeldung.com/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endParaRPr lang="tr-TR" b="1" dirty="0"/>
          </a:p>
        </p:txBody>
      </p:sp>
      <p:sp>
        <p:nvSpPr>
          <p:cNvPr id="531" name="Google Shape;531;p45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19</a:t>
            </a:fld>
            <a:endParaRPr lang="tr-TR"/>
          </a:p>
        </p:txBody>
      </p:sp>
      <p:pic>
        <p:nvPicPr>
          <p:cNvPr id="532" name="Google Shape;532;p45" descr="Kurumsal Kimlik | Burdur Mehmet Akif Ersoy Üniversitesi"/>
          <p:cNvPicPr preferRelativeResize="0"/>
          <p:nvPr/>
        </p:nvPicPr>
        <p:blipFill rotWithShape="1">
          <a:blip r:embed="rId6"/>
          <a:srcRect l="10292" t="8690" r="10665" b="11290"/>
          <a:stretch>
            <a:fillRect/>
          </a:stretch>
        </p:blipFill>
        <p:spPr>
          <a:xfrm>
            <a:off x="10078311" y="102395"/>
            <a:ext cx="1992144" cy="6853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Picture Placeholder 101"/>
          <p:cNvPicPr>
            <a:picLocks noGrp="1" noChangeAspect="1"/>
          </p:cNvPicPr>
          <p:nvPr>
            <p:ph type="pic" idx="2"/>
          </p:nvPr>
        </p:nvPicPr>
        <p:blipFill>
          <a:blip r:embed="rId7"/>
          <a:stretch>
            <a:fillRect/>
          </a:stretch>
        </p:blipFill>
        <p:spPr>
          <a:xfrm>
            <a:off x="8976360" y="4436745"/>
            <a:ext cx="2908935" cy="1606550"/>
          </a:xfrm>
          <a:prstGeom prst="rect">
            <a:avLst/>
          </a:prstGeom>
          <a:noFill/>
          <a:ln w="9525">
            <a:noFill/>
          </a:ln>
          <a:effectLst>
            <a:reflection blurRad="6350" stA="50000" endA="300" endPos="38500" dist="50800" dir="5400000" sy="-100000" algn="bl" rotWithShape="0"/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"/>
          <p:cNvSpPr txBox="1">
            <a:spLocks noGrp="1"/>
          </p:cNvSpPr>
          <p:nvPr>
            <p:ph type="title"/>
          </p:nvPr>
        </p:nvSpPr>
        <p:spPr>
          <a:xfrm>
            <a:off x="1846898" y="548640"/>
            <a:ext cx="8915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</a:pPr>
            <a:r>
              <a:rPr lang="tr-TR" b="1"/>
              <a:t>İÇİNDEKİLER</a:t>
            </a:r>
          </a:p>
        </p:txBody>
      </p:sp>
      <p:sp>
        <p:nvSpPr>
          <p:cNvPr id="205" name="Google Shape;205;p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2</a:t>
            </a:fld>
            <a:endParaRPr lang="tr-TR"/>
          </a:p>
        </p:txBody>
      </p:sp>
      <p:sp>
        <p:nvSpPr>
          <p:cNvPr id="207" name="Google Shape;207;p4"/>
          <p:cNvSpPr txBox="1"/>
          <p:nvPr/>
        </p:nvSpPr>
        <p:spPr>
          <a:xfrm>
            <a:off x="1703925" y="1485535"/>
            <a:ext cx="8153400" cy="349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endParaRPr sz="1800" b="1" i="0" u="none" strike="noStrike" cap="none" dirty="0">
              <a:solidFill>
                <a:srgbClr val="3F3F3F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342900" marR="0" lvl="0" indent="-342900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</a:pPr>
            <a:r>
              <a:rPr lang="tr-TR" sz="1800" b="1" i="0" u="none" strike="noStrike" cap="none" dirty="0" err="1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HashMap</a:t>
            </a:r>
            <a:r>
              <a:rPr lang="tr-TR" sz="1800" b="1" i="0" u="none" strike="noStrike" cap="none" dirty="0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 Nedir?</a:t>
            </a:r>
          </a:p>
          <a:p>
            <a:pPr marL="342900" marR="0" lvl="0" indent="-342900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</a:pPr>
            <a:r>
              <a:rPr lang="tr-TR" sz="1800" b="1" i="0" u="none" strike="noStrike" cap="none" dirty="0" err="1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TreeMap</a:t>
            </a:r>
            <a:r>
              <a:rPr lang="tr-TR" sz="1800" b="1" i="0" u="none" strike="noStrike" cap="none" dirty="0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 Nedir?</a:t>
            </a:r>
          </a:p>
          <a:p>
            <a:pPr marL="342900" marR="0" lvl="0" indent="-342900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</a:pPr>
            <a:r>
              <a:rPr lang="tr-TR" sz="1800" b="1" i="0" u="none" strike="noStrike" cap="none" dirty="0" err="1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HashMap</a:t>
            </a:r>
            <a:r>
              <a:rPr lang="tr-TR" sz="1800" b="1" i="0" u="none" strike="noStrike" cap="none" dirty="0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  ve </a:t>
            </a:r>
            <a:r>
              <a:rPr lang="tr-TR" sz="1800" b="1" i="0" u="none" strike="noStrike" cap="none" dirty="0" err="1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TreeMap</a:t>
            </a:r>
            <a:r>
              <a:rPr lang="tr-TR" sz="1800" b="1" i="0" u="none" strike="noStrike" cap="none" dirty="0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 Arasındaki Farklar Nelerdir?</a:t>
            </a:r>
          </a:p>
          <a:p>
            <a:pPr marL="342900" marR="0" lvl="0" indent="-342900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</a:pPr>
            <a:r>
              <a:rPr lang="tr-TR" sz="1800" b="1" i="0" u="none" strike="noStrike" cap="none" dirty="0" err="1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HashMap</a:t>
            </a:r>
            <a:r>
              <a:rPr lang="tr-TR" sz="1800" b="1" i="0" u="none" strike="noStrike" cap="none" dirty="0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 Kullanımı</a:t>
            </a:r>
          </a:p>
          <a:p>
            <a:pPr marL="342900" marR="0" lvl="0" indent="-342900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</a:pPr>
            <a:r>
              <a:rPr lang="tr-TR" sz="1800" b="1" i="0" u="none" strike="noStrike" cap="none" dirty="0" err="1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TreeMap</a:t>
            </a:r>
            <a:r>
              <a:rPr lang="tr-TR" sz="1800" b="1" i="0" u="none" strike="noStrike" cap="none" dirty="0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 Kullanımı</a:t>
            </a:r>
            <a:endParaRPr sz="1800" b="1" i="0" u="none" strike="noStrike" cap="none" dirty="0">
              <a:solidFill>
                <a:srgbClr val="3F3F3F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342900" marR="0" lvl="0" indent="-342900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</a:pPr>
            <a:r>
              <a:rPr lang="tr-TR" sz="1800" b="1" i="0" u="none" strike="noStrike" cap="none" dirty="0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Örnekler</a:t>
            </a:r>
          </a:p>
          <a:p>
            <a:pPr marL="342900" marR="0" lvl="0" indent="-342900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</a:pPr>
            <a:r>
              <a:rPr lang="tr-TR" sz="1800" b="1" i="0" u="none" strike="noStrike" cap="none" dirty="0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Yardımcı Kaynaklar</a:t>
            </a:r>
          </a:p>
          <a:p>
            <a:pPr marL="342900" marR="0" lvl="0" indent="-236855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endParaRPr sz="1800" b="0" i="0" u="none" strike="noStrike" cap="none" dirty="0">
              <a:solidFill>
                <a:srgbClr val="3F3F3F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342900" marR="0" lvl="0" indent="-236855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endParaRPr sz="1800" b="0" i="0" u="none" strike="noStrike" cap="none" dirty="0">
              <a:solidFill>
                <a:srgbClr val="3F3F3F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342900" marR="0" lvl="0" indent="-236855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endParaRPr sz="1800" b="1" i="0" u="none" strike="noStrike" cap="none" dirty="0">
              <a:solidFill>
                <a:srgbClr val="3F3F3F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pic>
        <p:nvPicPr>
          <p:cNvPr id="102" name="Picture Placeholder 101"/>
          <p:cNvPicPr>
            <a:picLocks noGrp="1" noChangeAspect="1"/>
          </p:cNvPicPr>
          <p:nvPr>
            <p:ph type="pic" idx="2"/>
          </p:nvPr>
        </p:nvPicPr>
        <p:blipFill>
          <a:blip r:embed="rId3"/>
          <a:stretch>
            <a:fillRect/>
          </a:stretch>
        </p:blipFill>
        <p:spPr>
          <a:xfrm>
            <a:off x="8688070" y="3573145"/>
            <a:ext cx="2908935" cy="1606550"/>
          </a:xfrm>
          <a:prstGeom prst="rect">
            <a:avLst/>
          </a:prstGeom>
          <a:noFill/>
          <a:ln w="9525">
            <a:noFill/>
          </a:ln>
          <a:effectLst>
            <a:reflection blurRad="6350" stA="50000" endA="300" endPos="38500" dist="50800" dir="5400000" sy="-100000" algn="bl" rotWithShape="0"/>
          </a:effec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46"/>
          <p:cNvSpPr/>
          <p:nvPr/>
        </p:nvSpPr>
        <p:spPr>
          <a:xfrm>
            <a:off x="5872293" y="4384127"/>
            <a:ext cx="5972961" cy="2239861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54BCE8"/>
              </a:gs>
              <a:gs pos="100000">
                <a:srgbClr val="21ACE1"/>
              </a:gs>
            </a:gsLst>
            <a:lin ang="5400000" scaled="0"/>
          </a:gradFill>
          <a:ln>
            <a:noFill/>
          </a:ln>
          <a:effectLst>
            <a:outerShdw blurRad="50800" dist="38100" dir="5400000" rotWithShape="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sp>
        <p:nvSpPr>
          <p:cNvPr id="539" name="Google Shape;539;p46"/>
          <p:cNvSpPr txBox="1">
            <a:spLocks noGrp="1"/>
          </p:cNvSpPr>
          <p:nvPr>
            <p:ph type="ctrTitle"/>
          </p:nvPr>
        </p:nvSpPr>
        <p:spPr>
          <a:xfrm>
            <a:off x="2810311" y="2667969"/>
            <a:ext cx="7768206" cy="888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entury Gothic" panose="020B0502020202020204"/>
              <a:buNone/>
            </a:pPr>
            <a:r>
              <a:rPr lang="tr-TR" b="1">
                <a:solidFill>
                  <a:schemeClr val="dk1"/>
                </a:solidFill>
              </a:rPr>
              <a:t>İlginiz için teşekkürler…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540" name="Google Shape;540;p46"/>
          <p:cNvSpPr txBox="1">
            <a:spLocks noGrp="1"/>
          </p:cNvSpPr>
          <p:nvPr>
            <p:ph type="sldNum" idx="12"/>
          </p:nvPr>
        </p:nvSpPr>
        <p:spPr>
          <a:xfrm>
            <a:off x="531812" y="4529540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20</a:t>
            </a:fld>
            <a:endParaRPr lang="tr-TR"/>
          </a:p>
        </p:txBody>
      </p:sp>
      <p:sp>
        <p:nvSpPr>
          <p:cNvPr id="541" name="Google Shape;541;p46"/>
          <p:cNvSpPr txBox="1"/>
          <p:nvPr/>
        </p:nvSpPr>
        <p:spPr>
          <a:xfrm>
            <a:off x="6251099" y="4600165"/>
            <a:ext cx="5499078" cy="2015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lang="tr-TR" sz="1600" dirty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Hazırlayan                  : </a:t>
            </a:r>
            <a:r>
              <a:rPr lang="tr-TR" sz="1600" b="1" dirty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Caner Göztepe 1811404009</a:t>
            </a:r>
            <a:br>
              <a:rPr lang="tr-TR" sz="1600" b="1" dirty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</a:br>
            <a:r>
              <a:rPr lang="tr-TR" sz="1600" dirty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E-posta                       : canergoztepe3535@gmail.com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endParaRPr sz="1600" dirty="0">
              <a:solidFill>
                <a:schemeClr val="dk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lang="tr-TR" sz="1600" dirty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Tarih                            : 01/06/2022</a:t>
            </a: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lang="tr-TR" sz="1600" dirty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Ders Yürütücüsü        : Doç. Dr. İsmail KIRBAŞ </a:t>
            </a: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endParaRPr lang="tr-TR" sz="1600" dirty="0">
              <a:solidFill>
                <a:schemeClr val="dk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pic>
        <p:nvPicPr>
          <p:cNvPr id="542" name="Google Shape;542;p46" descr="Kurumsal Kimlik | Burdur Mehmet Akif Ersoy Üniversitesi"/>
          <p:cNvPicPr preferRelativeResize="0"/>
          <p:nvPr/>
        </p:nvPicPr>
        <p:blipFill rotWithShape="1">
          <a:blip r:embed="rId3"/>
          <a:srcRect l="10292" t="8690" r="10665" b="11290"/>
          <a:stretch>
            <a:fillRect/>
          </a:stretch>
        </p:blipFill>
        <p:spPr>
          <a:xfrm>
            <a:off x="4732786" y="370695"/>
            <a:ext cx="1992144" cy="685387"/>
          </a:xfrm>
          <a:prstGeom prst="rect">
            <a:avLst/>
          </a:prstGeom>
          <a:noFill/>
          <a:ln>
            <a:noFill/>
          </a:ln>
        </p:spPr>
      </p:pic>
      <p:sp>
        <p:nvSpPr>
          <p:cNvPr id="543" name="Google Shape;543;p46"/>
          <p:cNvSpPr txBox="1"/>
          <p:nvPr/>
        </p:nvSpPr>
        <p:spPr>
          <a:xfrm>
            <a:off x="3575731" y="1214540"/>
            <a:ext cx="4427150" cy="941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 algn="ctr">
              <a:buClr>
                <a:schemeClr val="accent1"/>
              </a:buClr>
              <a:buSzPts val="1800"/>
              <a:buFont typeface="Noto Sans Symbols"/>
              <a:buNone/>
            </a:pPr>
            <a:r>
              <a:rPr lang="tr-TR" sz="1800" b="1">
                <a:solidFill>
                  <a:schemeClr val="accent3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Nesneye Yönelik Programlama</a:t>
            </a:r>
            <a:endParaRPr sz="1800" b="1">
              <a:solidFill>
                <a:schemeClr val="accent3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sp>
        <p:nvSpPr>
          <p:cNvPr id="545" name="Google Shape;545;p46"/>
          <p:cNvSpPr/>
          <p:nvPr/>
        </p:nvSpPr>
        <p:spPr>
          <a:xfrm>
            <a:off x="351927" y="1532752"/>
            <a:ext cx="2960411" cy="305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400" b="1" u="sng" cap="none">
                <a:solidFill>
                  <a:schemeClr val="accen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  <a:hlinkClick r:id="rId4"/>
              </a:rPr>
              <a:t>www.youtube.com/BMderslerim</a:t>
            </a:r>
            <a:endParaRPr sz="1400" b="1" cap="none">
              <a:solidFill>
                <a:schemeClr val="accent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rcRect l="10317" t="21650" r="10308" b="21650"/>
          <a:stretch>
            <a:fillRect/>
          </a:stretch>
        </p:blipFill>
        <p:spPr>
          <a:xfrm>
            <a:off x="839470" y="188595"/>
            <a:ext cx="1757045" cy="1255395"/>
          </a:xfrm>
          <a:prstGeom prst="rect">
            <a:avLst/>
          </a:prstGeom>
        </p:spPr>
      </p:pic>
      <p:pic>
        <p:nvPicPr>
          <p:cNvPr id="102" name="Picture 101"/>
          <p:cNvPicPr/>
          <p:nvPr/>
        </p:nvPicPr>
        <p:blipFill>
          <a:blip r:embed="rId6"/>
          <a:stretch>
            <a:fillRect/>
          </a:stretch>
        </p:blipFill>
        <p:spPr>
          <a:xfrm>
            <a:off x="2308860" y="4653280"/>
            <a:ext cx="2597150" cy="1522730"/>
          </a:xfrm>
          <a:prstGeom prst="rect">
            <a:avLst/>
          </a:prstGeom>
          <a:noFill/>
          <a:ln w="9525">
            <a:noFill/>
          </a:ln>
          <a:effectLst>
            <a:reflection blurRad="6350" stA="50000" endA="300" endPos="38500" dist="50800" dir="5400000" sy="-100000" algn="bl" rotWithShape="0"/>
          </a:effectLst>
        </p:spPr>
      </p:pic>
      <p:pic>
        <p:nvPicPr>
          <p:cNvPr id="101" name="Picture 100"/>
          <p:cNvPicPr/>
          <p:nvPr/>
        </p:nvPicPr>
        <p:blipFill>
          <a:blip r:embed="rId7"/>
          <a:srcRect t="12652"/>
          <a:stretch>
            <a:fillRect/>
          </a:stretch>
        </p:blipFill>
        <p:spPr>
          <a:xfrm>
            <a:off x="8544560" y="106680"/>
            <a:ext cx="3563620" cy="241998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BD68F41-48D5-989F-23B8-3CFAF7F88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837420"/>
            <a:ext cx="8915400" cy="566738"/>
          </a:xfrm>
        </p:spPr>
        <p:txBody>
          <a:bodyPr/>
          <a:lstStyle/>
          <a:p>
            <a:r>
              <a:rPr lang="tr-TR" dirty="0" err="1"/>
              <a:t>HashMap</a:t>
            </a:r>
            <a:r>
              <a:rPr lang="tr-TR" dirty="0"/>
              <a:t> Nedir?</a:t>
            </a:r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92040465-D0B5-4BF9-4D06-F7E87656D86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 smtClean="0"/>
              <a:t>3</a:t>
            </a:fld>
            <a:endParaRPr lang="tr-TR"/>
          </a:p>
        </p:txBody>
      </p:sp>
      <p:sp>
        <p:nvSpPr>
          <p:cNvPr id="8" name="Resim Yer Tutucusu 2">
            <a:extLst>
              <a:ext uri="{FF2B5EF4-FFF2-40B4-BE49-F238E27FC236}">
                <a16:creationId xmlns:a16="http://schemas.microsoft.com/office/drawing/2014/main" id="{B465B04F-B73F-18A5-8AF0-14CA9BA35D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79216" y="2122488"/>
            <a:ext cx="9125397" cy="3738562"/>
          </a:xfrm>
        </p:spPr>
        <p:txBody>
          <a:bodyPr/>
          <a:lstStyle/>
          <a:p>
            <a:r>
              <a:rPr lang="tr-TR" dirty="0"/>
              <a:t> </a:t>
            </a:r>
            <a:r>
              <a:rPr lang="tr-TR" sz="1400" dirty="0"/>
              <a:t>-  Java </a:t>
            </a:r>
            <a:r>
              <a:rPr lang="tr-TR" sz="1400" dirty="0" err="1"/>
              <a:t>Collections</a:t>
            </a:r>
            <a:r>
              <a:rPr lang="tr-TR" sz="1400" dirty="0"/>
              <a:t> </a:t>
            </a:r>
            <a:r>
              <a:rPr lang="tr-TR" sz="1400" dirty="0" err="1"/>
              <a:t>framework’ün</a:t>
            </a:r>
            <a:r>
              <a:rPr lang="tr-TR" sz="1400" dirty="0"/>
              <a:t> </a:t>
            </a:r>
            <a:r>
              <a:rPr lang="tr-TR" sz="1400" dirty="0" err="1"/>
              <a:t>HashMap</a:t>
            </a:r>
            <a:r>
              <a:rPr lang="tr-TR" sz="1400" dirty="0"/>
              <a:t> sınıfı, </a:t>
            </a:r>
            <a:r>
              <a:rPr lang="tr-TR" sz="1400" dirty="0" err="1"/>
              <a:t>Hash</a:t>
            </a:r>
            <a:r>
              <a:rPr lang="tr-TR" sz="1400" dirty="0"/>
              <a:t> </a:t>
            </a:r>
            <a:r>
              <a:rPr lang="tr-TR" sz="1400" dirty="0" err="1"/>
              <a:t>table</a:t>
            </a:r>
            <a:r>
              <a:rPr lang="tr-TR" sz="1400" dirty="0"/>
              <a:t> veri yapısının işlevselliğini sağlar. Öğeleri </a:t>
            </a:r>
            <a:r>
              <a:rPr lang="tr-TR" sz="1400" dirty="0" err="1"/>
              <a:t>key</a:t>
            </a:r>
            <a:r>
              <a:rPr lang="tr-TR" sz="1400" dirty="0"/>
              <a:t>/</a:t>
            </a:r>
            <a:r>
              <a:rPr lang="tr-TR" sz="1400" dirty="0" err="1"/>
              <a:t>value</a:t>
            </a:r>
            <a:r>
              <a:rPr lang="tr-TR" sz="1400" dirty="0"/>
              <a:t> (Anahtar/Değer) çiftlerinde saklar. Burada anahtarlar, bir haritadaki her değeri ilişkilendirmek için kullanılan benzersiz tanımlayıcılardır. </a:t>
            </a:r>
            <a:r>
              <a:rPr lang="tr-TR" sz="1400" dirty="0" err="1"/>
              <a:t>HashMap</a:t>
            </a:r>
            <a:r>
              <a:rPr lang="tr-TR" sz="1400" dirty="0"/>
              <a:t> Sınıfı, harita </a:t>
            </a:r>
            <a:r>
              <a:rPr lang="tr-TR" sz="1400" dirty="0" err="1"/>
              <a:t>arayüzünü</a:t>
            </a:r>
            <a:r>
              <a:rPr lang="tr-TR" sz="1400" dirty="0"/>
              <a:t> kullanır.</a:t>
            </a:r>
          </a:p>
          <a:p>
            <a:endParaRPr lang="tr-TR" sz="1400" dirty="0"/>
          </a:p>
          <a:p>
            <a:r>
              <a:rPr lang="tr-TR" sz="1400" dirty="0"/>
              <a:t>-   </a:t>
            </a:r>
            <a:r>
              <a:rPr lang="tr-TR" sz="1400" dirty="0" err="1"/>
              <a:t>HashMap</a:t>
            </a:r>
            <a:r>
              <a:rPr lang="tr-TR" sz="1400" dirty="0"/>
              <a:t>, </a:t>
            </a:r>
            <a:r>
              <a:rPr lang="tr-TR" sz="1400" dirty="0" err="1"/>
              <a:t>HashTable'a</a:t>
            </a:r>
            <a:r>
              <a:rPr lang="tr-TR" sz="1400" dirty="0"/>
              <a:t> benzer, ancak senkronize değildir. Bir anahtar olarak </a:t>
            </a:r>
            <a:r>
              <a:rPr lang="tr-TR" sz="1400" dirty="0" err="1"/>
              <a:t>null’ın</a:t>
            </a:r>
            <a:r>
              <a:rPr lang="tr-TR" sz="1400" dirty="0"/>
              <a:t> saklanmasına izin verir, ancak yalnızca bir </a:t>
            </a:r>
            <a:r>
              <a:rPr lang="tr-TR" sz="1400" dirty="0" err="1"/>
              <a:t>Null</a:t>
            </a:r>
            <a:r>
              <a:rPr lang="tr-TR" sz="1400" dirty="0"/>
              <a:t> anahtar nesnesi olmalıdır ve herhangi bir sayıda </a:t>
            </a:r>
            <a:r>
              <a:rPr lang="tr-TR" sz="1400" dirty="0" err="1"/>
              <a:t>Null</a:t>
            </a:r>
            <a:r>
              <a:rPr lang="tr-TR" sz="1400" dirty="0"/>
              <a:t> değer olabilir. Bu sınıf, haritanın sırasına ilişkin hiçbir şey kaydetmez. Bu sınıfı ve yöntemlerini kullanmak için </a:t>
            </a:r>
            <a:r>
              <a:rPr lang="tr-TR" sz="1400" dirty="0" err="1"/>
              <a:t>java.util.HashMap</a:t>
            </a:r>
            <a:r>
              <a:rPr lang="tr-TR" sz="1400" dirty="0"/>
              <a:t> paketini veya üst sınıfını içe aktarmanız gerekir.</a:t>
            </a:r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36018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BD68F41-48D5-989F-23B8-3CFAF7F88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837420"/>
            <a:ext cx="8915400" cy="566738"/>
          </a:xfrm>
        </p:spPr>
        <p:txBody>
          <a:bodyPr/>
          <a:lstStyle/>
          <a:p>
            <a:r>
              <a:rPr lang="tr-TR" dirty="0" err="1"/>
              <a:t>TreeMap</a:t>
            </a:r>
            <a:r>
              <a:rPr lang="tr-TR" dirty="0"/>
              <a:t> Nedir?</a:t>
            </a:r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92040465-D0B5-4BF9-4D06-F7E87656D86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 smtClean="0"/>
              <a:t>4</a:t>
            </a:fld>
            <a:endParaRPr lang="tr-TR"/>
          </a:p>
        </p:txBody>
      </p:sp>
      <p:sp>
        <p:nvSpPr>
          <p:cNvPr id="8" name="Resim Yer Tutucusu 2">
            <a:extLst>
              <a:ext uri="{FF2B5EF4-FFF2-40B4-BE49-F238E27FC236}">
                <a16:creationId xmlns:a16="http://schemas.microsoft.com/office/drawing/2014/main" id="{B465B04F-B73F-18A5-8AF0-14CA9BA35D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79216" y="2122488"/>
            <a:ext cx="9125397" cy="3738562"/>
          </a:xfrm>
        </p:spPr>
        <p:txBody>
          <a:bodyPr>
            <a:normAutofit/>
          </a:bodyPr>
          <a:lstStyle/>
          <a:p>
            <a:r>
              <a:rPr lang="tr-TR" sz="1400" dirty="0"/>
              <a:t>-   Java'daki </a:t>
            </a:r>
            <a:r>
              <a:rPr lang="tr-TR" sz="1400" dirty="0" err="1"/>
              <a:t>TreeMap</a:t>
            </a:r>
            <a:r>
              <a:rPr lang="tr-TR" sz="1400" dirty="0"/>
              <a:t>, </a:t>
            </a:r>
            <a:r>
              <a:rPr lang="tr-TR" sz="1400" dirty="0" err="1"/>
              <a:t>Map</a:t>
            </a:r>
            <a:r>
              <a:rPr lang="tr-TR" sz="1400" dirty="0"/>
              <a:t> arabirimini ve </a:t>
            </a:r>
            <a:r>
              <a:rPr lang="tr-TR" sz="1400" dirty="0" err="1"/>
              <a:t>NavigableMap'i</a:t>
            </a:r>
            <a:r>
              <a:rPr lang="tr-TR" sz="1400" dirty="0"/>
              <a:t> </a:t>
            </a:r>
            <a:r>
              <a:rPr lang="tr-TR" sz="1400" dirty="0" err="1"/>
              <a:t>AbstractMap</a:t>
            </a:r>
            <a:r>
              <a:rPr lang="tr-TR" sz="1400" dirty="0"/>
              <a:t> Sınıfı ile birlikte uygulamak için kullanılır. Harita, anahtarlarının doğal (küçükten büyüğe) sıralamasına göre veya hangi </a:t>
            </a:r>
            <a:r>
              <a:rPr lang="tr-TR" sz="1400" dirty="0" err="1"/>
              <a:t>constructor</a:t>
            </a:r>
            <a:r>
              <a:rPr lang="tr-TR" sz="1400" dirty="0"/>
              <a:t> kullanıldığına bağlı olarak harita oluşturma zamanında sağlanan bir Karşılaştırıcı tarafından sıralanır, Bu anahtar/değer çiftlerini sıralamanın ve saklamanın oldukça efektif bir yoludur.</a:t>
            </a:r>
          </a:p>
          <a:p>
            <a:endParaRPr lang="tr-TR" sz="1400" dirty="0"/>
          </a:p>
          <a:p>
            <a:pPr>
              <a:buFontTx/>
              <a:buChar char="-"/>
            </a:pPr>
            <a:r>
              <a:rPr lang="tr-TR" sz="1400" dirty="0"/>
              <a:t>Bu sınıf, Java </a:t>
            </a:r>
            <a:r>
              <a:rPr lang="tr-TR" sz="1400" dirty="0" err="1"/>
              <a:t>Collections</a:t>
            </a:r>
            <a:r>
              <a:rPr lang="tr-TR" sz="1400" dirty="0"/>
              <a:t> </a:t>
            </a:r>
            <a:r>
              <a:rPr lang="tr-TR" sz="1400" dirty="0" err="1"/>
              <a:t>Framework'ün</a:t>
            </a:r>
            <a:r>
              <a:rPr lang="tr-TR" sz="1400" dirty="0"/>
              <a:t> bir üyesidir.</a:t>
            </a:r>
          </a:p>
          <a:p>
            <a:pPr>
              <a:buFontTx/>
              <a:buChar char="-"/>
            </a:pPr>
            <a:r>
              <a:rPr lang="tr-TR" sz="1400" dirty="0" err="1"/>
              <a:t>NavigableMap</a:t>
            </a:r>
            <a:r>
              <a:rPr lang="tr-TR" sz="1400" dirty="0"/>
              <a:t>, </a:t>
            </a:r>
            <a:r>
              <a:rPr lang="tr-TR" sz="1400" dirty="0" err="1"/>
              <a:t>SortedMap</a:t>
            </a:r>
            <a:r>
              <a:rPr lang="tr-TR" sz="1400" dirty="0"/>
              <a:t> dahil olmak üzere Harita arabirimlerini uygular ve </a:t>
            </a:r>
            <a:r>
              <a:rPr lang="tr-TR" sz="1400" dirty="0" err="1"/>
              <a:t>AbstractMap</a:t>
            </a:r>
            <a:r>
              <a:rPr lang="tr-TR" sz="1400" dirty="0"/>
              <a:t> sınıfını genişletir.</a:t>
            </a:r>
          </a:p>
          <a:p>
            <a:pPr>
              <a:buFontTx/>
              <a:buChar char="-"/>
            </a:pPr>
            <a:r>
              <a:rPr lang="tr-TR" sz="1400" dirty="0"/>
              <a:t> </a:t>
            </a:r>
            <a:r>
              <a:rPr lang="tr-TR" sz="1400" dirty="0" err="1"/>
              <a:t>TreeMap</a:t>
            </a:r>
            <a:r>
              <a:rPr lang="tr-TR" sz="1400" dirty="0"/>
              <a:t>, boş anahtarlara izin vermez ve bu nedenle bir </a:t>
            </a:r>
            <a:r>
              <a:rPr lang="tr-TR" sz="1400" dirty="0" err="1"/>
              <a:t>NullPointerException</a:t>
            </a:r>
            <a:r>
              <a:rPr lang="tr-TR" sz="1400" dirty="0"/>
              <a:t> atılır. Ancak, birden çok boş değer farklı anahtarlarla ilişkilendirilebilir.</a:t>
            </a:r>
          </a:p>
          <a:p>
            <a:pPr>
              <a:buFontTx/>
              <a:buChar char="-"/>
            </a:pPr>
            <a:endParaRPr lang="tr-TR" sz="1400" dirty="0"/>
          </a:p>
        </p:txBody>
      </p:sp>
    </p:spTree>
    <p:extLst>
      <p:ext uri="{BB962C8B-B14F-4D97-AF65-F5344CB8AC3E}">
        <p14:creationId xmlns:p14="http://schemas.microsoft.com/office/powerpoint/2010/main" val="2968051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BD68F41-48D5-989F-23B8-3CFAF7F88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837420"/>
            <a:ext cx="8915400" cy="566738"/>
          </a:xfrm>
        </p:spPr>
        <p:txBody>
          <a:bodyPr/>
          <a:lstStyle/>
          <a:p>
            <a:r>
              <a:rPr lang="tr-TR" dirty="0" err="1"/>
              <a:t>HashMap</a:t>
            </a:r>
            <a:r>
              <a:rPr lang="tr-TR" dirty="0"/>
              <a:t> ve </a:t>
            </a:r>
            <a:r>
              <a:rPr lang="tr-TR" dirty="0" err="1"/>
              <a:t>TreeMap</a:t>
            </a:r>
            <a:r>
              <a:rPr lang="tr-TR" dirty="0"/>
              <a:t> Arasındaki Farklar ve Benzerlikler</a:t>
            </a:r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92040465-D0B5-4BF9-4D06-F7E87656D86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 smtClean="0"/>
              <a:t>5</a:t>
            </a:fld>
            <a:endParaRPr lang="tr-TR"/>
          </a:p>
        </p:txBody>
      </p:sp>
      <p:sp>
        <p:nvSpPr>
          <p:cNvPr id="8" name="Resim Yer Tutucusu 2">
            <a:extLst>
              <a:ext uri="{FF2B5EF4-FFF2-40B4-BE49-F238E27FC236}">
                <a16:creationId xmlns:a16="http://schemas.microsoft.com/office/drawing/2014/main" id="{B465B04F-B73F-18A5-8AF0-14CA9BA35D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79216" y="2122488"/>
            <a:ext cx="9125397" cy="3738562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tr-TR" sz="1400" dirty="0"/>
              <a:t>Her iki sınıf da </a:t>
            </a:r>
            <a:r>
              <a:rPr lang="tr-TR" sz="1400" dirty="0" err="1"/>
              <a:t>AbstractMap</a:t>
            </a:r>
            <a:r>
              <a:rPr lang="tr-TR" sz="1400" dirty="0"/>
              <a:t>&lt;K, V&gt; sınıfını genişletir.</a:t>
            </a:r>
          </a:p>
          <a:p>
            <a:pPr>
              <a:buFontTx/>
              <a:buChar char="-"/>
            </a:pPr>
            <a:r>
              <a:rPr lang="tr-TR" sz="1400" dirty="0"/>
              <a:t>Her iki sınıf da anahtar/değer eşleşmesi yapılır.</a:t>
            </a:r>
          </a:p>
          <a:p>
            <a:pPr>
              <a:buFontTx/>
              <a:buChar char="-"/>
            </a:pPr>
            <a:r>
              <a:rPr lang="tr-TR" sz="1400" dirty="0"/>
              <a:t>Her ikisinde de bir element eklemek için put() metodu kullanılır</a:t>
            </a:r>
          </a:p>
          <a:p>
            <a:pPr>
              <a:buFontTx/>
              <a:buChar char="-"/>
            </a:pPr>
            <a:r>
              <a:rPr lang="tr-TR" sz="1400" dirty="0" err="1"/>
              <a:t>HashMap</a:t>
            </a:r>
            <a:r>
              <a:rPr lang="tr-TR" sz="1400" dirty="0"/>
              <a:t>, tek bir boş anahtara ve birden çok boş değere izin verir </a:t>
            </a:r>
            <a:r>
              <a:rPr lang="tr-TR" sz="1400" dirty="0" err="1"/>
              <a:t>TreeMap</a:t>
            </a:r>
            <a:r>
              <a:rPr lang="tr-TR" sz="1400" dirty="0"/>
              <a:t> ise boş anahtarlara izin vermez ancak birden çok boş değere sahip olabilir.</a:t>
            </a:r>
          </a:p>
          <a:p>
            <a:pPr>
              <a:buFontTx/>
              <a:buChar char="-"/>
            </a:pPr>
            <a:r>
              <a:rPr lang="tr-TR" sz="1400" dirty="0" err="1"/>
              <a:t>HashMap</a:t>
            </a:r>
            <a:r>
              <a:rPr lang="tr-TR" sz="1400" dirty="0"/>
              <a:t> herhangi bir sıralama sağlamaz, </a:t>
            </a:r>
            <a:r>
              <a:rPr lang="tr-TR" sz="1400" dirty="0" err="1"/>
              <a:t>TreeMap’te</a:t>
            </a:r>
            <a:r>
              <a:rPr lang="tr-TR" sz="1400" dirty="0"/>
              <a:t> ise artana göre sıralanır.</a:t>
            </a:r>
          </a:p>
        </p:txBody>
      </p:sp>
    </p:spTree>
    <p:extLst>
      <p:ext uri="{BB962C8B-B14F-4D97-AF65-F5344CB8AC3E}">
        <p14:creationId xmlns:p14="http://schemas.microsoft.com/office/powerpoint/2010/main" val="668735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BD68F41-48D5-989F-23B8-3CFAF7F88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9104" y="713133"/>
            <a:ext cx="1660124" cy="566738"/>
          </a:xfrm>
        </p:spPr>
        <p:txBody>
          <a:bodyPr/>
          <a:lstStyle/>
          <a:p>
            <a:r>
              <a:rPr lang="tr-TR" dirty="0" err="1"/>
              <a:t>Hashmap</a:t>
            </a:r>
            <a:endParaRPr lang="tr-TR" dirty="0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92040465-D0B5-4BF9-4D06-F7E87656D86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 smtClean="0"/>
              <a:t>6</a:t>
            </a:fld>
            <a:endParaRPr lang="tr-TR"/>
          </a:p>
        </p:txBody>
      </p:sp>
      <p:pic>
        <p:nvPicPr>
          <p:cNvPr id="7" name="Resim 6" descr="metin içeren bir resim&#10;&#10;Açıklama otomatik olarak oluşturuldu">
            <a:extLst>
              <a:ext uri="{FF2B5EF4-FFF2-40B4-BE49-F238E27FC236}">
                <a16:creationId xmlns:a16="http://schemas.microsoft.com/office/drawing/2014/main" id="{A3ECB471-0EC6-508B-DC90-1CFBC04926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0743" y="0"/>
            <a:ext cx="66340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707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BD68F41-48D5-989F-23B8-3CFAF7F88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9104" y="713133"/>
            <a:ext cx="1660124" cy="566738"/>
          </a:xfrm>
        </p:spPr>
        <p:txBody>
          <a:bodyPr/>
          <a:lstStyle/>
          <a:p>
            <a:r>
              <a:rPr lang="tr-TR" dirty="0" err="1"/>
              <a:t>Hashmap</a:t>
            </a:r>
            <a:endParaRPr lang="tr-TR" dirty="0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92040465-D0B5-4BF9-4D06-F7E87656D86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 smtClean="0"/>
              <a:t>7</a:t>
            </a:fld>
            <a:endParaRPr lang="tr-TR"/>
          </a:p>
        </p:txBody>
      </p:sp>
      <p:pic>
        <p:nvPicPr>
          <p:cNvPr id="4" name="Resim 3" descr="metin içeren bir resim&#10;&#10;Açıklama otomatik olarak oluşturuldu">
            <a:extLst>
              <a:ext uri="{FF2B5EF4-FFF2-40B4-BE49-F238E27FC236}">
                <a16:creationId xmlns:a16="http://schemas.microsoft.com/office/drawing/2014/main" id="{4DEB97CD-1E84-2A06-8668-2CB1FAE988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7414" y="0"/>
            <a:ext cx="70536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660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BD68F41-48D5-989F-23B8-3CFAF7F88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9104" y="713133"/>
            <a:ext cx="1660124" cy="566738"/>
          </a:xfrm>
        </p:spPr>
        <p:txBody>
          <a:bodyPr/>
          <a:lstStyle/>
          <a:p>
            <a:r>
              <a:rPr lang="tr-TR" dirty="0" err="1"/>
              <a:t>Hashmap</a:t>
            </a:r>
            <a:endParaRPr lang="tr-TR" dirty="0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92040465-D0B5-4BF9-4D06-F7E87656D86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 smtClean="0"/>
              <a:t>8</a:t>
            </a:fld>
            <a:endParaRPr lang="tr-TR"/>
          </a:p>
        </p:txBody>
      </p:sp>
      <p:pic>
        <p:nvPicPr>
          <p:cNvPr id="4" name="Resim 3" descr="metin içeren bir resim&#10;&#10;Açıklama otomatik olarak oluşturuldu">
            <a:extLst>
              <a:ext uri="{FF2B5EF4-FFF2-40B4-BE49-F238E27FC236}">
                <a16:creationId xmlns:a16="http://schemas.microsoft.com/office/drawing/2014/main" id="{A4A31223-2D16-5C9B-3F41-1E311532A5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4331" y="75093"/>
            <a:ext cx="7486608" cy="6782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11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BD68F41-48D5-989F-23B8-3CFAF7F88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9104" y="713133"/>
            <a:ext cx="1660124" cy="566738"/>
          </a:xfrm>
        </p:spPr>
        <p:txBody>
          <a:bodyPr/>
          <a:lstStyle/>
          <a:p>
            <a:r>
              <a:rPr lang="tr-TR" dirty="0" err="1"/>
              <a:t>Hashmap</a:t>
            </a:r>
            <a:endParaRPr lang="tr-TR" dirty="0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92040465-D0B5-4BF9-4D06-F7E87656D86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 smtClean="0"/>
              <a:t>9</a:t>
            </a:fld>
            <a:endParaRPr lang="tr-TR"/>
          </a:p>
        </p:txBody>
      </p:sp>
      <p:pic>
        <p:nvPicPr>
          <p:cNvPr id="4" name="Resim 3" descr="metin içeren bir resim&#10;&#10;Açıklama otomatik olarak oluşturuldu">
            <a:extLst>
              <a:ext uri="{FF2B5EF4-FFF2-40B4-BE49-F238E27FC236}">
                <a16:creationId xmlns:a16="http://schemas.microsoft.com/office/drawing/2014/main" id="{BD1248E4-EE5A-38C2-A83E-579A103D70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5559" y="0"/>
            <a:ext cx="76517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717408"/>
      </p:ext>
    </p:extLst>
  </p:cSld>
  <p:clrMapOvr>
    <a:masterClrMapping/>
  </p:clrMapOvr>
</p:sld>
</file>

<file path=ppt/theme/theme1.xml><?xml version="1.0" encoding="utf-8"?>
<a:theme xmlns:a="http://schemas.openxmlformats.org/drawingml/2006/main" name="Duman">
  <a:themeElements>
    <a:clrScheme name="Wisp">
      <a:dk1>
        <a:srgbClr val="000000"/>
      </a:dk1>
      <a:lt1>
        <a:srgbClr val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465</Words>
  <Application>Microsoft Office PowerPoint</Application>
  <PresentationFormat>Geniş ekran</PresentationFormat>
  <Paragraphs>79</Paragraphs>
  <Slides>20</Slides>
  <Notes>4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20</vt:i4>
      </vt:variant>
    </vt:vector>
  </HeadingPairs>
  <TitlesOfParts>
    <vt:vector size="25" baseType="lpstr">
      <vt:lpstr>Century Gothic</vt:lpstr>
      <vt:lpstr>Arial</vt:lpstr>
      <vt:lpstr>Noto Sans Symbols</vt:lpstr>
      <vt:lpstr>Calibri</vt:lpstr>
      <vt:lpstr>Duman</vt:lpstr>
      <vt:lpstr>  Java’da HashMap ve TreeMap Kullanımı </vt:lpstr>
      <vt:lpstr>İÇİNDEKİLER</vt:lpstr>
      <vt:lpstr>HashMap Nedir?</vt:lpstr>
      <vt:lpstr>TreeMap Nedir?</vt:lpstr>
      <vt:lpstr>HashMap ve TreeMap Arasındaki Farklar ve Benzerlikler</vt:lpstr>
      <vt:lpstr>Hashmap</vt:lpstr>
      <vt:lpstr>Hashmap</vt:lpstr>
      <vt:lpstr>Hashmap</vt:lpstr>
      <vt:lpstr>Hashmap</vt:lpstr>
      <vt:lpstr>Hashmap</vt:lpstr>
      <vt:lpstr>Hashmap</vt:lpstr>
      <vt:lpstr>TreeMap</vt:lpstr>
      <vt:lpstr>TreeMap</vt:lpstr>
      <vt:lpstr>TreeMap</vt:lpstr>
      <vt:lpstr>TreeMap</vt:lpstr>
      <vt:lpstr>TreeMap</vt:lpstr>
      <vt:lpstr>Örnek</vt:lpstr>
      <vt:lpstr>Örnek</vt:lpstr>
      <vt:lpstr>Yardımcı Kaynaklar</vt:lpstr>
      <vt:lpstr>İlginiz için teşekkürler…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Android İşletim Sistemi Tarihçesi ve Temel Özellikleri </dc:title>
  <dc:creator>İsmail KIRBAŞ</dc:creator>
  <cp:lastModifiedBy>canergoztepe3535@outlook.com</cp:lastModifiedBy>
  <cp:revision>8</cp:revision>
  <dcterms:created xsi:type="dcterms:W3CDTF">2022-05-25T15:13:00Z</dcterms:created>
  <dcterms:modified xsi:type="dcterms:W3CDTF">2022-06-01T23:24:25Z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699FC0454A7D4710838D85DDDEF0E221</vt:lpwstr>
  </property>
  <property fmtid="{D5CDD505-2E9C-101B-9397-08002B2CF9AE}" pid="3" name="KSOProductBuildVer">
    <vt:lpwstr>1033-11.2.0.11130</vt:lpwstr>
  </property>
</Properties>
</file>