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300" r:id="rId6"/>
    <p:sldId id="305" r:id="rId7"/>
    <p:sldId id="306" r:id="rId8"/>
    <p:sldId id="309" r:id="rId9"/>
    <p:sldId id="303" r:id="rId10"/>
    <p:sldId id="304" r:id="rId11"/>
    <p:sldId id="308" r:id="rId12"/>
    <p:sldId id="302" r:id="rId13"/>
    <p:sldId id="30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8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0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48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39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93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98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32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Java’da Yeni Nesil </a:t>
            </a:r>
            <a:r>
              <a:rPr lang="tr-TR" sz="4000" b="1" dirty="0" err="1">
                <a:solidFill>
                  <a:schemeClr val="dk1"/>
                </a:solidFill>
              </a:rPr>
              <a:t>Try-Catch</a:t>
            </a:r>
            <a:r>
              <a:rPr lang="tr-TR" sz="4000" b="1" dirty="0">
                <a:solidFill>
                  <a:schemeClr val="dk1"/>
                </a:solidFill>
              </a:rPr>
              <a:t> Yapısının Kullanımı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Egemen ŞAHİN 2011404046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17/06/2022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Örneği -2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6">
            <a:extLst>
              <a:ext uri="{FF2B5EF4-FFF2-40B4-BE49-F238E27FC236}">
                <a16:creationId xmlns:a16="http://schemas.microsoft.com/office/drawing/2014/main" id="{0D3BDA41-38CD-E8F7-BCB5-5B1B9165C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		</a:t>
            </a:r>
            <a:r>
              <a:rPr lang="tr-TR" dirty="0">
                <a:latin typeface="Century Gothic" panose="020B0502020202020204" pitchFamily="34" charset="0"/>
              </a:rPr>
              <a:t>K</a:t>
            </a:r>
            <a:r>
              <a:rPr lang="tr-TR" sz="1800" dirty="0">
                <a:latin typeface="Century Gothic" panose="020B0502020202020204" pitchFamily="34" charset="0"/>
              </a:rPr>
              <a:t>ullanıcıdan iki sayı girmesini isteyen bir toplama uygulaması yapalım. Eğer b</a:t>
            </a:r>
            <a:r>
              <a:rPr lang="tr-TR" dirty="0">
                <a:latin typeface="Century Gothic" panose="020B0502020202020204" pitchFamily="34" charset="0"/>
              </a:rPr>
              <a:t>u uygulamada girilen değerlerde «</a:t>
            </a:r>
            <a:r>
              <a:rPr lang="tr-TR" dirty="0" err="1">
                <a:latin typeface="Century Gothic" panose="020B0502020202020204" pitchFamily="34" charset="0"/>
              </a:rPr>
              <a:t>integer</a:t>
            </a:r>
            <a:r>
              <a:rPr lang="tr-TR" dirty="0">
                <a:latin typeface="Century Gothic" panose="020B0502020202020204" pitchFamily="34" charset="0"/>
              </a:rPr>
              <a:t>» dönüşümü sağlanamıyorsa, yani kullanıcı sayısal değerler dışında bir giriş yaptıysa uygulamamız hata verecek ve «</a:t>
            </a:r>
            <a:r>
              <a:rPr lang="tr-TR" dirty="0" err="1">
                <a:latin typeface="Century Gothic" panose="020B0502020202020204" pitchFamily="34" charset="0"/>
              </a:rPr>
              <a:t>Catch</a:t>
            </a:r>
            <a:r>
              <a:rPr lang="tr-TR" dirty="0">
                <a:latin typeface="Century Gothic" panose="020B0502020202020204" pitchFamily="34" charset="0"/>
              </a:rPr>
              <a:t>» bloğuna atlayacak. Sistem «</a:t>
            </a:r>
            <a:r>
              <a:rPr lang="tr-TR" dirty="0" err="1">
                <a:latin typeface="Century Gothic" panose="020B0502020202020204" pitchFamily="34" charset="0"/>
              </a:rPr>
              <a:t>Catch</a:t>
            </a:r>
            <a:r>
              <a:rPr lang="tr-TR" dirty="0">
                <a:latin typeface="Century Gothic" panose="020B0502020202020204" pitchFamily="34" charset="0"/>
              </a:rPr>
              <a:t>» bloğu içerisindeki metni ekrana yazdıracak.</a:t>
            </a:r>
            <a:endParaRPr lang="tr-TR" sz="1800" dirty="0">
              <a:latin typeface="Century Gothic" panose="020B0502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ED5752-4F7C-C391-D225-B303F9AAB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567" y="3288495"/>
            <a:ext cx="4557813" cy="195943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D7706E2-1DFC-D30C-C377-28B0C2041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67" y="3288495"/>
            <a:ext cx="5105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 </a:t>
            </a:r>
            <a:r>
              <a:rPr lang="tr-TR" b="1" dirty="0" err="1"/>
              <a:t>Try-Catch</a:t>
            </a:r>
            <a:r>
              <a:rPr lang="tr-TR" b="1" dirty="0"/>
              <a:t> Örneği -3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Bir de </a:t>
            </a:r>
            <a:r>
              <a:rPr lang="tr-TR" dirty="0" err="1"/>
              <a:t>ArithmeticException</a:t>
            </a:r>
            <a:r>
              <a:rPr lang="tr-TR" dirty="0"/>
              <a:t> örneği yapalım. Programımızın 42 sayısını 0’a bölmesini isteyelim. Eğer ki 42/0 işleminde matematiksel bir hata varsa </a:t>
            </a:r>
            <a:r>
              <a:rPr lang="tr-TR" dirty="0" err="1"/>
              <a:t>ArithmeticException</a:t>
            </a:r>
            <a:r>
              <a:rPr lang="tr-TR" dirty="0"/>
              <a:t> çalışacak ve bize hatayı söyleyecek.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890A5E8-FEEC-C39F-325E-63342314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41" y="2748485"/>
            <a:ext cx="7602011" cy="184810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32C394B-AA0B-8801-DE25-30B22FA0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08" y="4596593"/>
            <a:ext cx="5248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İsmail Gürsoy «</a:t>
            </a:r>
            <a:r>
              <a:rPr lang="tr-TR" b="1" dirty="0" err="1"/>
              <a:t>Try-Catch-Finally</a:t>
            </a:r>
            <a:r>
              <a:rPr lang="tr-TR" b="1" dirty="0"/>
              <a:t> Ve Hata Ayıklama Nedir?»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Kodlama Merkezi «Java’da </a:t>
            </a:r>
            <a:r>
              <a:rPr lang="tr-TR" b="1" dirty="0" err="1"/>
              <a:t>Try,Catch</a:t>
            </a:r>
            <a:r>
              <a:rPr lang="tr-TR" b="1" dirty="0"/>
              <a:t> Ve </a:t>
            </a:r>
            <a:r>
              <a:rPr lang="tr-TR" b="1" dirty="0" err="1"/>
              <a:t>Finally</a:t>
            </a:r>
            <a:r>
              <a:rPr lang="tr-TR" b="1" dirty="0"/>
              <a:t> Bloklarının Kullanımı»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Rollbar</a:t>
            </a:r>
            <a:r>
              <a:rPr lang="tr-TR" b="1" dirty="0"/>
              <a:t> «How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Fix</a:t>
            </a:r>
            <a:r>
              <a:rPr lang="tr-TR" b="1" dirty="0"/>
              <a:t> </a:t>
            </a:r>
            <a:r>
              <a:rPr lang="tr-TR" b="1" dirty="0" err="1"/>
              <a:t>Exceptions</a:t>
            </a:r>
            <a:r>
              <a:rPr lang="tr-TR" b="1" dirty="0"/>
              <a:t> in Java»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Tutorialspoint</a:t>
            </a:r>
            <a:r>
              <a:rPr lang="tr-TR" b="1" dirty="0"/>
              <a:t> «How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handle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exception</a:t>
            </a:r>
            <a:r>
              <a:rPr lang="tr-TR" b="1" dirty="0"/>
              <a:t> in Java»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Oracle</a:t>
            </a:r>
            <a:r>
              <a:rPr lang="tr-TR" b="1" dirty="0"/>
              <a:t> </a:t>
            </a:r>
            <a:r>
              <a:rPr lang="tr-TR" b="1" dirty="0" err="1"/>
              <a:t>Docs</a:t>
            </a:r>
            <a:r>
              <a:rPr lang="tr-TR" b="1" dirty="0"/>
              <a:t> «</a:t>
            </a:r>
            <a:r>
              <a:rPr lang="tr-TR" b="1" dirty="0" err="1"/>
              <a:t>Exceptions</a:t>
            </a:r>
            <a:r>
              <a:rPr lang="tr-TR" b="1" dirty="0"/>
              <a:t>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W3schools «Java </a:t>
            </a:r>
            <a:r>
              <a:rPr lang="tr-TR" b="1" dirty="0" err="1"/>
              <a:t>Exceptions</a:t>
            </a:r>
            <a:r>
              <a:rPr lang="tr-TR" b="1" dirty="0"/>
              <a:t>»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897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Egemen ŞAHİN 2011404046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sahin_egemen@hotmail.com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17/06/2022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Exception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Çeşitleri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RuntimeException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Çeşitleri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Örneği-1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Örneği-2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Örneği-3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	</a:t>
            </a:r>
            <a:r>
              <a:rPr lang="tr-TR" sz="1800" dirty="0">
                <a:latin typeface="Century Gothic" panose="020B0502020202020204" pitchFamily="34" charset="0"/>
              </a:rPr>
              <a:t>	Genelde kodumuzda bir hata olduğunda yazdığımız kod bir sonraki adıma gidemeden sona erer. </a:t>
            </a:r>
            <a:r>
              <a:rPr lang="tr-TR" sz="1800" dirty="0" err="1">
                <a:latin typeface="Century Gothic" panose="020B0502020202020204" pitchFamily="34" charset="0"/>
              </a:rPr>
              <a:t>Try-Catch</a:t>
            </a:r>
            <a:r>
              <a:rPr lang="tr-TR" sz="1800" dirty="0">
                <a:latin typeface="Century Gothic" panose="020B0502020202020204" pitchFamily="34" charset="0"/>
              </a:rPr>
              <a:t> ise yazmış olduğumuz kod bloklarında hataların önüne geçen bir yapıdır.</a:t>
            </a:r>
          </a:p>
          <a:p>
            <a:endParaRPr lang="tr-TR" sz="1800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		</a:t>
            </a:r>
            <a:r>
              <a:rPr lang="tr-TR" dirty="0" err="1">
                <a:latin typeface="Century Gothic" panose="020B0502020202020204" pitchFamily="34" charset="0"/>
              </a:rPr>
              <a:t>Try-Catch</a:t>
            </a:r>
            <a:r>
              <a:rPr lang="tr-TR" dirty="0">
                <a:latin typeface="Century Gothic" panose="020B0502020202020204" pitchFamily="34" charset="0"/>
              </a:rPr>
              <a:t> aslında hataların önlenmesine değil, ilgili programın kullanıcıya hata uyarısı vererek sonlanmasının önüne geçilmesini sağlar.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EB8AA8A-0CA6-BB0A-18C6-25562220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5" y="4578490"/>
            <a:ext cx="3012718" cy="2008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Nedir?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2261021" y="1390413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	</a:t>
            </a:r>
            <a:r>
              <a:rPr lang="tr-TR" sz="1800" dirty="0" err="1"/>
              <a:t>Try</a:t>
            </a:r>
            <a:r>
              <a:rPr lang="tr-TR" dirty="0" err="1"/>
              <a:t>-Catch</a:t>
            </a:r>
            <a:r>
              <a:rPr lang="tr-TR" dirty="0"/>
              <a:t> komutunu kullanabileceğimiz birçok </a:t>
            </a:r>
            <a:r>
              <a:rPr lang="tr-TR" dirty="0" err="1"/>
              <a:t>exception</a:t>
            </a:r>
            <a:r>
              <a:rPr lang="tr-TR" dirty="0"/>
              <a:t> çeşidi bulunmaktadır. </a:t>
            </a:r>
            <a:r>
              <a:rPr lang="tr-TR" dirty="0" err="1"/>
              <a:t>Exception</a:t>
            </a:r>
            <a:r>
              <a:rPr lang="tr-TR" dirty="0"/>
              <a:t> komutunu tek başına kullanabiliriz fakat bu bize yalnızca hata olduğunu söyler. Farklı </a:t>
            </a:r>
            <a:r>
              <a:rPr lang="tr-TR" dirty="0" err="1"/>
              <a:t>exception</a:t>
            </a:r>
            <a:r>
              <a:rPr lang="tr-TR" dirty="0"/>
              <a:t> çeşitleri kullanarak hatanın söylenmesinin yanı sıra hatanın ne olduğunu da anlayabiliriz.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Exception</a:t>
            </a:r>
            <a:r>
              <a:rPr lang="tr-TR" b="1" dirty="0"/>
              <a:t> Çeşitleri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C0B2E4B-87A7-0859-6F44-09F2EEAD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308" y="1284782"/>
            <a:ext cx="7681383" cy="4970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311580" y="1196039"/>
            <a:ext cx="9747484" cy="53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ClassNotFoundException</a:t>
            </a:r>
            <a:r>
              <a:rPr lang="tr-TR" sz="2000" dirty="0"/>
              <a:t>		</a:t>
            </a:r>
            <a:r>
              <a:rPr lang="tr-TR" sz="2000" dirty="0" err="1"/>
              <a:t>CloneNotSupportedException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IllegalAccessException</a:t>
            </a:r>
            <a:r>
              <a:rPr lang="tr-TR" sz="2000" dirty="0"/>
              <a:t>		</a:t>
            </a:r>
            <a:r>
              <a:rPr lang="tr-TR" sz="2000" dirty="0" err="1"/>
              <a:t>InterruptedException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NoSuchMethodException</a:t>
            </a:r>
            <a:r>
              <a:rPr lang="tr-TR" sz="2000" dirty="0"/>
              <a:t>		</a:t>
            </a:r>
            <a:r>
              <a:rPr lang="tr-TR" sz="2000" dirty="0" err="1"/>
              <a:t>RuntimeException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438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RuntimeException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132935" y="1196039"/>
            <a:ext cx="974748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AritmeticException</a:t>
            </a:r>
            <a:r>
              <a:rPr lang="tr-TR" sz="2000" dirty="0"/>
              <a:t>				</a:t>
            </a:r>
            <a:r>
              <a:rPr lang="tr-TR" sz="2000" dirty="0" err="1"/>
              <a:t>ArrayStoreException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IndexOutOfBoundsException</a:t>
            </a:r>
            <a:r>
              <a:rPr lang="tr-TR" sz="2000" dirty="0"/>
              <a:t>			</a:t>
            </a:r>
            <a:r>
              <a:rPr lang="tr-TR" sz="2000" dirty="0" err="1"/>
              <a:t>SecurityException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ArrayIndexOutOfBoundsException</a:t>
            </a:r>
            <a:r>
              <a:rPr lang="tr-TR" sz="2000" dirty="0"/>
              <a:t>		</a:t>
            </a:r>
            <a:r>
              <a:rPr lang="tr-TR" sz="2000" dirty="0" err="1"/>
              <a:t>ClassCastException</a:t>
            </a:r>
            <a:endParaRPr lang="tr-TR" sz="20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3E1D195-FFC1-3BFC-E4C3-B70540BC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24" y="4561732"/>
            <a:ext cx="3300687" cy="2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RuntimeException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064833" y="1342287"/>
            <a:ext cx="999423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</a:t>
            </a:r>
            <a:r>
              <a:rPr lang="tr-TR" sz="2000" dirty="0" err="1"/>
              <a:t>IllegalArgumentException</a:t>
            </a:r>
            <a:r>
              <a:rPr lang="tr-TR" sz="2000" dirty="0"/>
              <a:t>		</a:t>
            </a:r>
            <a:r>
              <a:rPr lang="tr-TR" sz="2000" dirty="0" err="1"/>
              <a:t>IllegalMonitorException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IllegalThreadStateException</a:t>
            </a:r>
            <a:r>
              <a:rPr lang="tr-TR" sz="2000" dirty="0"/>
              <a:t>		</a:t>
            </a:r>
            <a:r>
              <a:rPr lang="tr-TR" sz="2000" dirty="0" err="1"/>
              <a:t>NegativeArraySizeException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NullPointerException</a:t>
            </a:r>
            <a:r>
              <a:rPr lang="tr-TR" sz="2000" dirty="0"/>
              <a:t>			 </a:t>
            </a:r>
            <a:r>
              <a:rPr lang="tr-TR" sz="2000" dirty="0" err="1"/>
              <a:t>NumberFormatException</a:t>
            </a: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/>
              <a:t>	</a:t>
            </a:r>
            <a:r>
              <a:rPr lang="tr-TR" sz="2000" dirty="0" err="1"/>
              <a:t>StringIndexOutOfBoundsException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80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Örneği -1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6">
            <a:extLst>
              <a:ext uri="{FF2B5EF4-FFF2-40B4-BE49-F238E27FC236}">
                <a16:creationId xmlns:a16="http://schemas.microsoft.com/office/drawing/2014/main" id="{0D3BDA41-38CD-E8F7-BCB5-5B1B9165C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		Örneğin </a:t>
            </a:r>
            <a:r>
              <a:rPr lang="tr-TR" dirty="0" err="1">
                <a:latin typeface="Century Gothic" panose="020B0502020202020204" pitchFamily="34" charset="0"/>
              </a:rPr>
              <a:t>int</a:t>
            </a:r>
            <a:r>
              <a:rPr lang="tr-TR" dirty="0">
                <a:latin typeface="Century Gothic" panose="020B0502020202020204" pitchFamily="34" charset="0"/>
              </a:rPr>
              <a:t>[] numaralar = {1,2,3}; diyerek üç elemanlı dizi oluşturalım. Daha sonra sistemden 10. elemanı yazmayı denemesini isteyelim. Eğer ki 10. eleman yoksa bir hata alacağız.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7FA30A-BFBF-2FB9-D9D4-610C38B1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15" y="3237677"/>
            <a:ext cx="3419952" cy="183858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B38D75-CAEB-7C41-AEB5-9DE37B378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66" y="3237677"/>
            <a:ext cx="400427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96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439</Words>
  <Application>Microsoft Office PowerPoint</Application>
  <PresentationFormat>Geniş ekran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Noto Sans Symbols</vt:lpstr>
      <vt:lpstr>Century Gothic</vt:lpstr>
      <vt:lpstr>Calibri</vt:lpstr>
      <vt:lpstr>Arial</vt:lpstr>
      <vt:lpstr>Duman</vt:lpstr>
      <vt:lpstr>  Java’da Yeni Nesil Try-Catch Yapısının Kullanımı </vt:lpstr>
      <vt:lpstr>İÇİNDEKİLER</vt:lpstr>
      <vt:lpstr>Try-Catch Nedir?</vt:lpstr>
      <vt:lpstr>Try-Catch Nedir?</vt:lpstr>
      <vt:lpstr>Exception Çeşitleri</vt:lpstr>
      <vt:lpstr>Exception Çeşitleri</vt:lpstr>
      <vt:lpstr>RuntimeException Çeşitleri</vt:lpstr>
      <vt:lpstr>RuntimeException Çeşitleri</vt:lpstr>
      <vt:lpstr>Try-Catch Örneği -1</vt:lpstr>
      <vt:lpstr>Try-Catch Örneği -2</vt:lpstr>
      <vt:lpstr> Try-Catch Örneği -3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egemen sahin</cp:lastModifiedBy>
  <cp:revision>28</cp:revision>
  <dcterms:created xsi:type="dcterms:W3CDTF">2022-05-25T15:13:00Z</dcterms:created>
  <dcterms:modified xsi:type="dcterms:W3CDTF">2022-06-20T09:20:42Z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