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59" r:id="rId3"/>
    <p:sldId id="307" r:id="rId4"/>
    <p:sldId id="260" r:id="rId5"/>
    <p:sldId id="261" r:id="rId6"/>
    <p:sldId id="262" r:id="rId7"/>
    <p:sldId id="302" r:id="rId8"/>
    <p:sldId id="300" r:id="rId9"/>
    <p:sldId id="306" r:id="rId10"/>
    <p:sldId id="305" r:id="rId11"/>
    <p:sldId id="309" r:id="rId12"/>
    <p:sldId id="303" r:id="rId13"/>
    <p:sldId id="308" r:id="rId14"/>
    <p:sldId id="304" r:id="rId15"/>
    <p:sldId id="30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Nunito Sans" pitchFamily="2" charset="-94"/>
      <p:regular r:id="rId26"/>
      <p:bold r:id="rId27"/>
      <p:italic r:id="rId28"/>
      <p:boldItalic r:id="rId29"/>
    </p:embeddedFont>
    <p:embeddedFont>
      <p:font typeface="Segoe UI" panose="020B050204020402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6EEE39-FC6C-6412-36B0-D3CABA23D798}" name="umut eray altay" initials="uea" userId="cea5fa31e9955e8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3" d="2"/>
        <a:sy n="3" d="2"/>
      </p:scale>
      <p:origin x="0" y="0"/>
    </p:cViewPr>
  </p:notesTextViewPr>
  <p:notesViewPr>
    <p:cSldViewPr snapToGrid="0">
      <p:cViewPr varScale="1">
        <p:scale>
          <a:sx n="78" d="100"/>
          <a:sy n="78" d="100"/>
        </p:scale>
        <p:origin x="212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12</a:t>
            </a:fld>
            <a:endPar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65786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14</a:t>
            </a:fld>
            <a:endPar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226401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tr-TR" sz="1800" dirty="0">
                <a:effectLst/>
                <a:latin typeface="Segoe UI" panose="020B0502040204020203" pitchFamily="34" charset="0"/>
              </a:rPr>
              <a:t>Bu sınıftaki ülkesi dışındaki değişkenler Türkiye’de yaşayan Türk vatandaşlarının hepsinde farklılık gösterir ve ayırt edicidir. İki kişinin TC kimlik numarasının aynı olması söz konusu değildir. Ancak ülkesi yani uyruk hepsinde Türkiye Cumhuriyeti olduğu için bunu oluşturacağımız her </a:t>
            </a:r>
            <a:r>
              <a:rPr lang="tr-TR" sz="1800">
                <a:effectLst/>
                <a:latin typeface="Segoe UI" panose="020B0502040204020203" pitchFamily="34" charset="0"/>
              </a:rPr>
              <a:t>yeni Vatandaş nesnesinde </a:t>
            </a:r>
            <a:r>
              <a:rPr lang="tr-TR" sz="1800" dirty="0">
                <a:effectLst/>
                <a:latin typeface="Segoe UI" panose="020B0502040204020203" pitchFamily="34" charset="0"/>
              </a:rPr>
              <a:t>yeniden tanımlamamıza gerek yoktur.</a:t>
            </a:r>
            <a:endParaRPr lang="tr-TR" sz="1800" dirty="0">
              <a:effectLst/>
              <a:latin typeface="Arial" panose="020B0604020202020204" pitchFamily="34" charset="0"/>
            </a:endParaRPr>
          </a:p>
          <a:p>
            <a:pPr marL="0" lvl="0" indent="0" algn="l" rtl="0">
              <a:spcBef>
                <a:spcPts val="0"/>
              </a:spcBef>
              <a:spcAft>
                <a:spcPts val="0"/>
              </a:spcAft>
              <a:buNone/>
            </a:pPr>
            <a:endParaRPr dirty="0"/>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7</a:t>
            </a:fld>
            <a:endPar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097184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dirty="0">
                <a:solidFill>
                  <a:srgbClr val="333333"/>
                </a:solidFill>
                <a:effectLst/>
                <a:latin typeface="Nunito Sans" pitchFamily="2" charset="-94"/>
              </a:rPr>
              <a:t>Yukarıdaki koda baktığımızda </a:t>
            </a:r>
            <a:r>
              <a:rPr lang="tr-TR" b="0" i="0" dirty="0" err="1">
                <a:solidFill>
                  <a:srgbClr val="333333"/>
                </a:solidFill>
                <a:effectLst/>
                <a:latin typeface="Nunito Sans" pitchFamily="2" charset="-94"/>
              </a:rPr>
              <a:t>static</a:t>
            </a:r>
            <a:r>
              <a:rPr lang="tr-TR" b="0" i="0" dirty="0">
                <a:solidFill>
                  <a:srgbClr val="333333"/>
                </a:solidFill>
                <a:effectLst/>
                <a:latin typeface="Nunito Sans" pitchFamily="2" charset="-94"/>
              </a:rPr>
              <a:t> kod bloğu içerisinde 0 ile 99 arasında rastgele belirlenmiş 10 adet sayıdan oluşan bir dizi oluşturulduğunu görüyoruz. Bu kod bloğu sayesinde, bu sınıfın değişkeni olan dizi değişkeni yaratıldığı anda 10 tane rastgele sayı ile doldurulmaktadır. </a:t>
            </a:r>
            <a:r>
              <a:rPr lang="tr-TR" b="0" i="0" dirty="0" err="1">
                <a:solidFill>
                  <a:srgbClr val="333333"/>
                </a:solidFill>
                <a:effectLst/>
                <a:latin typeface="Nunito Sans" pitchFamily="2" charset="-94"/>
              </a:rPr>
              <a:t>Static</a:t>
            </a:r>
            <a:r>
              <a:rPr lang="tr-TR" b="0" i="0" dirty="0">
                <a:solidFill>
                  <a:srgbClr val="333333"/>
                </a:solidFill>
                <a:effectLst/>
                <a:latin typeface="Nunito Sans" pitchFamily="2" charset="-94"/>
              </a:rPr>
              <a:t> kod blokları içerisinde de, </a:t>
            </a:r>
            <a:r>
              <a:rPr lang="tr-TR" b="0" i="0" dirty="0" err="1">
                <a:solidFill>
                  <a:srgbClr val="333333"/>
                </a:solidFill>
                <a:effectLst/>
                <a:latin typeface="Nunito Sans" pitchFamily="2" charset="-94"/>
              </a:rPr>
              <a:t>static</a:t>
            </a:r>
            <a:r>
              <a:rPr lang="tr-TR" b="0" i="0" dirty="0">
                <a:solidFill>
                  <a:srgbClr val="333333"/>
                </a:solidFill>
                <a:effectLst/>
                <a:latin typeface="Nunito Sans" pitchFamily="2" charset="-94"/>
              </a:rPr>
              <a:t> metotlarda olduğu gibi </a:t>
            </a:r>
            <a:r>
              <a:rPr lang="tr-TR" b="0" i="0" dirty="0" err="1">
                <a:solidFill>
                  <a:srgbClr val="333333"/>
                </a:solidFill>
                <a:effectLst/>
                <a:latin typeface="Nunito Sans" pitchFamily="2" charset="-94"/>
              </a:rPr>
              <a:t>static</a:t>
            </a:r>
            <a:r>
              <a:rPr lang="tr-TR" b="0" i="0" dirty="0">
                <a:solidFill>
                  <a:srgbClr val="333333"/>
                </a:solidFill>
                <a:effectLst/>
                <a:latin typeface="Nunito Sans" pitchFamily="2" charset="-94"/>
              </a:rPr>
              <a:t> olmayan sınıf öğelerine erişmek mümkün değildir. </a:t>
            </a:r>
            <a:r>
              <a:rPr lang="tr-TR" b="0" i="0" dirty="0" err="1">
                <a:solidFill>
                  <a:srgbClr val="333333"/>
                </a:solidFill>
                <a:effectLst/>
                <a:latin typeface="Nunito Sans" pitchFamily="2" charset="-94"/>
              </a:rPr>
              <a:t>Static</a:t>
            </a:r>
            <a:r>
              <a:rPr lang="tr-TR" b="0" i="0" dirty="0">
                <a:solidFill>
                  <a:srgbClr val="333333"/>
                </a:solidFill>
                <a:effectLst/>
                <a:latin typeface="Nunito Sans" pitchFamily="2" charset="-94"/>
              </a:rPr>
              <a:t> kod blokları yaygın olarak kullanılmadığından daha fazla detaya inmeye gerek yok diye düşünüyorum.</a:t>
            </a:r>
            <a:endParaRPr lang="tr-TR" dirty="0"/>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10</a:t>
            </a:fld>
            <a:endPar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514720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333333"/>
                </a:solidFill>
                <a:effectLst/>
                <a:latin typeface="Nunito Sans" pitchFamily="2" charset="-94"/>
              </a:rPr>
              <a:t>Kodda görüldüğü gibi normalde </a:t>
            </a:r>
            <a:r>
              <a:rPr lang="tr-TR" b="0" i="0" dirty="0" err="1">
                <a:solidFill>
                  <a:srgbClr val="333333"/>
                </a:solidFill>
                <a:effectLst/>
                <a:latin typeface="Nunito Sans" pitchFamily="2" charset="-94"/>
              </a:rPr>
              <a:t>Math.sqrt</a:t>
            </a:r>
            <a:r>
              <a:rPr lang="tr-TR" b="0" i="0" dirty="0">
                <a:solidFill>
                  <a:srgbClr val="333333"/>
                </a:solidFill>
                <a:effectLst/>
                <a:latin typeface="Nunito Sans" pitchFamily="2" charset="-94"/>
              </a:rPr>
              <a:t>(), </a:t>
            </a:r>
            <a:r>
              <a:rPr lang="tr-TR" b="0" i="0" dirty="0" err="1">
                <a:solidFill>
                  <a:srgbClr val="333333"/>
                </a:solidFill>
                <a:effectLst/>
                <a:latin typeface="Nunito Sans" pitchFamily="2" charset="-94"/>
              </a:rPr>
              <a:t>Math.PI</a:t>
            </a:r>
            <a:r>
              <a:rPr lang="tr-TR" b="0" i="0" dirty="0">
                <a:solidFill>
                  <a:srgbClr val="333333"/>
                </a:solidFill>
                <a:effectLst/>
                <a:latin typeface="Nunito Sans" pitchFamily="2" charset="-94"/>
              </a:rPr>
              <a:t> yazarak erişmemiz gereken </a:t>
            </a:r>
            <a:r>
              <a:rPr lang="tr-TR" b="0" i="0" dirty="0" err="1">
                <a:solidFill>
                  <a:srgbClr val="333333"/>
                </a:solidFill>
                <a:effectLst/>
                <a:latin typeface="Nunito Sans" pitchFamily="2" charset="-94"/>
              </a:rPr>
              <a:t>static</a:t>
            </a:r>
            <a:r>
              <a:rPr lang="tr-TR" b="0" i="0" dirty="0">
                <a:solidFill>
                  <a:srgbClr val="333333"/>
                </a:solidFill>
                <a:effectLst/>
                <a:latin typeface="Nunito Sans" pitchFamily="2" charset="-94"/>
              </a:rPr>
              <a:t> metot ve değişkenlere </a:t>
            </a:r>
            <a:r>
              <a:rPr lang="tr-TR" b="0" i="0" dirty="0" err="1">
                <a:solidFill>
                  <a:srgbClr val="333333"/>
                </a:solidFill>
                <a:effectLst/>
                <a:latin typeface="Nunito Sans" pitchFamily="2" charset="-94"/>
              </a:rPr>
              <a:t>static</a:t>
            </a:r>
            <a:r>
              <a:rPr lang="tr-TR" b="0" i="0" dirty="0">
                <a:solidFill>
                  <a:srgbClr val="333333"/>
                </a:solidFill>
                <a:effectLst/>
                <a:latin typeface="Nunito Sans" pitchFamily="2" charset="-94"/>
              </a:rPr>
              <a:t> </a:t>
            </a:r>
            <a:r>
              <a:rPr lang="tr-TR" b="0" i="0" dirty="0" err="1">
                <a:solidFill>
                  <a:srgbClr val="333333"/>
                </a:solidFill>
                <a:effectLst/>
                <a:latin typeface="Nunito Sans" pitchFamily="2" charset="-94"/>
              </a:rPr>
              <a:t>import</a:t>
            </a:r>
            <a:r>
              <a:rPr lang="tr-TR" b="0" i="0" dirty="0">
                <a:solidFill>
                  <a:srgbClr val="333333"/>
                </a:solidFill>
                <a:effectLst/>
                <a:latin typeface="Nunito Sans" pitchFamily="2" charset="-94"/>
              </a:rPr>
              <a:t> kullanarak direk erişme sansına sahip olabiliyoruz.</a:t>
            </a:r>
          </a:p>
          <a:p>
            <a:br>
              <a:rPr lang="tr-TR" dirty="0"/>
            </a:br>
            <a:endParaRPr lang="tr-TR" dirty="0"/>
          </a:p>
        </p:txBody>
      </p:sp>
      <p:sp>
        <p:nvSpPr>
          <p:cNvPr id="4" name="Slayt Numarası Yer Tutucusu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11</a:t>
            </a:fld>
            <a:endPar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53088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agmurerdgn.medium.com/javada-static-anahtar-kelimesi-8edb7bb4572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seckintozlu.com/307-javada-static-anahtar-kelimesi-ve-kullanimi.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a:solidFill>
                  <a:schemeClr val="dk1"/>
                </a:solidFill>
              </a:rPr>
              <a:t>Java’da </a:t>
            </a:r>
            <a:r>
              <a:rPr lang="tr-TR" sz="4000" b="1" dirty="0" err="1">
                <a:solidFill>
                  <a:schemeClr val="dk1"/>
                </a:solidFill>
              </a:rPr>
              <a:t>Static</a:t>
            </a:r>
            <a:r>
              <a:rPr lang="tr-TR" sz="4000" b="1" dirty="0">
                <a:solidFill>
                  <a:schemeClr val="dk1"/>
                </a:solidFill>
              </a:rPr>
              <a:t> Anahtar Kelimesi ve Kullanımı</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Umut Eray ALTAY 2011404042</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03/06/2022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2" name="Picture 101"/>
          <p:cNvPicPr/>
          <p:nvPr/>
        </p:nvPicPr>
        <p:blipFill>
          <a:blip r:embed="rId7"/>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07C3E8-F122-EA8E-BA7E-B141A9408FC0}"/>
              </a:ext>
            </a:extLst>
          </p:cNvPr>
          <p:cNvSpPr>
            <a:spLocks noGrp="1"/>
          </p:cNvSpPr>
          <p:nvPr>
            <p:ph type="title"/>
          </p:nvPr>
        </p:nvSpPr>
        <p:spPr/>
        <p:txBody>
          <a:bodyPr/>
          <a:lstStyle/>
          <a:p>
            <a:r>
              <a:rPr lang="tr-TR" b="1" dirty="0" err="1"/>
              <a:t>Static</a:t>
            </a:r>
            <a:r>
              <a:rPr lang="tr-TR" b="1" dirty="0"/>
              <a:t> Kod Blokları</a:t>
            </a:r>
            <a:br>
              <a:rPr lang="tr-TR" b="1" dirty="0"/>
            </a:br>
            <a:endParaRPr lang="tr-TR" b="1" dirty="0"/>
          </a:p>
        </p:txBody>
      </p:sp>
      <p:sp>
        <p:nvSpPr>
          <p:cNvPr id="3" name="Metin Yer Tutucusu 2">
            <a:extLst>
              <a:ext uri="{FF2B5EF4-FFF2-40B4-BE49-F238E27FC236}">
                <a16:creationId xmlns:a16="http://schemas.microsoft.com/office/drawing/2014/main" id="{6351774B-53FD-020C-F204-DFB1EE97C667}"/>
              </a:ext>
            </a:extLst>
          </p:cNvPr>
          <p:cNvSpPr>
            <a:spLocks noGrp="1"/>
          </p:cNvSpPr>
          <p:nvPr>
            <p:ph type="body" idx="1"/>
          </p:nvPr>
        </p:nvSpPr>
        <p:spPr>
          <a:xfrm>
            <a:off x="2165242" y="1264555"/>
            <a:ext cx="8915400" cy="3777622"/>
          </a:xfrm>
        </p:spPr>
        <p:txBody>
          <a:bodyPr/>
          <a:lstStyle/>
          <a:p>
            <a:r>
              <a:rPr lang="tr-TR" dirty="0">
                <a:solidFill>
                  <a:schemeClr val="tx1"/>
                </a:solidFill>
              </a:rPr>
              <a:t>		</a:t>
            </a:r>
            <a:r>
              <a:rPr lang="tr-TR" dirty="0" err="1">
                <a:solidFill>
                  <a:schemeClr val="tx1"/>
                </a:solidFill>
              </a:rPr>
              <a:t>Static</a:t>
            </a:r>
            <a:r>
              <a:rPr lang="tr-TR" dirty="0">
                <a:solidFill>
                  <a:schemeClr val="tx1"/>
                </a:solidFill>
              </a:rPr>
              <a:t> kod blokları </a:t>
            </a:r>
            <a:r>
              <a:rPr lang="tr-TR" dirty="0" err="1">
                <a:solidFill>
                  <a:schemeClr val="tx1"/>
                </a:solidFill>
              </a:rPr>
              <a:t>static</a:t>
            </a:r>
            <a:r>
              <a:rPr lang="tr-TR" dirty="0">
                <a:solidFill>
                  <a:schemeClr val="tx1"/>
                </a:solidFill>
              </a:rPr>
              <a:t> değişkenlere ilişkin ilk değer atamalarını yapmak için kullanılan kod bloklarıdır. Bunlara literatürde “</a:t>
            </a:r>
            <a:r>
              <a:rPr lang="tr-TR" dirty="0" err="1">
                <a:solidFill>
                  <a:schemeClr val="tx1"/>
                </a:solidFill>
              </a:rPr>
              <a:t>static</a:t>
            </a:r>
            <a:r>
              <a:rPr lang="tr-TR" dirty="0">
                <a:solidFill>
                  <a:schemeClr val="tx1"/>
                </a:solidFill>
              </a:rPr>
              <a:t> </a:t>
            </a:r>
            <a:r>
              <a:rPr lang="tr-TR" dirty="0" err="1">
                <a:solidFill>
                  <a:schemeClr val="tx1"/>
                </a:solidFill>
              </a:rPr>
              <a:t>initializer</a:t>
            </a:r>
            <a:r>
              <a:rPr lang="tr-TR" dirty="0">
                <a:solidFill>
                  <a:schemeClr val="tx1"/>
                </a:solidFill>
              </a:rPr>
              <a:t>” denmektedir. </a:t>
            </a:r>
            <a:r>
              <a:rPr lang="tr-TR" dirty="0" err="1">
                <a:solidFill>
                  <a:schemeClr val="tx1"/>
                </a:solidFill>
              </a:rPr>
              <a:t>Static</a:t>
            </a:r>
            <a:r>
              <a:rPr lang="tr-TR" dirty="0">
                <a:solidFill>
                  <a:schemeClr val="tx1"/>
                </a:solidFill>
              </a:rPr>
              <a:t> kod blokları sınıf değişkenleri belleğe yüklendikten hemen sonra işletilirler. JVM, o sınıfa ait bir nesne oluşturulmadan önce </a:t>
            </a:r>
            <a:r>
              <a:rPr lang="tr-TR" dirty="0" err="1">
                <a:solidFill>
                  <a:schemeClr val="tx1"/>
                </a:solidFill>
              </a:rPr>
              <a:t>static</a:t>
            </a:r>
            <a:r>
              <a:rPr lang="tr-TR" dirty="0">
                <a:solidFill>
                  <a:schemeClr val="tx1"/>
                </a:solidFill>
              </a:rPr>
              <a:t> kod bloklarının işletimini garanti eder.</a:t>
            </a:r>
          </a:p>
          <a:p>
            <a:endParaRPr lang="tr-TR" dirty="0">
              <a:solidFill>
                <a:schemeClr val="tx1"/>
              </a:solidFill>
            </a:endParaRPr>
          </a:p>
          <a:p>
            <a:endParaRPr lang="tr-TR" dirty="0">
              <a:solidFill>
                <a:schemeClr val="tx1"/>
              </a:solidFill>
            </a:endParaRPr>
          </a:p>
        </p:txBody>
      </p:sp>
      <p:sp>
        <p:nvSpPr>
          <p:cNvPr id="4" name="Slayt Numarası Yer Tutucusu 3">
            <a:extLst>
              <a:ext uri="{FF2B5EF4-FFF2-40B4-BE49-F238E27FC236}">
                <a16:creationId xmlns:a16="http://schemas.microsoft.com/office/drawing/2014/main" id="{078DA941-7041-B093-C4BA-C008B963A1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a:p>
        </p:txBody>
      </p:sp>
      <p:pic>
        <p:nvPicPr>
          <p:cNvPr id="6" name="Resim 5">
            <a:extLst>
              <a:ext uri="{FF2B5EF4-FFF2-40B4-BE49-F238E27FC236}">
                <a16:creationId xmlns:a16="http://schemas.microsoft.com/office/drawing/2014/main" id="{6E4D3B5F-4179-3ACE-9A2C-247AEE069FB2}"/>
              </a:ext>
            </a:extLst>
          </p:cNvPr>
          <p:cNvPicPr>
            <a:picLocks noChangeAspect="1"/>
          </p:cNvPicPr>
          <p:nvPr/>
        </p:nvPicPr>
        <p:blipFill>
          <a:blip r:embed="rId3"/>
          <a:stretch>
            <a:fillRect/>
          </a:stretch>
        </p:blipFill>
        <p:spPr>
          <a:xfrm>
            <a:off x="310424" y="2968969"/>
            <a:ext cx="4881508" cy="3889238"/>
          </a:xfrm>
          <a:prstGeom prst="rect">
            <a:avLst/>
          </a:prstGeom>
        </p:spPr>
      </p:pic>
    </p:spTree>
    <p:extLst>
      <p:ext uri="{BB962C8B-B14F-4D97-AF65-F5344CB8AC3E}">
        <p14:creationId xmlns:p14="http://schemas.microsoft.com/office/powerpoint/2010/main" val="173032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2D7B0C-C8BE-B473-F386-F2F713BAEB60}"/>
              </a:ext>
            </a:extLst>
          </p:cNvPr>
          <p:cNvSpPr>
            <a:spLocks noGrp="1"/>
          </p:cNvSpPr>
          <p:nvPr>
            <p:ph type="title"/>
          </p:nvPr>
        </p:nvSpPr>
        <p:spPr/>
        <p:txBody>
          <a:bodyPr/>
          <a:lstStyle/>
          <a:p>
            <a:r>
              <a:rPr lang="tr-TR" b="1" dirty="0" err="1"/>
              <a:t>Static</a:t>
            </a:r>
            <a:r>
              <a:rPr lang="tr-TR" b="1" dirty="0"/>
              <a:t> </a:t>
            </a:r>
            <a:r>
              <a:rPr lang="tr-TR" b="1" dirty="0" err="1"/>
              <a:t>İmport</a:t>
            </a:r>
            <a:endParaRPr lang="tr-TR" b="1" dirty="0"/>
          </a:p>
        </p:txBody>
      </p:sp>
      <p:sp>
        <p:nvSpPr>
          <p:cNvPr id="3" name="Metin Yer Tutucusu 2">
            <a:extLst>
              <a:ext uri="{FF2B5EF4-FFF2-40B4-BE49-F238E27FC236}">
                <a16:creationId xmlns:a16="http://schemas.microsoft.com/office/drawing/2014/main" id="{6BFE25A3-9C8C-0AD9-4909-4E50B6E4230F}"/>
              </a:ext>
            </a:extLst>
          </p:cNvPr>
          <p:cNvSpPr>
            <a:spLocks noGrp="1"/>
          </p:cNvSpPr>
          <p:nvPr>
            <p:ph type="body" idx="1"/>
          </p:nvPr>
        </p:nvSpPr>
        <p:spPr>
          <a:xfrm>
            <a:off x="2592925" y="1540189"/>
            <a:ext cx="8915400" cy="3777622"/>
          </a:xfrm>
        </p:spPr>
        <p:txBody>
          <a:bodyPr/>
          <a:lstStyle/>
          <a:p>
            <a:r>
              <a:rPr lang="tr-TR" dirty="0"/>
              <a:t>		</a:t>
            </a:r>
            <a:r>
              <a:rPr lang="tr-TR" dirty="0" err="1"/>
              <a:t>Static</a:t>
            </a:r>
            <a:r>
              <a:rPr lang="tr-TR" dirty="0"/>
              <a:t> metotların sınıf adı kullanılarak çağırıldığını biliyoruz. Örneğin Java’da “</a:t>
            </a:r>
            <a:r>
              <a:rPr lang="tr-TR" dirty="0" err="1"/>
              <a:t>java.lang</a:t>
            </a:r>
            <a:r>
              <a:rPr lang="tr-TR" dirty="0"/>
              <a:t>” paketinde bulunan “Math” sınıfındaki tüm metotlar </a:t>
            </a:r>
            <a:r>
              <a:rPr lang="tr-TR" dirty="0" err="1"/>
              <a:t>static</a:t>
            </a:r>
            <a:r>
              <a:rPr lang="tr-TR" dirty="0"/>
              <a:t> metotlardır ve bunları çağırmak için </a:t>
            </a:r>
            <a:r>
              <a:rPr lang="tr-TR" dirty="0" err="1"/>
              <a:t>Math.metotAdi</a:t>
            </a:r>
            <a:r>
              <a:rPr lang="tr-TR" dirty="0"/>
              <a:t>() şeklinde bir kod yazmak gerekmektedir. Math sınıfındaki </a:t>
            </a:r>
            <a:r>
              <a:rPr lang="tr-TR" dirty="0" err="1"/>
              <a:t>static</a:t>
            </a:r>
            <a:r>
              <a:rPr lang="tr-TR" dirty="0"/>
              <a:t> metotları kodumuza </a:t>
            </a:r>
            <a:r>
              <a:rPr lang="tr-TR" dirty="0" err="1"/>
              <a:t>import</a:t>
            </a:r>
            <a:r>
              <a:rPr lang="tr-TR" dirty="0"/>
              <a:t> edip sınıf adını kullanmadan sadece metot adı ile </a:t>
            </a:r>
            <a:r>
              <a:rPr lang="tr-TR" dirty="0" err="1"/>
              <a:t>static</a:t>
            </a:r>
            <a:r>
              <a:rPr lang="tr-TR" dirty="0"/>
              <a:t> metotları çağırmak istiyorsak aşağıdaki gibi </a:t>
            </a:r>
            <a:r>
              <a:rPr lang="tr-TR" dirty="0" err="1"/>
              <a:t>static</a:t>
            </a:r>
            <a:r>
              <a:rPr lang="tr-TR" dirty="0"/>
              <a:t> </a:t>
            </a:r>
            <a:r>
              <a:rPr lang="tr-TR" dirty="0" err="1"/>
              <a:t>import</a:t>
            </a:r>
            <a:r>
              <a:rPr lang="tr-TR" dirty="0"/>
              <a:t> kullanabiliriz. Buradaki tek fark normalde kullandığımız </a:t>
            </a:r>
            <a:r>
              <a:rPr lang="tr-TR" dirty="0" err="1"/>
              <a:t>import</a:t>
            </a:r>
            <a:r>
              <a:rPr lang="tr-TR" dirty="0"/>
              <a:t> kelimesinin yanına bir de </a:t>
            </a:r>
            <a:r>
              <a:rPr lang="tr-TR" dirty="0" err="1"/>
              <a:t>static</a:t>
            </a:r>
            <a:r>
              <a:rPr lang="tr-TR" dirty="0"/>
              <a:t> eklemektir.</a:t>
            </a:r>
          </a:p>
        </p:txBody>
      </p:sp>
      <p:sp>
        <p:nvSpPr>
          <p:cNvPr id="4" name="Slayt Numarası Yer Tutucusu 3">
            <a:extLst>
              <a:ext uri="{FF2B5EF4-FFF2-40B4-BE49-F238E27FC236}">
                <a16:creationId xmlns:a16="http://schemas.microsoft.com/office/drawing/2014/main" id="{9FDEF3C1-C6CA-029A-6AA6-01A915D57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a:p>
        </p:txBody>
      </p:sp>
      <p:pic>
        <p:nvPicPr>
          <p:cNvPr id="6" name="Resim 5">
            <a:extLst>
              <a:ext uri="{FF2B5EF4-FFF2-40B4-BE49-F238E27FC236}">
                <a16:creationId xmlns:a16="http://schemas.microsoft.com/office/drawing/2014/main" id="{1A0106D1-42F6-E9D0-2358-709686FEB0FB}"/>
              </a:ext>
            </a:extLst>
          </p:cNvPr>
          <p:cNvPicPr>
            <a:picLocks noChangeAspect="1"/>
          </p:cNvPicPr>
          <p:nvPr/>
        </p:nvPicPr>
        <p:blipFill>
          <a:blip r:embed="rId3"/>
          <a:stretch>
            <a:fillRect/>
          </a:stretch>
        </p:blipFill>
        <p:spPr>
          <a:xfrm>
            <a:off x="2592925" y="4038599"/>
            <a:ext cx="6764418" cy="2819401"/>
          </a:xfrm>
          <a:prstGeom prst="rect">
            <a:avLst/>
          </a:prstGeom>
        </p:spPr>
      </p:pic>
    </p:spTree>
    <p:extLst>
      <p:ext uri="{BB962C8B-B14F-4D97-AF65-F5344CB8AC3E}">
        <p14:creationId xmlns:p14="http://schemas.microsoft.com/office/powerpoint/2010/main" val="51347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4D5537-E9A8-6EF4-F492-1D2CF52982AF}"/>
              </a:ext>
            </a:extLst>
          </p:cNvPr>
          <p:cNvSpPr>
            <a:spLocks noGrp="1"/>
          </p:cNvSpPr>
          <p:nvPr>
            <p:ph type="title"/>
          </p:nvPr>
        </p:nvSpPr>
        <p:spPr>
          <a:xfrm>
            <a:off x="2359743" y="624110"/>
            <a:ext cx="9144870" cy="1280890"/>
          </a:xfrm>
        </p:spPr>
        <p:txBody>
          <a:bodyPr/>
          <a:lstStyle/>
          <a:p>
            <a:r>
              <a:rPr lang="tr-TR" b="1" dirty="0" err="1"/>
              <a:t>Static</a:t>
            </a:r>
            <a:r>
              <a:rPr lang="tr-TR" b="1" dirty="0"/>
              <a:t> İle İlgili Dikkat Edilmesi Gerekenler</a:t>
            </a:r>
          </a:p>
        </p:txBody>
      </p:sp>
      <p:sp>
        <p:nvSpPr>
          <p:cNvPr id="3" name="Metin Yer Tutucusu 2">
            <a:extLst>
              <a:ext uri="{FF2B5EF4-FFF2-40B4-BE49-F238E27FC236}">
                <a16:creationId xmlns:a16="http://schemas.microsoft.com/office/drawing/2014/main" id="{9447D142-9CFA-930D-97B1-51ED10CDB553}"/>
              </a:ext>
            </a:extLst>
          </p:cNvPr>
          <p:cNvSpPr>
            <a:spLocks noGrp="1"/>
          </p:cNvSpPr>
          <p:nvPr>
            <p:ph type="body" idx="1"/>
          </p:nvPr>
        </p:nvSpPr>
        <p:spPr/>
        <p:txBody>
          <a:bodyPr>
            <a:normAutofit/>
          </a:bodyPr>
          <a:lstStyle/>
          <a:p>
            <a:r>
              <a:rPr lang="tr-TR" dirty="0"/>
              <a:t>	</a:t>
            </a:r>
            <a:r>
              <a:rPr lang="tr-TR" b="1" dirty="0">
                <a:solidFill>
                  <a:schemeClr val="tx1"/>
                </a:solidFill>
              </a:rPr>
              <a:t>	</a:t>
            </a:r>
            <a:r>
              <a:rPr lang="tr-TR" dirty="0">
                <a:solidFill>
                  <a:schemeClr val="tx1"/>
                </a:solidFill>
              </a:rPr>
              <a:t>Aynı kapsamda ve aynı isimde bir yerel bir de nesne değişkeni var ise doğrudan erişimde yerel değişkene ulaşılır. Nesne değişkenine ulaşmak için </a:t>
            </a:r>
            <a:r>
              <a:rPr lang="tr-TR" dirty="0" err="1">
                <a:solidFill>
                  <a:schemeClr val="tx1"/>
                </a:solidFill>
              </a:rPr>
              <a:t>this</a:t>
            </a:r>
            <a:r>
              <a:rPr lang="tr-TR" dirty="0">
                <a:solidFill>
                  <a:schemeClr val="tx1"/>
                </a:solidFill>
              </a:rPr>
              <a:t> kullanılması gerekir.</a:t>
            </a:r>
          </a:p>
          <a:p>
            <a:r>
              <a:rPr lang="tr-TR" dirty="0">
                <a:solidFill>
                  <a:schemeClr val="tx1"/>
                </a:solidFill>
              </a:rPr>
              <a:t>		Buna benzer durum sınıf değişkenlerinde de söz konusudur.</a:t>
            </a:r>
          </a:p>
          <a:p>
            <a:r>
              <a:rPr lang="tr-TR" dirty="0">
                <a:solidFill>
                  <a:schemeClr val="tx1"/>
                </a:solidFill>
              </a:rPr>
              <a:t>		</a:t>
            </a:r>
            <a:r>
              <a:rPr lang="tr-TR" dirty="0" err="1">
                <a:solidFill>
                  <a:schemeClr val="tx1"/>
                </a:solidFill>
              </a:rPr>
              <a:t>Static</a:t>
            </a:r>
            <a:r>
              <a:rPr lang="tr-TR" dirty="0">
                <a:solidFill>
                  <a:schemeClr val="tx1"/>
                </a:solidFill>
              </a:rPr>
              <a:t> bir kapsamda aynı isimde bir yerel bir de sınıf değişkeni var ise doğrudan erişimde yine yerel değişkene ulaşılır. Sınıf değişkenine ulaşmak için bu sefer </a:t>
            </a:r>
            <a:r>
              <a:rPr lang="tr-TR" dirty="0" err="1">
                <a:solidFill>
                  <a:schemeClr val="tx1"/>
                </a:solidFill>
              </a:rPr>
              <a:t>this</a:t>
            </a:r>
            <a:r>
              <a:rPr lang="tr-TR" dirty="0">
                <a:solidFill>
                  <a:schemeClr val="tx1"/>
                </a:solidFill>
              </a:rPr>
              <a:t> yerine sınıf ismi kullanılır. Çünkü </a:t>
            </a:r>
            <a:r>
              <a:rPr lang="tr-TR" dirty="0" err="1">
                <a:solidFill>
                  <a:schemeClr val="tx1"/>
                </a:solidFill>
              </a:rPr>
              <a:t>this</a:t>
            </a:r>
            <a:r>
              <a:rPr lang="tr-TR" dirty="0">
                <a:solidFill>
                  <a:schemeClr val="tx1"/>
                </a:solidFill>
              </a:rPr>
              <a:t> zaten nesne ile alakalı bir yapıdır ve </a:t>
            </a:r>
            <a:r>
              <a:rPr lang="tr-TR" dirty="0" err="1">
                <a:solidFill>
                  <a:schemeClr val="tx1"/>
                </a:solidFill>
              </a:rPr>
              <a:t>static</a:t>
            </a:r>
            <a:r>
              <a:rPr lang="tr-TR" dirty="0">
                <a:solidFill>
                  <a:schemeClr val="tx1"/>
                </a:solidFill>
              </a:rPr>
              <a:t> bir kapsamda nesneden söz edemeyiz.</a:t>
            </a:r>
          </a:p>
          <a:p>
            <a:endParaRPr lang="tr-TR" dirty="0"/>
          </a:p>
          <a:p>
            <a:endParaRPr lang="tr-TR" dirty="0"/>
          </a:p>
        </p:txBody>
      </p:sp>
      <p:sp>
        <p:nvSpPr>
          <p:cNvPr id="4" name="Slayt Numarası Yer Tutucusu 3">
            <a:extLst>
              <a:ext uri="{FF2B5EF4-FFF2-40B4-BE49-F238E27FC236}">
                <a16:creationId xmlns:a16="http://schemas.microsoft.com/office/drawing/2014/main" id="{20E79A6B-70F6-DD3C-0699-95ECF903AA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a:p>
        </p:txBody>
      </p:sp>
    </p:spTree>
    <p:extLst>
      <p:ext uri="{BB962C8B-B14F-4D97-AF65-F5344CB8AC3E}">
        <p14:creationId xmlns:p14="http://schemas.microsoft.com/office/powerpoint/2010/main" val="169846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6D71EC-4831-3088-CE42-5794E1B9ECDC}"/>
              </a:ext>
            </a:extLst>
          </p:cNvPr>
          <p:cNvSpPr>
            <a:spLocks noGrp="1"/>
          </p:cNvSpPr>
          <p:nvPr>
            <p:ph type="title"/>
          </p:nvPr>
        </p:nvSpPr>
        <p:spPr>
          <a:xfrm>
            <a:off x="2232561" y="624110"/>
            <a:ext cx="9272051" cy="1280890"/>
          </a:xfrm>
        </p:spPr>
        <p:txBody>
          <a:bodyPr/>
          <a:lstStyle/>
          <a:p>
            <a:r>
              <a:rPr lang="tr-TR" b="1" dirty="0" err="1"/>
              <a:t>Static</a:t>
            </a:r>
            <a:r>
              <a:rPr lang="tr-TR" b="1" dirty="0"/>
              <a:t> İle İlgili Dikkat Edilmesi Gerekenler</a:t>
            </a:r>
            <a:endParaRPr lang="tr-TR" dirty="0"/>
          </a:p>
        </p:txBody>
      </p:sp>
      <p:sp>
        <p:nvSpPr>
          <p:cNvPr id="3" name="Metin Yer Tutucusu 2">
            <a:extLst>
              <a:ext uri="{FF2B5EF4-FFF2-40B4-BE49-F238E27FC236}">
                <a16:creationId xmlns:a16="http://schemas.microsoft.com/office/drawing/2014/main" id="{7CC1A22D-775F-449F-F73C-DBEC7CEFD89B}"/>
              </a:ext>
            </a:extLst>
          </p:cNvPr>
          <p:cNvSpPr>
            <a:spLocks noGrp="1"/>
          </p:cNvSpPr>
          <p:nvPr>
            <p:ph type="body" idx="1"/>
          </p:nvPr>
        </p:nvSpPr>
        <p:spPr/>
        <p:txBody>
          <a:bodyPr/>
          <a:lstStyle/>
          <a:p>
            <a:pPr algn="l"/>
            <a:r>
              <a:rPr lang="tr-TR" b="0" i="0" dirty="0">
                <a:solidFill>
                  <a:schemeClr val="tx1"/>
                </a:solidFill>
                <a:effectLst/>
                <a:latin typeface="Nunito Sans" pitchFamily="2" charset="-94"/>
              </a:rPr>
              <a:t>		</a:t>
            </a:r>
            <a:r>
              <a:rPr lang="tr-TR" b="0" i="0" dirty="0" err="1">
                <a:solidFill>
                  <a:schemeClr val="tx1"/>
                </a:solidFill>
                <a:effectLst/>
                <a:latin typeface="Nunito Sans" pitchFamily="2" charset="-94"/>
              </a:rPr>
              <a:t>Static</a:t>
            </a:r>
            <a:r>
              <a:rPr lang="tr-TR" b="0" i="0" dirty="0">
                <a:solidFill>
                  <a:schemeClr val="tx1"/>
                </a:solidFill>
                <a:effectLst/>
                <a:latin typeface="Nunito Sans" pitchFamily="2" charset="-94"/>
              </a:rPr>
              <a:t> metotlarla ilgili bilinmesi gereken en önemli şey şudur: </a:t>
            </a:r>
            <a:r>
              <a:rPr lang="tr-TR" b="0" i="0" dirty="0" err="1">
                <a:solidFill>
                  <a:schemeClr val="tx1"/>
                </a:solidFill>
                <a:effectLst/>
                <a:latin typeface="Nunito Sans" pitchFamily="2" charset="-94"/>
              </a:rPr>
              <a:t>static</a:t>
            </a:r>
            <a:r>
              <a:rPr lang="tr-TR" b="0" i="0" dirty="0">
                <a:solidFill>
                  <a:schemeClr val="tx1"/>
                </a:solidFill>
                <a:effectLst/>
                <a:latin typeface="Nunito Sans" pitchFamily="2" charset="-94"/>
              </a:rPr>
              <a:t> metotlar içinden </a:t>
            </a:r>
            <a:r>
              <a:rPr lang="tr-TR" b="0" i="0" dirty="0" err="1">
                <a:solidFill>
                  <a:schemeClr val="tx1"/>
                </a:solidFill>
                <a:effectLst/>
                <a:latin typeface="Nunito Sans" pitchFamily="2" charset="-94"/>
              </a:rPr>
              <a:t>static</a:t>
            </a:r>
            <a:r>
              <a:rPr lang="tr-TR" b="0" i="0" dirty="0">
                <a:solidFill>
                  <a:schemeClr val="tx1"/>
                </a:solidFill>
                <a:effectLst/>
                <a:latin typeface="Nunito Sans" pitchFamily="2" charset="-94"/>
              </a:rPr>
              <a:t> olmayan bir sınıf öğesine erişemeyiz. </a:t>
            </a:r>
            <a:r>
              <a:rPr lang="tr-TR" b="0" i="0" dirty="0" err="1">
                <a:solidFill>
                  <a:schemeClr val="tx1"/>
                </a:solidFill>
                <a:effectLst/>
                <a:latin typeface="Nunito Sans" pitchFamily="2" charset="-94"/>
              </a:rPr>
              <a:t>Static</a:t>
            </a:r>
            <a:r>
              <a:rPr lang="tr-TR" b="0" i="0" dirty="0">
                <a:solidFill>
                  <a:schemeClr val="tx1"/>
                </a:solidFill>
                <a:effectLst/>
                <a:latin typeface="Nunito Sans" pitchFamily="2" charset="-94"/>
              </a:rPr>
              <a:t> bir metot içerisinde </a:t>
            </a:r>
            <a:r>
              <a:rPr lang="tr-TR" b="0" i="0" dirty="0" err="1">
                <a:solidFill>
                  <a:schemeClr val="tx1"/>
                </a:solidFill>
                <a:effectLst/>
                <a:latin typeface="Nunito Sans" pitchFamily="2" charset="-94"/>
              </a:rPr>
              <a:t>static</a:t>
            </a:r>
            <a:r>
              <a:rPr lang="tr-TR" b="0" i="0" dirty="0">
                <a:solidFill>
                  <a:schemeClr val="tx1"/>
                </a:solidFill>
                <a:effectLst/>
                <a:latin typeface="Nunito Sans" pitchFamily="2" charset="-94"/>
              </a:rPr>
              <a:t> olmayan değişkenlere erişemediğimiz gibi, </a:t>
            </a:r>
            <a:r>
              <a:rPr lang="tr-TR" b="0" i="0" dirty="0" err="1">
                <a:solidFill>
                  <a:schemeClr val="tx1"/>
                </a:solidFill>
                <a:effectLst/>
                <a:latin typeface="Nunito Sans" pitchFamily="2" charset="-94"/>
              </a:rPr>
              <a:t>static</a:t>
            </a:r>
            <a:r>
              <a:rPr lang="tr-TR" b="0" i="0" dirty="0">
                <a:solidFill>
                  <a:schemeClr val="tx1"/>
                </a:solidFill>
                <a:effectLst/>
                <a:latin typeface="Nunito Sans" pitchFamily="2" charset="-94"/>
              </a:rPr>
              <a:t> olmayan metotları da çağıramayız.</a:t>
            </a:r>
          </a:p>
          <a:p>
            <a:pPr algn="l"/>
            <a:endParaRPr lang="tr-TR" b="0" i="0" dirty="0">
              <a:solidFill>
                <a:schemeClr val="tx1"/>
              </a:solidFill>
              <a:effectLst/>
              <a:latin typeface="Nunito Sans" pitchFamily="2" charset="-94"/>
            </a:endParaRPr>
          </a:p>
          <a:p>
            <a:br>
              <a:rPr lang="tr-TR" b="0" i="0" dirty="0">
                <a:solidFill>
                  <a:schemeClr val="tx1"/>
                </a:solidFill>
                <a:effectLst/>
                <a:latin typeface="Nunito Sans" pitchFamily="2" charset="-94"/>
              </a:rPr>
            </a:br>
            <a:endParaRPr lang="tr-TR" dirty="0">
              <a:solidFill>
                <a:schemeClr val="tx1"/>
              </a:solidFill>
            </a:endParaRPr>
          </a:p>
        </p:txBody>
      </p:sp>
      <p:sp>
        <p:nvSpPr>
          <p:cNvPr id="4" name="Slayt Numarası Yer Tutucusu 3">
            <a:extLst>
              <a:ext uri="{FF2B5EF4-FFF2-40B4-BE49-F238E27FC236}">
                <a16:creationId xmlns:a16="http://schemas.microsoft.com/office/drawing/2014/main" id="{2D04C7A8-8670-85BC-0F62-2EB09DC8D7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a:p>
        </p:txBody>
      </p:sp>
    </p:spTree>
    <p:extLst>
      <p:ext uri="{BB962C8B-B14F-4D97-AF65-F5344CB8AC3E}">
        <p14:creationId xmlns:p14="http://schemas.microsoft.com/office/powerpoint/2010/main" val="59754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5CF2F-D9DA-92A8-883D-49DC7800E73C}"/>
              </a:ext>
            </a:extLst>
          </p:cNvPr>
          <p:cNvSpPr>
            <a:spLocks noGrp="1"/>
          </p:cNvSpPr>
          <p:nvPr>
            <p:ph type="title"/>
          </p:nvPr>
        </p:nvSpPr>
        <p:spPr/>
        <p:txBody>
          <a:bodyPr/>
          <a:lstStyle/>
          <a:p>
            <a:r>
              <a:rPr lang="tr-TR" b="1" dirty="0"/>
              <a:t>Kaynak</a:t>
            </a:r>
          </a:p>
        </p:txBody>
      </p:sp>
      <p:sp>
        <p:nvSpPr>
          <p:cNvPr id="3" name="Metin Yer Tutucusu 2">
            <a:extLst>
              <a:ext uri="{FF2B5EF4-FFF2-40B4-BE49-F238E27FC236}">
                <a16:creationId xmlns:a16="http://schemas.microsoft.com/office/drawing/2014/main" id="{6549993D-5F05-227D-74A7-C99F41BE875C}"/>
              </a:ext>
            </a:extLst>
          </p:cNvPr>
          <p:cNvSpPr>
            <a:spLocks noGrp="1"/>
          </p:cNvSpPr>
          <p:nvPr>
            <p:ph type="body" idx="1"/>
          </p:nvPr>
        </p:nvSpPr>
        <p:spPr/>
        <p:txBody>
          <a:bodyPr/>
          <a:lstStyle/>
          <a:p>
            <a:pPr>
              <a:buFont typeface="+mj-lt"/>
              <a:buAutoNum type="arabicPeriod"/>
            </a:pPr>
            <a:r>
              <a:rPr lang="tr-TR" dirty="0">
                <a:solidFill>
                  <a:schemeClr val="tx1"/>
                </a:solidFill>
                <a:hlinkClick r:id="rId3"/>
              </a:rPr>
              <a:t>https://yagmurerdgn.medium.com/javada-static-anahtar-kelimesi-8edb7bb45727</a:t>
            </a:r>
            <a:endParaRPr lang="tr-TR" dirty="0">
              <a:solidFill>
                <a:schemeClr val="tx1"/>
              </a:solidFill>
            </a:endParaRPr>
          </a:p>
          <a:p>
            <a:pPr>
              <a:buFont typeface="+mj-lt"/>
              <a:buAutoNum type="arabicPeriod"/>
            </a:pPr>
            <a:r>
              <a:rPr lang="tr-TR" dirty="0">
                <a:solidFill>
                  <a:schemeClr val="tx1"/>
                </a:solidFill>
                <a:hlinkClick r:id="rId4"/>
              </a:rPr>
              <a:t>https://www.seckintozlu.com/307-javada-static-anahtar-kelimesi-ve-kullanimi.html</a:t>
            </a:r>
            <a:endParaRPr lang="tr-TR" dirty="0">
              <a:solidFill>
                <a:schemeClr val="tx1"/>
              </a:solidFill>
            </a:endParaRPr>
          </a:p>
          <a:p>
            <a:pPr>
              <a:buFont typeface="+mj-lt"/>
              <a:buAutoNum type="arabicPeriod"/>
            </a:pPr>
            <a:endParaRPr lang="tr-TR" dirty="0">
              <a:solidFill>
                <a:schemeClr val="tx1"/>
              </a:solidFill>
            </a:endParaRPr>
          </a:p>
        </p:txBody>
      </p:sp>
      <p:sp>
        <p:nvSpPr>
          <p:cNvPr id="4" name="Slayt Numarası Yer Tutucusu 3">
            <a:extLst>
              <a:ext uri="{FF2B5EF4-FFF2-40B4-BE49-F238E27FC236}">
                <a16:creationId xmlns:a16="http://schemas.microsoft.com/office/drawing/2014/main" id="{FF3CDF21-C420-5E90-6F81-1D3647D5F9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14</a:t>
            </a:fld>
            <a:endParaRPr lang="tr-TR"/>
          </a:p>
        </p:txBody>
      </p:sp>
    </p:spTree>
    <p:extLst>
      <p:ext uri="{BB962C8B-B14F-4D97-AF65-F5344CB8AC3E}">
        <p14:creationId xmlns:p14="http://schemas.microsoft.com/office/powerpoint/2010/main" val="1639071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Umut Eray ALTAY 2011404042</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altayumuteray@gmail.com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03/06/2022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2" name="Picture 101"/>
          <p:cNvPicPr/>
          <p:nvPr/>
        </p:nvPicPr>
        <p:blipFill>
          <a:blip r:embed="rId6"/>
          <a:stretch>
            <a:fillRect/>
          </a:stretch>
        </p:blipFill>
        <p:spPr>
          <a:xfrm>
            <a:off x="2308860" y="4653280"/>
            <a:ext cx="2597150" cy="1522730"/>
          </a:xfrm>
          <a:prstGeom prst="rect">
            <a:avLst/>
          </a:prstGeom>
          <a:noFill/>
          <a:ln w="9525">
            <a:noFill/>
          </a:ln>
          <a:effectLst>
            <a:reflection blurRad="6350" stA="50000" endA="300" endPos="38500" dist="50800" dir="5400000" sy="-100000" algn="bl" rotWithShape="0"/>
          </a:effectLst>
        </p:spPr>
      </p:pic>
      <p:pic>
        <p:nvPicPr>
          <p:cNvPr id="101" name="Picture 100"/>
          <p:cNvPicPr/>
          <p:nvPr/>
        </p:nvPicPr>
        <p:blipFill>
          <a:blip r:embed="rId7"/>
          <a:srcRect t="12652"/>
          <a:stretch>
            <a:fillRect/>
          </a:stretch>
        </p:blipFill>
        <p:spPr>
          <a:xfrm>
            <a:off x="8544560" y="106680"/>
            <a:ext cx="3563620" cy="241998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846898" y="1528316"/>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Sınıf ve Nesne Değişkenleri nedir?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 Anahtar Kelimesi Nedir?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 Ne İşe Yarar?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 Değişkenine Nasıl Ulaşılır?</a:t>
            </a:r>
          </a:p>
          <a:p>
            <a:pPr marL="342900" indent="-342900" algn="just">
              <a:spcBef>
                <a:spcPts val="1000"/>
              </a:spcBef>
              <a:buClr>
                <a:schemeClr val="accent1"/>
              </a:buClr>
              <a:buSzPct val="100000"/>
            </a:pPr>
            <a:r>
              <a:rPr lang="tr-TR" sz="1800" b="1"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 Kullanımı</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 Metotlar Nedir?</a:t>
            </a:r>
          </a:p>
          <a:p>
            <a:pPr marL="342900" marR="0" lvl="0" indent="-342900" algn="just" rtl="0">
              <a:spcBef>
                <a:spcPts val="1000"/>
              </a:spcBef>
              <a:spcAft>
                <a:spcPts val="0"/>
              </a:spcAft>
              <a:buClr>
                <a:schemeClr val="accent1"/>
              </a:buClr>
              <a:buSzPct val="100000"/>
              <a:buFont typeface="Noto Sans Symbols"/>
            </a:pPr>
            <a:r>
              <a:rPr lang="tr-TR" sz="1800" b="1"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dirty="0">
                <a:solidFill>
                  <a:schemeClr val="tx1"/>
                </a:solidFill>
                <a:latin typeface="Century Gothic" panose="020B0502020202020204"/>
                <a:ea typeface="Century Gothic" panose="020B0502020202020204"/>
                <a:cs typeface="Century Gothic" panose="020B0502020202020204"/>
                <a:sym typeface="Century Gothic" panose="020B0502020202020204"/>
              </a:rPr>
              <a:t> Metotlar Ne Zaman Kullanılmalıdır?</a:t>
            </a:r>
            <a:endPar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dirty="0">
                <a:solidFill>
                  <a:schemeClr val="tx1"/>
                </a:solidFill>
                <a:latin typeface="Century Gothic" panose="020B0502020202020204"/>
                <a:ea typeface="Century Gothic" panose="020B0502020202020204"/>
                <a:cs typeface="Century Gothic" panose="020B0502020202020204"/>
                <a:sym typeface="Century Gothic" panose="020B0502020202020204"/>
              </a:rPr>
              <a:t> Kod Blokları</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Static</a:t>
            </a:r>
            <a:r>
              <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 </a:t>
            </a:r>
            <a:r>
              <a:rPr lang="tr-TR" sz="1800" b="1" i="0" u="none" strike="noStrike" cap="none" dirty="0" err="1">
                <a:solidFill>
                  <a:schemeClr val="tx1"/>
                </a:solidFill>
                <a:latin typeface="Century Gothic" panose="020B0502020202020204"/>
                <a:ea typeface="Century Gothic" panose="020B0502020202020204"/>
                <a:cs typeface="Century Gothic" panose="020B0502020202020204"/>
                <a:sym typeface="Century Gothic" panose="020B0502020202020204"/>
              </a:rPr>
              <a:t>İmport</a:t>
            </a:r>
            <a:endPar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it-IT"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rPr>
              <a:t>Static İle İlgili Dikkat Edilmesi Gerekenler</a:t>
            </a:r>
            <a:endPar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dirty="0">
                <a:solidFill>
                  <a:schemeClr val="tx1"/>
                </a:solidFill>
                <a:latin typeface="Century Gothic" panose="020B0502020202020204"/>
                <a:ea typeface="Century Gothic" panose="020B0502020202020204"/>
                <a:cs typeface="Century Gothic" panose="020B0502020202020204"/>
                <a:sym typeface="Century Gothic" panose="020B0502020202020204"/>
              </a:rPr>
              <a:t>Kaynak</a:t>
            </a:r>
            <a:endParaRPr lang="tr-T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chemeClr val="tx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2" name="Picture Placeholder 101"/>
          <p:cNvPicPr>
            <a:picLocks noGrp="1" noChangeAspect="1"/>
          </p:cNvPicPr>
          <p:nvPr>
            <p:ph type="pic" idx="2"/>
          </p:nvPr>
        </p:nvPicPr>
        <p:blipFill>
          <a:blip r:embed="rId3"/>
          <a:stretch>
            <a:fillRect/>
          </a:stretch>
        </p:blipFill>
        <p:spPr>
          <a:xfrm>
            <a:off x="8595678" y="3605578"/>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2D0404-E7C9-599A-1F7E-3778FBDB6693}"/>
              </a:ext>
            </a:extLst>
          </p:cNvPr>
          <p:cNvSpPr>
            <a:spLocks noGrp="1"/>
          </p:cNvSpPr>
          <p:nvPr>
            <p:ph type="title"/>
          </p:nvPr>
        </p:nvSpPr>
        <p:spPr/>
        <p:txBody>
          <a:bodyPr/>
          <a:lstStyle/>
          <a:p>
            <a:r>
              <a:rPr lang="tr-TR" b="1" dirty="0"/>
              <a:t>Sınıf ve Nesne Değişkenleri Nedir?</a:t>
            </a:r>
            <a:br>
              <a:rPr lang="tr-TR" b="1" dirty="0"/>
            </a:br>
            <a:endParaRPr lang="tr-TR" b="1" dirty="0"/>
          </a:p>
        </p:txBody>
      </p:sp>
      <p:sp>
        <p:nvSpPr>
          <p:cNvPr id="3" name="Metin Yer Tutucusu 2">
            <a:extLst>
              <a:ext uri="{FF2B5EF4-FFF2-40B4-BE49-F238E27FC236}">
                <a16:creationId xmlns:a16="http://schemas.microsoft.com/office/drawing/2014/main" id="{9BC3984B-CDD2-C16C-44BD-F02A207DC32F}"/>
              </a:ext>
            </a:extLst>
          </p:cNvPr>
          <p:cNvSpPr>
            <a:spLocks noGrp="1"/>
          </p:cNvSpPr>
          <p:nvPr>
            <p:ph type="body" idx="1"/>
          </p:nvPr>
        </p:nvSpPr>
        <p:spPr/>
        <p:txBody>
          <a:bodyPr/>
          <a:lstStyle/>
          <a:p>
            <a:r>
              <a:rPr lang="tr-TR" dirty="0">
                <a:solidFill>
                  <a:schemeClr val="tx1"/>
                </a:solidFill>
              </a:rPr>
              <a:t>		Bildiğiniz gibi sınıflar içinde bulunan alanlar (değişkenler), o sınıftan yaratılan her nesne için ayrı ayrı oluşturulurlar. Yani ad, </a:t>
            </a:r>
            <a:r>
              <a:rPr lang="tr-TR" dirty="0" err="1">
                <a:solidFill>
                  <a:schemeClr val="tx1"/>
                </a:solidFill>
              </a:rPr>
              <a:t>soyad</a:t>
            </a:r>
            <a:r>
              <a:rPr lang="tr-TR" dirty="0">
                <a:solidFill>
                  <a:schemeClr val="tx1"/>
                </a:solidFill>
              </a:rPr>
              <a:t> ve yaş gibi 3 bilgi içeren bir sınıfımız varsa, bu sınıftan oluşturduğumuz her nesne için farklı farklı ad, </a:t>
            </a:r>
            <a:r>
              <a:rPr lang="tr-TR" dirty="0" err="1">
                <a:solidFill>
                  <a:schemeClr val="tx1"/>
                </a:solidFill>
              </a:rPr>
              <a:t>soyad</a:t>
            </a:r>
            <a:r>
              <a:rPr lang="tr-TR" dirty="0">
                <a:solidFill>
                  <a:schemeClr val="tx1"/>
                </a:solidFill>
              </a:rPr>
              <a:t> ve yaş değişkenleri bellekte oluşturulur. Bu yüzden bu tür değişkenlere nesneye özgü oldukları için “nesne değişkeni” denir. Bir sınıftan oluşturduğumuz her nesne için tanımlı olan nesne değişkenlerinin değerleri de o nesneye ait olacaktır. Ancak Java’da sadece nesneye ait değil, sınıfa ait değişkenler tanımlamak da mümkün. İşte tam burada “</a:t>
            </a:r>
            <a:r>
              <a:rPr lang="tr-TR" dirty="0" err="1">
                <a:solidFill>
                  <a:schemeClr val="tx1"/>
                </a:solidFill>
              </a:rPr>
              <a:t>static</a:t>
            </a:r>
            <a:r>
              <a:rPr lang="tr-TR" dirty="0">
                <a:solidFill>
                  <a:schemeClr val="tx1"/>
                </a:solidFill>
              </a:rPr>
              <a:t>” anahtar kelimesi devreye giriyor.</a:t>
            </a:r>
          </a:p>
          <a:p>
            <a:endParaRPr lang="tr-TR" dirty="0">
              <a:solidFill>
                <a:schemeClr val="tx1"/>
              </a:solidFill>
            </a:endParaRPr>
          </a:p>
          <a:p>
            <a:endParaRPr lang="tr-TR" dirty="0">
              <a:solidFill>
                <a:schemeClr val="tx1"/>
              </a:solidFill>
            </a:endParaRPr>
          </a:p>
        </p:txBody>
      </p:sp>
      <p:sp>
        <p:nvSpPr>
          <p:cNvPr id="4" name="Slayt Numarası Yer Tutucusu 3">
            <a:extLst>
              <a:ext uri="{FF2B5EF4-FFF2-40B4-BE49-F238E27FC236}">
                <a16:creationId xmlns:a16="http://schemas.microsoft.com/office/drawing/2014/main" id="{7CD518ED-24D3-A6E4-7AE3-14436FF21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3</a:t>
            </a:fld>
            <a:endParaRPr lang="tr-TR"/>
          </a:p>
        </p:txBody>
      </p:sp>
    </p:spTree>
    <p:extLst>
      <p:ext uri="{BB962C8B-B14F-4D97-AF65-F5344CB8AC3E}">
        <p14:creationId xmlns:p14="http://schemas.microsoft.com/office/powerpoint/2010/main" val="110901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Static</a:t>
            </a:r>
            <a:r>
              <a:rPr lang="tr-TR" b="1" dirty="0"/>
              <a:t> Anahtar Kelimesi Nedir?</a:t>
            </a:r>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15" name="Google Shape;215;p5"/>
          <p:cNvSpPr txBox="1">
            <a:spLocks noGrp="1"/>
          </p:cNvSpPr>
          <p:nvPr>
            <p:ph type="body" idx="1"/>
          </p:nvPr>
        </p:nvSpPr>
        <p:spPr>
          <a:xfrm>
            <a:off x="2307252" y="1777186"/>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b="0" i="0" dirty="0">
                <a:solidFill>
                  <a:schemeClr val="tx1"/>
                </a:solidFill>
                <a:effectLst/>
                <a:latin typeface="Nunito Sans" pitchFamily="2" charset="-94"/>
              </a:rPr>
              <a:t>	</a:t>
            </a:r>
            <a:r>
              <a:rPr lang="tr-TR" b="0" i="0" dirty="0" err="1">
                <a:solidFill>
                  <a:schemeClr val="tx1"/>
                </a:solidFill>
                <a:effectLst/>
                <a:latin typeface="Nunito Sans" pitchFamily="2" charset="-94"/>
              </a:rPr>
              <a:t>Static</a:t>
            </a:r>
            <a:r>
              <a:rPr lang="tr-TR" b="0" i="0" dirty="0">
                <a:solidFill>
                  <a:schemeClr val="tx1"/>
                </a:solidFill>
                <a:effectLst/>
                <a:latin typeface="Nunito Sans" pitchFamily="2" charset="-94"/>
              </a:rPr>
              <a:t> anahtar kelimesi kullanılarak oluşturulan değişkenler nesne değişkeni değil “sınıf değişkeni” olarak adlandırılırlar. Bu değişkenler nesneye ait değil, sınıfa ait bilgileri taşırlar. Sınıf değişkenleri içinde tanımlandığı sınıftan hiçbir nesne oluşturulmamış olsa bile bellekte yer kaplarlar. Nesne değişkenleri ise ancak bir nesne tanımlandığında bellekte yer kaplarlar. Bu iki tür değişkenin ayrıldığı bir başka nokta da sınıf değişkenlerinin sadece bir örneğinin olmasıdır. Yani o sınıftan kaç tane nesne oluşturulursa oluşturulsun, bellekte tek bir tane sınıf değişkeni vardır ve ne şekilde erişirsek erişelim, aynı sınıf değişkenine erişiriz. </a:t>
            </a:r>
            <a:endParaRPr lang="tr-TR" sz="1800" dirty="0">
              <a:solidFill>
                <a:schemeClr val="tx1"/>
              </a:solidFill>
            </a:endParaRPr>
          </a:p>
        </p:txBody>
      </p:sp>
      <p:pic>
        <p:nvPicPr>
          <p:cNvPr id="102" name="Picture Placeholder 101"/>
          <p:cNvPicPr>
            <a:picLocks noGrp="1" noChangeAspect="1"/>
          </p:cNvPicPr>
          <p:nvPr>
            <p:ph type="pic" idx="2"/>
          </p:nvPr>
        </p:nvPicPr>
        <p:blipFill>
          <a:blip r:embed="rId3"/>
          <a:stretch>
            <a:fillRect/>
          </a:stretch>
        </p:blipFill>
        <p:spPr>
          <a:xfrm>
            <a:off x="8976360" y="4436745"/>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Static</a:t>
            </a:r>
            <a:r>
              <a:rPr lang="tr-TR" b="1" dirty="0"/>
              <a:t> Ne İşe Yarar?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sz="1900" dirty="0">
                <a:solidFill>
                  <a:schemeClr val="tx1"/>
                </a:solidFill>
              </a:rPr>
              <a:t>	</a:t>
            </a:r>
            <a:r>
              <a:rPr lang="tr-TR" sz="1900" dirty="0" err="1">
                <a:solidFill>
                  <a:schemeClr val="tx1"/>
                </a:solidFill>
              </a:rPr>
              <a:t>Static</a:t>
            </a:r>
            <a:r>
              <a:rPr lang="tr-TR" sz="1900" dirty="0">
                <a:solidFill>
                  <a:schemeClr val="tx1"/>
                </a:solidFill>
              </a:rPr>
              <a:t> değişkenler bir sınıf değişkenidir. Yani </a:t>
            </a:r>
            <a:r>
              <a:rPr lang="tr-TR" sz="1900" dirty="0" err="1">
                <a:solidFill>
                  <a:schemeClr val="tx1"/>
                </a:solidFill>
              </a:rPr>
              <a:t>static</a:t>
            </a:r>
            <a:r>
              <a:rPr lang="tr-TR" sz="1900" dirty="0">
                <a:solidFill>
                  <a:schemeClr val="tx1"/>
                </a:solidFill>
              </a:rPr>
              <a:t> değişkenler nesnelerin ortak durumunu oluşturur. </a:t>
            </a:r>
            <a:r>
              <a:rPr lang="tr-TR" sz="1900" dirty="0" err="1">
                <a:solidFill>
                  <a:schemeClr val="tx1"/>
                </a:solidFill>
              </a:rPr>
              <a:t>Static</a:t>
            </a:r>
            <a:r>
              <a:rPr lang="tr-TR" sz="1900" dirty="0">
                <a:solidFill>
                  <a:schemeClr val="tx1"/>
                </a:solidFill>
              </a:rPr>
              <a:t> değişkenin sahip olduğu tek bir değer vardır ve bu da sınıfta bulunur. </a:t>
            </a:r>
          </a:p>
          <a:p>
            <a:pPr marL="0" lvl="0" indent="0" algn="l" rtl="0">
              <a:spcBef>
                <a:spcPts val="1000"/>
              </a:spcBef>
              <a:spcAft>
                <a:spcPts val="0"/>
              </a:spcAft>
              <a:buSzPts val="1800"/>
              <a:buNone/>
            </a:pPr>
            <a:r>
              <a:rPr lang="tr-TR" sz="1700" dirty="0">
                <a:solidFill>
                  <a:srgbClr val="FF0000"/>
                </a:solidFill>
              </a:rPr>
              <a:t>Örnek: </a:t>
            </a:r>
            <a:r>
              <a:rPr lang="tr-TR" sz="1700" dirty="0">
                <a:solidFill>
                  <a:schemeClr val="tx1"/>
                </a:solidFill>
              </a:rPr>
              <a:t>Türkiye’de yaşayan Türk vatandaşlarını ele alacağımız bir Vatandaş sınıfı oluşturalım.</a:t>
            </a:r>
          </a:p>
        </p:txBody>
      </p:sp>
      <p:pic>
        <p:nvPicPr>
          <p:cNvPr id="3" name="Resim 2">
            <a:extLst>
              <a:ext uri="{FF2B5EF4-FFF2-40B4-BE49-F238E27FC236}">
                <a16:creationId xmlns:a16="http://schemas.microsoft.com/office/drawing/2014/main" id="{96547A06-1AE9-D978-4139-E8DEFCAE85F2}"/>
              </a:ext>
            </a:extLst>
          </p:cNvPr>
          <p:cNvPicPr>
            <a:picLocks noChangeAspect="1"/>
          </p:cNvPicPr>
          <p:nvPr/>
        </p:nvPicPr>
        <p:blipFill>
          <a:blip r:embed="rId3"/>
          <a:stretch>
            <a:fillRect/>
          </a:stretch>
        </p:blipFill>
        <p:spPr>
          <a:xfrm>
            <a:off x="1788167" y="3252633"/>
            <a:ext cx="3245949" cy="3539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Static</a:t>
            </a:r>
            <a:r>
              <a:rPr lang="tr-TR" b="1" dirty="0"/>
              <a:t> Değişkenine Nasıl Ulaşılır?</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indent="0">
              <a:spcBef>
                <a:spcPts val="0"/>
              </a:spcBef>
            </a:pPr>
            <a:r>
              <a:rPr lang="tr-TR" dirty="0">
                <a:solidFill>
                  <a:schemeClr val="tx1"/>
                </a:solidFill>
              </a:rPr>
              <a:t>	</a:t>
            </a:r>
            <a:r>
              <a:rPr lang="tr-TR" dirty="0" err="1">
                <a:solidFill>
                  <a:schemeClr val="tx1"/>
                </a:solidFill>
              </a:rPr>
              <a:t>S</a:t>
            </a:r>
            <a:r>
              <a:rPr lang="tr-TR" sz="1800" dirty="0" err="1">
                <a:solidFill>
                  <a:schemeClr val="tx1"/>
                </a:solidFill>
              </a:rPr>
              <a:t>tatic</a:t>
            </a:r>
            <a:r>
              <a:rPr lang="tr-TR" sz="1800" dirty="0">
                <a:solidFill>
                  <a:schemeClr val="tx1"/>
                </a:solidFill>
              </a:rPr>
              <a:t> değişkenlere ulaşırken nesneye ihtiyaç yoktur, sınıf üzerinden de ulaşılır.</a:t>
            </a:r>
          </a:p>
          <a:p>
            <a:pPr marL="0" lvl="0" indent="0" algn="l" rtl="0">
              <a:spcBef>
                <a:spcPts val="0"/>
              </a:spcBef>
              <a:spcAft>
                <a:spcPts val="0"/>
              </a:spcAft>
              <a:buSzPts val="1800"/>
              <a:buNone/>
            </a:pPr>
            <a:r>
              <a:rPr lang="tr-TR" sz="1800" b="1" dirty="0" err="1">
                <a:solidFill>
                  <a:schemeClr val="tx1"/>
                </a:solidFill>
              </a:rPr>
              <a:t>ClassName.staticAttribute</a:t>
            </a:r>
            <a:r>
              <a:rPr lang="tr-TR" sz="1800" b="1" dirty="0">
                <a:solidFill>
                  <a:schemeClr val="tx1"/>
                </a:solidFill>
              </a:rPr>
              <a:t> </a:t>
            </a:r>
            <a:r>
              <a:rPr lang="tr-TR" sz="1800" dirty="0">
                <a:solidFill>
                  <a:schemeClr val="tx1"/>
                </a:solidFill>
              </a:rPr>
              <a:t>// genel şekli</a:t>
            </a:r>
          </a:p>
          <a:p>
            <a:pPr marL="0" lvl="0" indent="0" algn="l" rtl="0">
              <a:spcBef>
                <a:spcPts val="0"/>
              </a:spcBef>
              <a:spcAft>
                <a:spcPts val="0"/>
              </a:spcAft>
              <a:buSzPts val="1800"/>
              <a:buNone/>
            </a:pPr>
            <a:r>
              <a:rPr lang="tr-TR" b="1" dirty="0" err="1">
                <a:solidFill>
                  <a:schemeClr val="tx1"/>
                </a:solidFill>
              </a:rPr>
              <a:t>Vatandaş.ü</a:t>
            </a:r>
            <a:r>
              <a:rPr lang="tr-TR" sz="1800" b="1" dirty="0" err="1">
                <a:solidFill>
                  <a:schemeClr val="tx1"/>
                </a:solidFill>
              </a:rPr>
              <a:t>lkesi</a:t>
            </a:r>
            <a:r>
              <a:rPr lang="tr-TR" b="1" dirty="0">
                <a:solidFill>
                  <a:schemeClr val="tx1"/>
                </a:solidFill>
              </a:rPr>
              <a:t>  </a:t>
            </a:r>
            <a:r>
              <a:rPr lang="tr-TR" dirty="0">
                <a:solidFill>
                  <a:schemeClr val="tx1"/>
                </a:solidFill>
              </a:rPr>
              <a:t>// az önce gösterdiğimiz örnekteki şekli</a:t>
            </a:r>
          </a:p>
          <a:p>
            <a:pPr marL="0" lvl="0" indent="0" algn="l" rtl="0">
              <a:spcBef>
                <a:spcPts val="0"/>
              </a:spcBef>
              <a:spcAft>
                <a:spcPts val="0"/>
              </a:spcAft>
              <a:buSzPts val="1800"/>
              <a:buNone/>
            </a:pPr>
            <a:endParaRPr lang="tr-TR" sz="1800" b="1" dirty="0">
              <a:solidFill>
                <a:schemeClr val="tx1"/>
              </a:solidFill>
            </a:endParaRPr>
          </a:p>
          <a:p>
            <a:pPr marL="0" indent="0">
              <a:spcBef>
                <a:spcPts val="0"/>
              </a:spcBef>
            </a:pPr>
            <a:r>
              <a:rPr lang="tr-TR" dirty="0">
                <a:solidFill>
                  <a:schemeClr val="tx1"/>
                </a:solidFill>
              </a:rPr>
              <a:t>	</a:t>
            </a:r>
            <a:r>
              <a:rPr lang="tr-TR" dirty="0" err="1">
                <a:solidFill>
                  <a:schemeClr val="tx1"/>
                </a:solidFill>
              </a:rPr>
              <a:t>S</a:t>
            </a:r>
            <a:r>
              <a:rPr lang="tr-TR" sz="1800" dirty="0" err="1">
                <a:solidFill>
                  <a:schemeClr val="tx1"/>
                </a:solidFill>
              </a:rPr>
              <a:t>tatic</a:t>
            </a:r>
            <a:r>
              <a:rPr lang="tr-TR" sz="1800" dirty="0">
                <a:solidFill>
                  <a:schemeClr val="tx1"/>
                </a:solidFill>
              </a:rPr>
              <a:t> değişkenlere, bulunduğu sınıftan oluşturulan nesnelerin referansı üzerinden de ulaşılabilir.</a:t>
            </a:r>
          </a:p>
          <a:p>
            <a:pPr marL="0" indent="0">
              <a:spcBef>
                <a:spcPts val="0"/>
              </a:spcBef>
            </a:pPr>
            <a:r>
              <a:rPr lang="tr-TR" sz="1800" b="1" dirty="0" err="1">
                <a:solidFill>
                  <a:schemeClr val="tx1"/>
                </a:solidFill>
              </a:rPr>
              <a:t>reference.staticAttribute</a:t>
            </a:r>
            <a:endParaRPr lang="tr-TR" sz="1800" b="1" dirty="0">
              <a:solidFill>
                <a:schemeClr val="tx1"/>
              </a:solidFill>
            </a:endParaRPr>
          </a:p>
          <a:p>
            <a:pPr marL="0" indent="0">
              <a:spcBef>
                <a:spcPts val="0"/>
              </a:spcBef>
            </a:pPr>
            <a:endParaRPr lang="tr-TR" b="1" dirty="0">
              <a:solidFill>
                <a:schemeClr val="tx1"/>
              </a:solidFill>
            </a:endParaRPr>
          </a:p>
          <a:p>
            <a:pPr marL="0" indent="0">
              <a:spcBef>
                <a:spcPts val="0"/>
              </a:spcBef>
            </a:pPr>
            <a:r>
              <a:rPr lang="tr-TR" sz="1800" dirty="0">
                <a:solidFill>
                  <a:schemeClr val="tx1"/>
                </a:solidFill>
              </a:rPr>
              <a:t>	Ancak nesne değişkenlerine de bu şekilde ulaştığımız için burada </a:t>
            </a:r>
            <a:r>
              <a:rPr lang="tr-TR" sz="1800" dirty="0" err="1">
                <a:solidFill>
                  <a:schemeClr val="tx1"/>
                </a:solidFill>
              </a:rPr>
              <a:t>static</a:t>
            </a:r>
            <a:r>
              <a:rPr lang="tr-TR" sz="1800" dirty="0">
                <a:solidFill>
                  <a:schemeClr val="tx1"/>
                </a:solidFill>
              </a:rPr>
              <a:t> değişken de sanki nesne değişkeniymiş gibi bir algı yaratabilir. Bu yüzden </a:t>
            </a:r>
            <a:r>
              <a:rPr lang="tr-TR" sz="1800" dirty="0" err="1">
                <a:solidFill>
                  <a:schemeClr val="tx1"/>
                </a:solidFill>
              </a:rPr>
              <a:t>static</a:t>
            </a:r>
            <a:r>
              <a:rPr lang="tr-TR" sz="1800" dirty="0">
                <a:solidFill>
                  <a:schemeClr val="tx1"/>
                </a:solidFill>
              </a:rPr>
              <a:t> değişkenlere </a:t>
            </a:r>
            <a:r>
              <a:rPr lang="tr-TR" sz="1800" b="1" dirty="0">
                <a:solidFill>
                  <a:schemeClr val="tx1"/>
                </a:solidFill>
              </a:rPr>
              <a:t>bu şekilde ulaşmak yerine sınıf ismiyle ulaşmak daha doğrudur.</a:t>
            </a:r>
          </a:p>
          <a:p>
            <a:pPr marL="0" indent="0">
              <a:spcBef>
                <a:spcPts val="0"/>
              </a:spcBef>
            </a:pPr>
            <a:endParaRPr lang="tr-TR" sz="1800" dirty="0">
              <a:solidFill>
                <a:schemeClr val="tx1"/>
              </a:solidFill>
            </a:endParaRPr>
          </a:p>
          <a:p>
            <a:pPr marL="0" lvl="0" indent="0" algn="l" rtl="0">
              <a:spcBef>
                <a:spcPts val="0"/>
              </a:spcBef>
              <a:spcAft>
                <a:spcPts val="0"/>
              </a:spcAft>
              <a:buSzPts val="1800"/>
              <a:buNone/>
            </a:pPr>
            <a:endParaRPr lang="tr-TR" sz="18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F70AAA-2DF7-33F4-2298-195E143BFC44}"/>
              </a:ext>
            </a:extLst>
          </p:cNvPr>
          <p:cNvSpPr>
            <a:spLocks noGrp="1"/>
          </p:cNvSpPr>
          <p:nvPr>
            <p:ph type="title"/>
          </p:nvPr>
        </p:nvSpPr>
        <p:spPr/>
        <p:txBody>
          <a:bodyPr/>
          <a:lstStyle/>
          <a:p>
            <a:r>
              <a:rPr lang="tr-TR" b="1" dirty="0" err="1"/>
              <a:t>Static</a:t>
            </a:r>
            <a:r>
              <a:rPr lang="tr-TR" b="1" dirty="0"/>
              <a:t> Kullanımı</a:t>
            </a:r>
          </a:p>
        </p:txBody>
      </p:sp>
      <p:sp>
        <p:nvSpPr>
          <p:cNvPr id="3" name="Metin Yer Tutucusu 2">
            <a:extLst>
              <a:ext uri="{FF2B5EF4-FFF2-40B4-BE49-F238E27FC236}">
                <a16:creationId xmlns:a16="http://schemas.microsoft.com/office/drawing/2014/main" id="{0DA3F54F-C551-97FF-F499-359F3ADC2FC8}"/>
              </a:ext>
            </a:extLst>
          </p:cNvPr>
          <p:cNvSpPr>
            <a:spLocks noGrp="1"/>
          </p:cNvSpPr>
          <p:nvPr>
            <p:ph type="body" idx="1"/>
          </p:nvPr>
        </p:nvSpPr>
        <p:spPr>
          <a:xfrm>
            <a:off x="5939189" y="2298932"/>
            <a:ext cx="5565423" cy="3777622"/>
          </a:xfrm>
        </p:spPr>
        <p:txBody>
          <a:bodyPr/>
          <a:lstStyle/>
          <a:p>
            <a:r>
              <a:rPr lang="tr-TR" i="0" dirty="0">
                <a:solidFill>
                  <a:srgbClr val="292929"/>
                </a:solidFill>
                <a:effectLst/>
                <a:latin typeface="charter"/>
              </a:rPr>
              <a:t>		</a:t>
            </a:r>
            <a:r>
              <a:rPr lang="tr-TR" sz="2000" i="0" dirty="0">
                <a:solidFill>
                  <a:srgbClr val="292929"/>
                </a:solidFill>
                <a:effectLst/>
                <a:latin typeface="charter"/>
              </a:rPr>
              <a:t>Bu kullanımda daha açık görüleceği üzere ülkesi değişkeninin değeri sanki Akın ve Yağmur’da farklıymış gibi, v1 ve v2 nesnelerinde farklı değerlere sahipmiş gibi bir izlenim vermektedir. Ancak durum böyle değildir. Bu yüzden ilk kullanımda olduğu gibi sınıf ismi ile ulaşmak daha doğrudur.</a:t>
            </a:r>
            <a:endParaRPr lang="tr-TR" sz="2000" dirty="0"/>
          </a:p>
        </p:txBody>
      </p:sp>
      <p:sp>
        <p:nvSpPr>
          <p:cNvPr id="4" name="Slayt Numarası Yer Tutucusu 3">
            <a:extLst>
              <a:ext uri="{FF2B5EF4-FFF2-40B4-BE49-F238E27FC236}">
                <a16:creationId xmlns:a16="http://schemas.microsoft.com/office/drawing/2014/main" id="{1DF3434F-B91F-B1A6-AA84-67E5C5F9BA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pic>
        <p:nvPicPr>
          <p:cNvPr id="8" name="Resim 7">
            <a:extLst>
              <a:ext uri="{FF2B5EF4-FFF2-40B4-BE49-F238E27FC236}">
                <a16:creationId xmlns:a16="http://schemas.microsoft.com/office/drawing/2014/main" id="{08DF5FD6-839B-8E10-F589-A2D1F0538EC5}"/>
              </a:ext>
            </a:extLst>
          </p:cNvPr>
          <p:cNvPicPr>
            <a:picLocks noChangeAspect="1"/>
          </p:cNvPicPr>
          <p:nvPr/>
        </p:nvPicPr>
        <p:blipFill>
          <a:blip r:embed="rId3"/>
          <a:stretch>
            <a:fillRect/>
          </a:stretch>
        </p:blipFill>
        <p:spPr>
          <a:xfrm>
            <a:off x="1477825" y="1684356"/>
            <a:ext cx="4831499" cy="5006774"/>
          </a:xfrm>
          <a:prstGeom prst="rect">
            <a:avLst/>
          </a:prstGeom>
        </p:spPr>
      </p:pic>
    </p:spTree>
    <p:extLst>
      <p:ext uri="{BB962C8B-B14F-4D97-AF65-F5344CB8AC3E}">
        <p14:creationId xmlns:p14="http://schemas.microsoft.com/office/powerpoint/2010/main" val="348773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Static</a:t>
            </a:r>
            <a:r>
              <a:rPr lang="tr-TR" b="1" dirty="0"/>
              <a:t> Metotlar Nedir?</a:t>
            </a:r>
            <a:endParaRPr b="1" dirty="0"/>
          </a:p>
        </p:txBody>
      </p:sp>
      <p:sp>
        <p:nvSpPr>
          <p:cNvPr id="530" name="Google Shape;530;p45"/>
          <p:cNvSpPr txBox="1">
            <a:spLocks noGrp="1"/>
          </p:cNvSpPr>
          <p:nvPr>
            <p:ph type="body" idx="1"/>
          </p:nvPr>
        </p:nvSpPr>
        <p:spPr>
          <a:xfrm>
            <a:off x="1311579" y="1376953"/>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r>
              <a:rPr lang="tr-TR" sz="2000" i="0" dirty="0">
                <a:solidFill>
                  <a:srgbClr val="292929"/>
                </a:solidFill>
                <a:effectLst/>
                <a:latin typeface="charter"/>
              </a:rPr>
              <a:t>	</a:t>
            </a:r>
            <a:r>
              <a:rPr lang="tr-TR" sz="2000" dirty="0" err="1">
                <a:solidFill>
                  <a:srgbClr val="292929"/>
                </a:solidFill>
                <a:latin typeface="charter"/>
              </a:rPr>
              <a:t>S</a:t>
            </a:r>
            <a:r>
              <a:rPr lang="tr-TR" sz="2000" i="0" dirty="0" err="1">
                <a:solidFill>
                  <a:srgbClr val="292929"/>
                </a:solidFill>
                <a:effectLst/>
                <a:latin typeface="charter"/>
              </a:rPr>
              <a:t>tatic</a:t>
            </a:r>
            <a:r>
              <a:rPr lang="tr-TR" sz="2000" i="0" dirty="0">
                <a:solidFill>
                  <a:srgbClr val="292929"/>
                </a:solidFill>
                <a:effectLst/>
                <a:latin typeface="charter"/>
              </a:rPr>
              <a:t> metotlar da </a:t>
            </a:r>
            <a:r>
              <a:rPr lang="tr-TR" sz="2000" i="0" dirty="0" err="1">
                <a:solidFill>
                  <a:srgbClr val="292929"/>
                </a:solidFill>
                <a:effectLst/>
                <a:latin typeface="charter"/>
              </a:rPr>
              <a:t>static</a:t>
            </a:r>
            <a:r>
              <a:rPr lang="tr-TR" sz="2000" i="0" dirty="0">
                <a:solidFill>
                  <a:srgbClr val="292929"/>
                </a:solidFill>
                <a:effectLst/>
                <a:latin typeface="charter"/>
              </a:rPr>
              <a:t> değişkenler gibi sınıfın bir parçasıdır ve bu metotlara ulaşmak için nesneye ihtiyaç yoktur. </a:t>
            </a:r>
            <a:r>
              <a:rPr lang="tr-TR" sz="2000" dirty="0" err="1">
                <a:solidFill>
                  <a:srgbClr val="292929"/>
                </a:solidFill>
                <a:latin typeface="charter"/>
              </a:rPr>
              <a:t>S</a:t>
            </a:r>
            <a:r>
              <a:rPr lang="tr-TR" sz="2000" i="0" dirty="0" err="1">
                <a:solidFill>
                  <a:srgbClr val="292929"/>
                </a:solidFill>
                <a:effectLst/>
                <a:latin typeface="charter"/>
              </a:rPr>
              <a:t>tatic</a:t>
            </a:r>
            <a:r>
              <a:rPr lang="tr-TR" sz="2000" i="0" dirty="0">
                <a:solidFill>
                  <a:srgbClr val="292929"/>
                </a:solidFill>
                <a:effectLst/>
                <a:latin typeface="charter"/>
              </a:rPr>
              <a:t> metotlara </a:t>
            </a:r>
            <a:r>
              <a:rPr lang="tr-TR" sz="2000" i="0" dirty="0" err="1">
                <a:solidFill>
                  <a:srgbClr val="292929"/>
                </a:solidFill>
                <a:effectLst/>
                <a:latin typeface="charter"/>
              </a:rPr>
              <a:t>static</a:t>
            </a:r>
            <a:r>
              <a:rPr lang="tr-TR" sz="2000" i="0" dirty="0">
                <a:solidFill>
                  <a:srgbClr val="292929"/>
                </a:solidFill>
                <a:effectLst/>
                <a:latin typeface="charter"/>
              </a:rPr>
              <a:t> değişkenler gibi hem sınıf ile hem de içinde bulunduğu sınıftan oluşturulan nesnelerden ulaşılabilir. Ancak yine sınıf üzerinden ulaşmak daha doğrudur.</a:t>
            </a:r>
          </a:p>
          <a:p>
            <a:pPr marL="0" lvl="0" indent="0" algn="l" rtl="0">
              <a:spcBef>
                <a:spcPts val="0"/>
              </a:spcBef>
              <a:spcAft>
                <a:spcPts val="0"/>
              </a:spcAft>
              <a:buSzPts val="1800"/>
            </a:pPr>
            <a:endParaRPr lang="tr-TR" sz="2000" i="0" dirty="0">
              <a:solidFill>
                <a:srgbClr val="292929"/>
              </a:solidFill>
              <a:effectLst/>
              <a:latin typeface="charter"/>
            </a:endParaRPr>
          </a:p>
          <a:p>
            <a:pPr marL="0" lvl="0" indent="0" algn="l" rtl="0">
              <a:spcBef>
                <a:spcPts val="0"/>
              </a:spcBef>
              <a:spcAft>
                <a:spcPts val="0"/>
              </a:spcAft>
              <a:buSzPts val="1800"/>
            </a:pPr>
            <a:r>
              <a:rPr lang="tr-TR" sz="2000" i="0" dirty="0">
                <a:solidFill>
                  <a:srgbClr val="292929"/>
                </a:solidFill>
                <a:effectLst/>
                <a:latin typeface="charter"/>
              </a:rPr>
              <a:t>	En çok bilinen </a:t>
            </a:r>
            <a:r>
              <a:rPr lang="tr-TR" sz="2000" i="0" dirty="0" err="1">
                <a:solidFill>
                  <a:srgbClr val="292929"/>
                </a:solidFill>
                <a:effectLst/>
                <a:latin typeface="charter"/>
              </a:rPr>
              <a:t>static</a:t>
            </a:r>
            <a:r>
              <a:rPr lang="tr-TR" sz="2000" i="0" dirty="0">
                <a:solidFill>
                  <a:srgbClr val="292929"/>
                </a:solidFill>
                <a:effectLst/>
                <a:latin typeface="charter"/>
              </a:rPr>
              <a:t> metot main metodudur. main metodu her zaman ilk çalışan metot olduğu için çağrılırken bir nesneye ihtiyaç duymamalıdır.</a:t>
            </a:r>
          </a:p>
          <a:p>
            <a:pPr marL="0" lvl="0" indent="0" algn="l" rtl="0">
              <a:spcBef>
                <a:spcPts val="0"/>
              </a:spcBef>
              <a:spcAft>
                <a:spcPts val="0"/>
              </a:spcAft>
              <a:buSzPts val="1800"/>
            </a:pPr>
            <a:endParaRPr lang="tr-TR" sz="2000" i="0" dirty="0">
              <a:solidFill>
                <a:srgbClr val="292929"/>
              </a:solidFill>
              <a:effectLst/>
              <a:latin typeface="charter"/>
            </a:endParaRPr>
          </a:p>
          <a:p>
            <a:pPr marL="0" lvl="0" indent="0" algn="l" rtl="0">
              <a:spcBef>
                <a:spcPts val="0"/>
              </a:spcBef>
              <a:spcAft>
                <a:spcPts val="0"/>
              </a:spcAft>
              <a:buSzPts val="1800"/>
            </a:pPr>
            <a:r>
              <a:rPr lang="tr-TR" sz="2000" dirty="0">
                <a:solidFill>
                  <a:srgbClr val="292929"/>
                </a:solidFill>
                <a:latin typeface="charter"/>
              </a:rPr>
              <a:t>	Nesne metotları, </a:t>
            </a:r>
            <a:r>
              <a:rPr lang="tr-TR" sz="2000" dirty="0" err="1">
                <a:solidFill>
                  <a:srgbClr val="292929"/>
                </a:solidFill>
                <a:latin typeface="charter"/>
              </a:rPr>
              <a:t>static</a:t>
            </a:r>
            <a:r>
              <a:rPr lang="tr-TR" sz="2000" dirty="0">
                <a:solidFill>
                  <a:srgbClr val="292929"/>
                </a:solidFill>
                <a:latin typeface="charter"/>
              </a:rPr>
              <a:t> olsun veya olmasın tüm değişken ve metotlara ulaşabilirken </a:t>
            </a:r>
            <a:r>
              <a:rPr lang="tr-TR" sz="2000" dirty="0" err="1">
                <a:solidFill>
                  <a:srgbClr val="292929"/>
                </a:solidFill>
                <a:latin typeface="charter"/>
              </a:rPr>
              <a:t>static</a:t>
            </a:r>
            <a:r>
              <a:rPr lang="tr-TR" sz="2000" dirty="0">
                <a:solidFill>
                  <a:srgbClr val="292929"/>
                </a:solidFill>
                <a:latin typeface="charter"/>
              </a:rPr>
              <a:t> metotlar sadece </a:t>
            </a:r>
            <a:r>
              <a:rPr lang="tr-TR" sz="2000" dirty="0" err="1">
                <a:solidFill>
                  <a:srgbClr val="292929"/>
                </a:solidFill>
                <a:latin typeface="charter"/>
              </a:rPr>
              <a:t>static</a:t>
            </a:r>
            <a:r>
              <a:rPr lang="tr-TR" sz="2000" dirty="0">
                <a:solidFill>
                  <a:srgbClr val="292929"/>
                </a:solidFill>
                <a:latin typeface="charter"/>
              </a:rPr>
              <a:t> değişkenlere ve diğer </a:t>
            </a:r>
            <a:r>
              <a:rPr lang="tr-TR" sz="2000" dirty="0" err="1">
                <a:solidFill>
                  <a:srgbClr val="292929"/>
                </a:solidFill>
                <a:latin typeface="charter"/>
              </a:rPr>
              <a:t>static</a:t>
            </a:r>
            <a:r>
              <a:rPr lang="tr-TR" sz="2000" dirty="0">
                <a:solidFill>
                  <a:srgbClr val="292929"/>
                </a:solidFill>
                <a:latin typeface="charter"/>
              </a:rPr>
              <a:t> metotlara doğrudan ulaşabilirler, nesne değişkenlerine ve metotlarına ulaşamazlar.</a:t>
            </a:r>
            <a:endParaRPr lang="tr-TR" sz="2000"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2" name="Picture Placeholder 101"/>
          <p:cNvPicPr>
            <a:picLocks noGrp="1" noChangeAspect="1"/>
          </p:cNvPicPr>
          <p:nvPr>
            <p:ph type="pic" idx="2"/>
          </p:nvPr>
        </p:nvPicPr>
        <p:blipFill>
          <a:blip r:embed="rId4"/>
          <a:stretch>
            <a:fillRect/>
          </a:stretch>
        </p:blipFill>
        <p:spPr>
          <a:xfrm>
            <a:off x="9283065" y="4839868"/>
            <a:ext cx="2908935" cy="1606550"/>
          </a:xfrm>
          <a:prstGeom prst="rect">
            <a:avLst/>
          </a:prstGeom>
          <a:noFill/>
          <a:ln w="9525">
            <a:noFill/>
          </a:ln>
          <a:effectLst>
            <a:reflection blurRad="6350" stA="50000" endA="300" endPos="38500" dist="508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314B6E-CF5C-EF0B-B066-A22E7E6D84AB}"/>
              </a:ext>
            </a:extLst>
          </p:cNvPr>
          <p:cNvSpPr>
            <a:spLocks noGrp="1"/>
          </p:cNvSpPr>
          <p:nvPr>
            <p:ph type="title"/>
          </p:nvPr>
        </p:nvSpPr>
        <p:spPr>
          <a:xfrm>
            <a:off x="2101933" y="624110"/>
            <a:ext cx="9402680" cy="1280890"/>
          </a:xfrm>
        </p:spPr>
        <p:txBody>
          <a:bodyPr/>
          <a:lstStyle/>
          <a:p>
            <a:r>
              <a:rPr lang="tr-TR" b="1" dirty="0" err="1"/>
              <a:t>Static</a:t>
            </a:r>
            <a:r>
              <a:rPr lang="tr-TR" b="1" dirty="0"/>
              <a:t> Metotlar Ne Zaman Kullanılmalıdır?</a:t>
            </a:r>
          </a:p>
        </p:txBody>
      </p:sp>
      <p:sp>
        <p:nvSpPr>
          <p:cNvPr id="3" name="Metin Yer Tutucusu 2">
            <a:extLst>
              <a:ext uri="{FF2B5EF4-FFF2-40B4-BE49-F238E27FC236}">
                <a16:creationId xmlns:a16="http://schemas.microsoft.com/office/drawing/2014/main" id="{AF48271D-28EE-7965-1ED2-ABB8D3DE6787}"/>
              </a:ext>
            </a:extLst>
          </p:cNvPr>
          <p:cNvSpPr>
            <a:spLocks noGrp="1"/>
          </p:cNvSpPr>
          <p:nvPr>
            <p:ph type="body" idx="1"/>
          </p:nvPr>
        </p:nvSpPr>
        <p:spPr>
          <a:xfrm>
            <a:off x="1662545" y="1905000"/>
            <a:ext cx="9402680" cy="3777622"/>
          </a:xfrm>
        </p:spPr>
        <p:txBody>
          <a:bodyPr/>
          <a:lstStyle/>
          <a:p>
            <a:r>
              <a:rPr lang="tr-TR" dirty="0">
                <a:solidFill>
                  <a:schemeClr val="tx1"/>
                </a:solidFill>
              </a:rPr>
              <a:t>		Tanımladığımız metotların sınıf metodu mu yoksa nesne metodu mu olması gerektiği daha zor cevaplanabilecek bir sorudur. Bildiğiniz gibi nesne temelli programlama dillerinde nesnelerin durumları ve davranışları vardır. Tanımladığımız değişkenler (alanlar) nesnelerin durumunu belirlerken, metotlarımız ise davranışları temsil eder. Eğer bir davranış (metot) çalışabilmek için o nesnenin durumuna bağımlı ise ya da o nesnenin o anki durumundan etkileniyorsa, o </a:t>
            </a:r>
            <a:r>
              <a:rPr lang="tr-TR" dirty="0" err="1">
                <a:solidFill>
                  <a:schemeClr val="tx1"/>
                </a:solidFill>
              </a:rPr>
              <a:t>metod</a:t>
            </a:r>
            <a:r>
              <a:rPr lang="tr-TR" dirty="0">
                <a:solidFill>
                  <a:schemeClr val="tx1"/>
                </a:solidFill>
              </a:rPr>
              <a:t> bir nesne metodu olmalıdır. Ancak bir davranışın gerçekleştirmesi o nesnenin durumundan tamamen bağımsız ise, diğer bir deyişle nesnenin o anki durumu metodun üreteceği sonuca etki etmeyecekse, o </a:t>
            </a:r>
            <a:r>
              <a:rPr lang="tr-TR" dirty="0" err="1">
                <a:solidFill>
                  <a:schemeClr val="tx1"/>
                </a:solidFill>
              </a:rPr>
              <a:t>metod</a:t>
            </a:r>
            <a:r>
              <a:rPr lang="tr-TR" dirty="0">
                <a:solidFill>
                  <a:schemeClr val="tx1"/>
                </a:solidFill>
              </a:rPr>
              <a:t> </a:t>
            </a:r>
            <a:r>
              <a:rPr lang="tr-TR" dirty="0" err="1">
                <a:solidFill>
                  <a:schemeClr val="tx1"/>
                </a:solidFill>
              </a:rPr>
              <a:t>static</a:t>
            </a:r>
            <a:r>
              <a:rPr lang="tr-TR" dirty="0">
                <a:solidFill>
                  <a:schemeClr val="tx1"/>
                </a:solidFill>
              </a:rPr>
              <a:t> olmalıdır.</a:t>
            </a:r>
          </a:p>
          <a:p>
            <a:endParaRPr lang="tr-TR" dirty="0">
              <a:solidFill>
                <a:schemeClr val="tx1"/>
              </a:solidFill>
            </a:endParaRPr>
          </a:p>
          <a:p>
            <a:endParaRPr lang="tr-TR" dirty="0">
              <a:solidFill>
                <a:schemeClr val="tx1"/>
              </a:solidFill>
            </a:endParaRPr>
          </a:p>
        </p:txBody>
      </p:sp>
      <p:sp>
        <p:nvSpPr>
          <p:cNvPr id="4" name="Slayt Numarası Yer Tutucusu 3">
            <a:extLst>
              <a:ext uri="{FF2B5EF4-FFF2-40B4-BE49-F238E27FC236}">
                <a16:creationId xmlns:a16="http://schemas.microsoft.com/office/drawing/2014/main" id="{57357D2E-DDB4-4B1D-F3B8-32F4785E9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a:p>
        </p:txBody>
      </p:sp>
    </p:spTree>
    <p:extLst>
      <p:ext uri="{BB962C8B-B14F-4D97-AF65-F5344CB8AC3E}">
        <p14:creationId xmlns:p14="http://schemas.microsoft.com/office/powerpoint/2010/main" val="1502804006"/>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1205</Words>
  <Application>Microsoft Office PowerPoint</Application>
  <PresentationFormat>Geniş ekran</PresentationFormat>
  <Paragraphs>93</Paragraphs>
  <Slides>15</Slides>
  <Notes>12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charter</vt:lpstr>
      <vt:lpstr>Calibri</vt:lpstr>
      <vt:lpstr>Nunito Sans</vt:lpstr>
      <vt:lpstr>Century Gothic</vt:lpstr>
      <vt:lpstr>Segoe UI</vt:lpstr>
      <vt:lpstr>Noto Sans Symbols</vt:lpstr>
      <vt:lpstr>Duman</vt:lpstr>
      <vt:lpstr>  Java’da Static Anahtar Kelimesi ve Kullanımı </vt:lpstr>
      <vt:lpstr>İÇİNDEKİLER</vt:lpstr>
      <vt:lpstr>Sınıf ve Nesne Değişkenleri Nedir? </vt:lpstr>
      <vt:lpstr>Static Anahtar Kelimesi Nedir?</vt:lpstr>
      <vt:lpstr>Static Ne İşe Yarar?</vt:lpstr>
      <vt:lpstr>Static Değişkenine Nasıl Ulaşılır?</vt:lpstr>
      <vt:lpstr>Static Kullanımı</vt:lpstr>
      <vt:lpstr>Static Metotlar Nedir?</vt:lpstr>
      <vt:lpstr>Static Metotlar Ne Zaman Kullanılmalıdır?</vt:lpstr>
      <vt:lpstr>Static Kod Blokları </vt:lpstr>
      <vt:lpstr>Static İmport</vt:lpstr>
      <vt:lpstr>Static İle İlgili Dikkat Edilmesi Gerekenler</vt:lpstr>
      <vt:lpstr>Static İle İlgili Dikkat Edilmesi Gerekenler</vt:lpstr>
      <vt:lpstr>Kaynak</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umut eray altay</cp:lastModifiedBy>
  <cp:revision>10</cp:revision>
  <dcterms:created xsi:type="dcterms:W3CDTF">2022-05-25T15:13:00Z</dcterms:created>
  <dcterms:modified xsi:type="dcterms:W3CDTF">2022-06-03T14:11:30Z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