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61" r:id="rId4"/>
    <p:sldId id="310" r:id="rId5"/>
    <p:sldId id="262" r:id="rId6"/>
    <p:sldId id="304" r:id="rId7"/>
    <p:sldId id="305" r:id="rId8"/>
    <p:sldId id="306" r:id="rId9"/>
    <p:sldId id="303" r:id="rId10"/>
    <p:sldId id="302" r:id="rId11"/>
    <p:sldId id="308" r:id="rId12"/>
    <p:sldId id="309" r:id="rId13"/>
    <p:sldId id="307" r:id="rId14"/>
    <p:sldId id="311" r:id="rId15"/>
    <p:sldId id="300" r:id="rId16"/>
    <p:sldId id="30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scadia Mono" panose="020B0609020000020004" pitchFamily="49" charset="0"/>
      <p:regular r:id="rId23"/>
      <p:bold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Segoe UI" panose="020B05020402040202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5758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2950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2411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5346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024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791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3797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277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2661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58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419378"/>
            <a:ext cx="7588059" cy="190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0" i="0" u="none" strike="noStrike" dirty="0" err="1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C#’da</a:t>
            </a:r>
            <a:r>
              <a:rPr lang="tr-TR" sz="4000" b="0" i="0" u="none" strike="noStrike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 küme kullanımı</a:t>
            </a:r>
            <a:r>
              <a:rPr lang="tr-TR" sz="4000" dirty="0">
                <a:latin typeface="Century Gothic" panose="020B0502020202020204" pitchFamily="34" charset="0"/>
              </a:rPr>
              <a:t> </a:t>
            </a:r>
            <a:br>
              <a:rPr lang="tr-TR" sz="4000" b="1" dirty="0">
                <a:solidFill>
                  <a:schemeClr val="dk1"/>
                </a:solidFill>
              </a:rPr>
            </a:br>
            <a:endParaRPr lang="tr-TR" sz="40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Melik </a:t>
            </a:r>
            <a:r>
              <a:rPr lang="tr-TR" sz="1600" b="1" cap="none" dirty="0" err="1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Samed</a:t>
            </a:r>
            <a:r>
              <a:rPr lang="tr-TR" sz="1600" b="1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ALMACI</a:t>
            </a:r>
            <a:endParaRPr sz="16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03/06/2022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 cap="none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295525" y="4509135"/>
            <a:ext cx="2240280" cy="1913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Belirli bir pozisyondaki elemanı öğrenme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Küme içinde bulunan elamanların yerlerini (</a:t>
            </a:r>
            <a:r>
              <a:rPr lang="tr-TR" dirty="0" err="1"/>
              <a:t>index</a:t>
            </a:r>
            <a:r>
              <a:rPr lang="tr-TR" dirty="0"/>
              <a:t> </a:t>
            </a:r>
            <a:r>
              <a:rPr lang="tr-TR" dirty="0" err="1"/>
              <a:t>numarısını</a:t>
            </a:r>
            <a:r>
              <a:rPr lang="tr-TR" dirty="0"/>
              <a:t>) öğrenelim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Bize 0(1)-1(2)-2(4)-3(6) </a:t>
            </a:r>
            <a:r>
              <a:rPr lang="tr-TR" dirty="0" err="1"/>
              <a:t>indexlerinden</a:t>
            </a:r>
            <a:r>
              <a:rPr lang="tr-TR" dirty="0"/>
              <a:t> 2. </a:t>
            </a:r>
            <a:r>
              <a:rPr lang="tr-TR" dirty="0" err="1"/>
              <a:t>nin</a:t>
            </a:r>
            <a:r>
              <a:rPr lang="tr-TR" dirty="0"/>
              <a:t> çıktısı olarak 4 sonucunu verir</a:t>
            </a:r>
            <a:endParaRPr dirty="0"/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CA27B6D9-417C-7940-97AC-E6D4CB011D1D}"/>
              </a:ext>
            </a:extLst>
          </p:cNvPr>
          <p:cNvSpPr/>
          <p:nvPr/>
        </p:nvSpPr>
        <p:spPr>
          <a:xfrm>
            <a:off x="1315775" y="1595354"/>
            <a:ext cx="280952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49842DE-4641-0F95-8AEC-073635AA8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47" y="2274492"/>
            <a:ext cx="4392043" cy="2309016"/>
          </a:xfrm>
          <a:prstGeom prst="rect">
            <a:avLst/>
          </a:prstGeom>
        </p:spPr>
      </p:pic>
      <p:sp>
        <p:nvSpPr>
          <p:cNvPr id="8" name="Ok: Sağ 7">
            <a:extLst>
              <a:ext uri="{FF2B5EF4-FFF2-40B4-BE49-F238E27FC236}">
                <a16:creationId xmlns:a16="http://schemas.microsoft.com/office/drawing/2014/main" id="{2EF3F6E2-9C34-92AF-DD1B-B4C352C18964}"/>
              </a:ext>
            </a:extLst>
          </p:cNvPr>
          <p:cNvSpPr/>
          <p:nvPr/>
        </p:nvSpPr>
        <p:spPr>
          <a:xfrm>
            <a:off x="1311579" y="5131202"/>
            <a:ext cx="280952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60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502079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b="1" dirty="0"/>
              <a:t> Eleman mevcut mu kontrolü</a:t>
            </a:r>
            <a:endParaRPr lang="tr-TR" sz="3600" b="1" dirty="0">
              <a:solidFill>
                <a:srgbClr val="3F3F3F"/>
              </a:solidFill>
              <a:latin typeface="Century Gothic" panose="020B0502020202020204"/>
            </a:endParaRP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indent="0">
              <a:spcBef>
                <a:spcPts val="0"/>
              </a:spcBef>
            </a:pPr>
            <a:r>
              <a:rPr lang="tr-TR" dirty="0"/>
              <a:t>Kümeler içinde bulunan elamanların dışardan erişimle var olup olmadığını nasıl kontrol ederiz bakalım.</a:t>
            </a:r>
          </a:p>
          <a:p>
            <a:pPr marL="0" indent="0">
              <a:spcBef>
                <a:spcPts val="0"/>
              </a:spcBef>
            </a:pPr>
            <a:endParaRPr lang="tr-TR" dirty="0"/>
          </a:p>
          <a:p>
            <a:pPr marL="0" indent="0">
              <a:spcBef>
                <a:spcPts val="0"/>
              </a:spcBef>
            </a:pPr>
            <a:endParaRPr lang="tr-TR" dirty="0"/>
          </a:p>
          <a:p>
            <a:pPr marL="0" indent="0">
              <a:spcBef>
                <a:spcPts val="0"/>
              </a:spcBef>
            </a:pPr>
            <a:endParaRPr lang="tr-TR" dirty="0"/>
          </a:p>
          <a:p>
            <a:pPr marL="0" indent="0">
              <a:spcBef>
                <a:spcPts val="0"/>
              </a:spcBef>
            </a:pPr>
            <a:endParaRPr lang="tr-TR" dirty="0"/>
          </a:p>
          <a:p>
            <a:pPr marL="0" indent="0">
              <a:spcBef>
                <a:spcPts val="0"/>
              </a:spcBef>
            </a:pPr>
            <a:endParaRPr lang="tr-TR" dirty="0"/>
          </a:p>
          <a:p>
            <a:pPr marL="0" indent="0">
              <a:spcBef>
                <a:spcPts val="0"/>
              </a:spcBef>
            </a:pPr>
            <a:endParaRPr lang="tr-TR" dirty="0"/>
          </a:p>
          <a:p>
            <a:pPr marL="0" indent="0">
              <a:spcBef>
                <a:spcPts val="0"/>
              </a:spcBef>
            </a:pPr>
            <a:endParaRPr lang="tr-TR" dirty="0"/>
          </a:p>
          <a:p>
            <a:pPr marL="0" indent="0">
              <a:spcBef>
                <a:spcPts val="0"/>
              </a:spcBef>
            </a:pPr>
            <a:endParaRPr lang="tr-TR" dirty="0"/>
          </a:p>
          <a:p>
            <a:pPr marL="0" indent="0">
              <a:spcBef>
                <a:spcPts val="0"/>
              </a:spcBef>
            </a:pPr>
            <a:endParaRPr lang="tr-TR" dirty="0"/>
          </a:p>
          <a:p>
            <a:pPr marL="0" indent="0">
              <a:spcBef>
                <a:spcPts val="0"/>
              </a:spcBef>
            </a:pPr>
            <a:endParaRPr lang="tr-TR" dirty="0"/>
          </a:p>
          <a:p>
            <a:pPr marL="0" indent="0">
              <a:spcBef>
                <a:spcPts val="0"/>
              </a:spcBef>
            </a:pPr>
            <a:endParaRPr lang="tr-TR" dirty="0"/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2C5875BD-32B2-7801-FDEF-1CDEB02DAFF2}"/>
              </a:ext>
            </a:extLst>
          </p:cNvPr>
          <p:cNvSpPr/>
          <p:nvPr/>
        </p:nvSpPr>
        <p:spPr>
          <a:xfrm>
            <a:off x="1299661" y="1614404"/>
            <a:ext cx="280952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4683C7D-9DE0-8AF9-129D-D7E073E4C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05" y="2475432"/>
            <a:ext cx="3330229" cy="231668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CD799536-A1BB-0F6A-F1AA-09AEEF898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613" y="2483064"/>
            <a:ext cx="4153260" cy="199661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49C95CE-9CB4-9162-DF81-00BA028B2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0613" y="5023499"/>
            <a:ext cx="4488569" cy="670618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0F712E21-54A5-98E2-427E-FBBF323DE3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82" b="760"/>
          <a:stretch/>
        </p:blipFill>
        <p:spPr>
          <a:xfrm>
            <a:off x="7713993" y="5049770"/>
            <a:ext cx="994046" cy="78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84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549704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b="1" dirty="0"/>
              <a:t>Elemanları sıralama</a:t>
            </a:r>
            <a:endParaRPr lang="tr-TR" sz="3600" b="1" dirty="0">
              <a:solidFill>
                <a:srgbClr val="3F3F3F"/>
              </a:solidFill>
              <a:latin typeface="Century Gothic" panose="020B0502020202020204"/>
            </a:endParaRP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Küme içindeki elamanları küçükten büyüğe sıralamak istersek.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 err="1"/>
              <a:t>Sirala</a:t>
            </a:r>
            <a:r>
              <a:rPr lang="tr-TR" dirty="0"/>
              <a:t> adında küme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ına</a:t>
            </a:r>
            <a:r>
              <a:rPr lang="tr-TR" dirty="0"/>
              <a:t> komut ekleyelim ve komutu şöyle çalıştıralım.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						</a:t>
            </a:r>
            <a:endParaRPr dirty="0"/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491A5B6F-FA3F-EEC8-5137-C5366C0537F4}"/>
              </a:ext>
            </a:extLst>
          </p:cNvPr>
          <p:cNvSpPr/>
          <p:nvPr/>
        </p:nvSpPr>
        <p:spPr>
          <a:xfrm>
            <a:off x="1311579" y="1614404"/>
            <a:ext cx="280952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C258A67-626F-047C-65CD-C4C5B072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47" y="2548491"/>
            <a:ext cx="4099915" cy="224809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2645D11-7F5A-2011-332E-E6BAC3067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4594" y="2219079"/>
            <a:ext cx="3436918" cy="2827265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D2B79E02-2BCE-166F-B9AB-61DAFE5EEF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093" t="16498"/>
          <a:stretch/>
        </p:blipFill>
        <p:spPr>
          <a:xfrm>
            <a:off x="7624594" y="5214091"/>
            <a:ext cx="2157300" cy="89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685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3600"/>
            </a:pPr>
            <a:r>
              <a:rPr lang="tr-TR" b="1" dirty="0"/>
              <a:t>Alt kümeleri hesaplama ve yazdırma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Bir kümenin tüm elemanları aynı zamanda o kümenin birer alt kümesidir bu alt kümeleri bulmak ve ekran çıktısı almak için şöyle bir </a:t>
            </a:r>
            <a:r>
              <a:rPr lang="tr-TR" dirty="0" err="1"/>
              <a:t>class</a:t>
            </a:r>
            <a:r>
              <a:rPr lang="tr-TR" dirty="0"/>
              <a:t> tanımlayalım.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B2749862-7C99-847B-B39E-4AE7317E7BC7}"/>
              </a:ext>
            </a:extLst>
          </p:cNvPr>
          <p:cNvSpPr/>
          <p:nvPr/>
        </p:nvSpPr>
        <p:spPr>
          <a:xfrm>
            <a:off x="1251558" y="1296782"/>
            <a:ext cx="280952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9DD5260-CF8B-8E9E-7605-CA8129195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9" y="2644076"/>
            <a:ext cx="4861981" cy="329212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51F9A2E4-AAF4-DBF0-55D4-6DD705513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042" y="2644076"/>
            <a:ext cx="4900085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781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3600"/>
            </a:pPr>
            <a:r>
              <a:rPr lang="tr-TR" b="1" dirty="0"/>
              <a:t>Alt kümeleri hesaplama ve yazdırma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Tanımlamış olduğumuz </a:t>
            </a:r>
            <a:r>
              <a:rPr lang="tr-TR" dirty="0" err="1"/>
              <a:t>class</a:t>
            </a:r>
            <a:r>
              <a:rPr lang="tr-TR" dirty="0"/>
              <a:t> sayesinde bizler kümemizin içinde bulunan bütün alt kümeleri ufak bir kod yardımıyla elde </a:t>
            </a:r>
            <a:r>
              <a:rPr lang="tr-TR" dirty="0" err="1"/>
              <a:t>edicez</a:t>
            </a:r>
            <a:r>
              <a:rPr lang="tr-TR" dirty="0"/>
              <a:t>.</a:t>
            </a:r>
            <a:endParaRPr dirty="0"/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17ED7821-5CFF-AF51-F913-C07302FEDD03}"/>
              </a:ext>
            </a:extLst>
          </p:cNvPr>
          <p:cNvSpPr/>
          <p:nvPr/>
        </p:nvSpPr>
        <p:spPr>
          <a:xfrm>
            <a:off x="1311579" y="1595354"/>
            <a:ext cx="280952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1EA7182-29D6-100D-15B0-F8CFD6095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731" y="2282133"/>
            <a:ext cx="1953961" cy="4235605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918E0DC9-0FAA-84D3-D9A3-F6A04EE62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069" y="3035506"/>
            <a:ext cx="4575931" cy="222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4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/>
              <a:t>Yardımcı Kaynaklar</a:t>
            </a:r>
            <a:endParaRPr b="1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2623717" y="1795596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spcBef>
                <a:spcPts val="0"/>
              </a:spcBef>
              <a:buFont typeface="+mj-lt"/>
              <a:buAutoNum type="arabicPeriod"/>
            </a:pPr>
            <a:r>
              <a:rPr lang="tr-TR" b="1" dirty="0">
                <a:solidFill>
                  <a:srgbClr val="444444"/>
                </a:solidFill>
                <a:latin typeface="Segoe UI" panose="020B0502040204020203" pitchFamily="34" charset="0"/>
              </a:rPr>
              <a:t>C# Eğitim Kitabı - Murat </a:t>
            </a:r>
            <a:r>
              <a:rPr lang="tr-TR" b="1" dirty="0" err="1">
                <a:solidFill>
                  <a:srgbClr val="444444"/>
                </a:solidFill>
                <a:latin typeface="Segoe UI" panose="020B0502040204020203" pitchFamily="34" charset="0"/>
              </a:rPr>
              <a:t>Yücedağ</a:t>
            </a:r>
            <a:endParaRPr lang="tr-TR" b="1" dirty="0">
              <a:solidFill>
                <a:srgbClr val="444444"/>
              </a:solidFill>
              <a:latin typeface="Segoe UI" panose="020B0502040204020203" pitchFamily="34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>
                <a:solidFill>
                  <a:srgbClr val="444444"/>
                </a:solidFill>
                <a:latin typeface="Segoe UI" panose="020B0502040204020203" pitchFamily="34" charset="0"/>
              </a:rPr>
              <a:t>w3schools.com-C# Dersleri</a:t>
            </a:r>
          </a:p>
          <a:p>
            <a:pPr marL="342900">
              <a:spcBef>
                <a:spcPts val="0"/>
              </a:spcBef>
              <a:buFont typeface="+mj-lt"/>
              <a:buAutoNum type="arabicPeriod"/>
            </a:pPr>
            <a:r>
              <a:rPr lang="tr-TR" b="1" dirty="0">
                <a:solidFill>
                  <a:srgbClr val="444444"/>
                </a:solidFill>
                <a:latin typeface="Segoe UI" panose="020B0502040204020203" pitchFamily="34" charset="0"/>
              </a:rPr>
              <a:t>Devrim </a:t>
            </a:r>
            <a:r>
              <a:rPr lang="tr-TR" b="1" dirty="0" err="1">
                <a:solidFill>
                  <a:srgbClr val="444444"/>
                </a:solidFill>
                <a:latin typeface="Segoe UI" panose="020B0502040204020203" pitchFamily="34" charset="0"/>
              </a:rPr>
              <a:t>Altınkurt</a:t>
            </a:r>
            <a:r>
              <a:rPr lang="tr-TR" b="1" dirty="0">
                <a:solidFill>
                  <a:srgbClr val="444444"/>
                </a:solidFill>
                <a:latin typeface="Segoe UI" panose="020B0502040204020203" pitchFamily="34" charset="0"/>
              </a:rPr>
              <a:t>-C# Kümeler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tr-TR" b="1"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Picture 99"/>
          <p:cNvPicPr/>
          <p:nvPr/>
        </p:nvPicPr>
        <p:blipFill>
          <a:blip r:embed="rId4"/>
          <a:stretch>
            <a:fillRect/>
          </a:stretch>
        </p:blipFill>
        <p:spPr>
          <a:xfrm>
            <a:off x="9912350" y="5085080"/>
            <a:ext cx="1617345" cy="13214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>
                <a:solidFill>
                  <a:schemeClr val="dk1"/>
                </a:solidFill>
              </a:rPr>
              <a:t>İlginiz için teşekkürler…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16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Melik Samed ALMACI</a:t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almaci66@gmail.com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03/06/2022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Nesneye Yönelik Programlama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6"/>
          <a:srcRect t="12652"/>
          <a:stretch>
            <a:fillRect/>
          </a:stretch>
        </p:blipFill>
        <p:spPr>
          <a:xfrm>
            <a:off x="8544560" y="106680"/>
            <a:ext cx="3563620" cy="24199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596515" y="4437380"/>
            <a:ext cx="2240280" cy="19132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638300" y="410051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07" name="Google Shape;207;p4"/>
          <p:cNvSpPr txBox="1"/>
          <p:nvPr/>
        </p:nvSpPr>
        <p:spPr>
          <a:xfrm>
            <a:off x="1824562" y="879634"/>
            <a:ext cx="8542875" cy="574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</a:rPr>
              <a:t>Küme nedir.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</a:rPr>
              <a:t>Bir tam sayı dizisinden küme oluşturma.</a:t>
            </a:r>
            <a:endParaRPr lang="tr-TR" sz="1800" b="1" dirty="0">
              <a:solidFill>
                <a:srgbClr val="3F3F3F"/>
              </a:solidFill>
              <a:latin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</a:rPr>
              <a:t>Kesişim kümesi ve Birleşim kümesi.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</a:rPr>
              <a:t>Fark kümesi.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</a:rPr>
              <a:t>Denk küme kontrolü.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</a:rPr>
              <a:t>Boş küme ve Eşit küme kontrolü.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</a:rPr>
              <a:t>Kümeye eleman ekleme.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</a:rPr>
              <a:t>Belirli bir pozisyondaki elemanı öğrenme.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</a:rPr>
              <a:t>Eleman mevcut mu kontrolü.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</a:rPr>
              <a:t>Elemanları sıralama.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sz="1800" b="1" dirty="0">
                <a:solidFill>
                  <a:srgbClr val="3F3F3F"/>
                </a:solidFill>
                <a:latin typeface="Century Gothic" panose="020B0502020202020204"/>
              </a:rPr>
              <a:t>Alt kümeleri hesaplama ve yazdırma.</a:t>
            </a:r>
            <a:endParaRPr lang="tr-TR" sz="1800" b="1" dirty="0">
              <a:solidFill>
                <a:srgbClr val="3F3F3F"/>
              </a:solidFill>
              <a:latin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00" name="Picture Placeholder 99"/>
          <p:cNvPicPr>
            <a:picLocks noGrp="1" noChangeAspect="1"/>
          </p:cNvPicPr>
          <p:nvPr>
            <p:ph type="pic" idx="2"/>
          </p:nvPr>
        </p:nvPicPr>
        <p:blipFill>
          <a:blip r:embed="rId3"/>
          <a:stretch>
            <a:fillRect/>
          </a:stretch>
        </p:blipFill>
        <p:spPr>
          <a:xfrm>
            <a:off x="9552305" y="4364990"/>
            <a:ext cx="1932940" cy="1932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/>
              <a:t>C#’da</a:t>
            </a:r>
            <a:r>
              <a:rPr lang="tr-TR" b="1" dirty="0"/>
              <a:t> Kümeler Nedir?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968734" y="1697966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buFont typeface="Noto Sans Symbols"/>
              <a:buNone/>
            </a:pPr>
            <a:r>
              <a:rPr lang="tr-TR" dirty="0"/>
              <a:t>Matematikten bildiğimiz küme kavramına karşılık gelen bir veri tipi olan kümeler C# içerisinde de bulunmaktadır. </a:t>
            </a:r>
          </a:p>
          <a:p>
            <a:pPr marL="342900">
              <a:buFont typeface="Noto Sans Symbols"/>
              <a:buNone/>
            </a:pPr>
            <a:r>
              <a:rPr lang="tr-TR" dirty="0"/>
              <a:t>Kümeler Listeler ve Demetler gibi birden çok elamanı organize eden fonksiyonlardır. </a:t>
            </a:r>
          </a:p>
          <a:p>
            <a:pPr marL="342900">
              <a:buFont typeface="Noto Sans Symbols"/>
              <a:buNone/>
            </a:pPr>
            <a:r>
              <a:rPr lang="tr-TR" dirty="0"/>
              <a:t>Demetlerden farklı olarak kümeler değiştirilebilir yapıya sahiptir. </a:t>
            </a:r>
          </a:p>
          <a:p>
            <a:pPr marL="342900">
              <a:buFont typeface="Noto Sans Symbols"/>
              <a:buNone/>
            </a:pPr>
            <a:r>
              <a:rPr lang="tr-TR" dirty="0"/>
              <a:t>Farklı türde elamanlar da barındırabilir. </a:t>
            </a:r>
          </a:p>
          <a:p>
            <a:pPr marL="342900">
              <a:buFont typeface="Noto Sans Symbols"/>
              <a:buNone/>
            </a:pPr>
            <a:r>
              <a:rPr lang="tr-TR" dirty="0"/>
              <a:t>Matematiksel kümelerin taşıdığı kesişim birleşim gibi tüm özellikler C# içinde de mevcuttur.</a:t>
            </a:r>
          </a:p>
        </p:txBody>
      </p:sp>
      <p:pic>
        <p:nvPicPr>
          <p:cNvPr id="6" name="Picture Placeholder 99">
            <a:extLst>
              <a:ext uri="{FF2B5EF4-FFF2-40B4-BE49-F238E27FC236}">
                <a16:creationId xmlns:a16="http://schemas.microsoft.com/office/drawing/2014/main" id="{D0D8CD6B-CDF0-8D61-3F6C-E8F5F13F3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019" y="4416468"/>
            <a:ext cx="1932940" cy="1932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640156" y="388501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3600"/>
            </a:pPr>
            <a:r>
              <a:rPr lang="tr-TR" b="1" dirty="0"/>
              <a:t>Bir tam sayı dizisinden küme oluşturma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/>
          </a:p>
        </p:txBody>
      </p:sp>
      <p:sp>
        <p:nvSpPr>
          <p:cNvPr id="223" name="Google Shape;223;p6"/>
          <p:cNvSpPr txBox="1">
            <a:spLocks noGrp="1"/>
          </p:cNvSpPr>
          <p:nvPr>
            <p:ph type="body" idx="1"/>
          </p:nvPr>
        </p:nvSpPr>
        <p:spPr>
          <a:xfrm>
            <a:off x="1788167" y="1275271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Kümeleri oluşturmak için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lardan</a:t>
            </a:r>
            <a:r>
              <a:rPr lang="tr-TR" dirty="0"/>
              <a:t> ve dizilerden yararlanmamız lazım bunun içinde önce bir dizi oluşturup küme klasımızı tanımlıyoruz. Class </a:t>
            </a:r>
            <a:r>
              <a:rPr lang="tr-TR" dirty="0" err="1"/>
              <a:t>ımızı</a:t>
            </a:r>
            <a:r>
              <a:rPr lang="tr-TR" dirty="0"/>
              <a:t> oluşturduktan sonra dizileri kümelere tanımlama işlemini yapabiliriz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Oluşturduğumuz bu yeni kümenin elaman sayısını ve küme elamanlarını yazmak için ise şu kodları çalıştırın()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</p:txBody>
      </p:sp>
      <p:sp>
        <p:nvSpPr>
          <p:cNvPr id="3" name="Ok: Sağ 2">
            <a:extLst>
              <a:ext uri="{FF2B5EF4-FFF2-40B4-BE49-F238E27FC236}">
                <a16:creationId xmlns:a16="http://schemas.microsoft.com/office/drawing/2014/main" id="{6E35D1BD-190E-895E-D424-8578CF33A741}"/>
              </a:ext>
            </a:extLst>
          </p:cNvPr>
          <p:cNvSpPr/>
          <p:nvPr/>
        </p:nvSpPr>
        <p:spPr>
          <a:xfrm>
            <a:off x="1359204" y="1537946"/>
            <a:ext cx="280952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k: Sağ 11">
            <a:extLst>
              <a:ext uri="{FF2B5EF4-FFF2-40B4-BE49-F238E27FC236}">
                <a16:creationId xmlns:a16="http://schemas.microsoft.com/office/drawing/2014/main" id="{4D6FAF96-C331-2D4C-6059-EB7D2141155E}"/>
              </a:ext>
            </a:extLst>
          </p:cNvPr>
          <p:cNvSpPr/>
          <p:nvPr/>
        </p:nvSpPr>
        <p:spPr>
          <a:xfrm>
            <a:off x="1359204" y="4395446"/>
            <a:ext cx="280952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7F45E706-2BF2-06B7-AFAC-4AE1542C7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588" y="5140659"/>
            <a:ext cx="3589331" cy="1508891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C4EF6BEA-F1E7-EA49-DBB0-278F893FA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892" y="5290993"/>
            <a:ext cx="2727849" cy="1208225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539F82BC-6D9B-2342-5FFC-561643019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892" y="2675681"/>
            <a:ext cx="3147333" cy="1204064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05DE595-4615-9B42-4A3A-2BC7C3CA26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6767" y="5444427"/>
            <a:ext cx="2178812" cy="8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2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659147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b="1" dirty="0"/>
              <a:t>Kesişim kümesi ve Birleşim kümesi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60944" y="1152907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indent="0">
              <a:spcBef>
                <a:spcPts val="0"/>
              </a:spcBef>
            </a:pPr>
            <a:r>
              <a:rPr lang="tr-TR" dirty="0"/>
              <a:t>Kesişim ve birleşim kümesi oluşturmak için </a:t>
            </a:r>
            <a:r>
              <a:rPr lang="tr-TR" dirty="0" err="1"/>
              <a:t>class</a:t>
            </a:r>
            <a:r>
              <a:rPr lang="tr-TR" dirty="0"/>
              <a:t> kısmından bir operatör </a:t>
            </a:r>
            <a:r>
              <a:rPr lang="tr-TR" dirty="0" err="1"/>
              <a:t>atıyıp</a:t>
            </a:r>
            <a:r>
              <a:rPr lang="tr-TR" dirty="0"/>
              <a:t> bu operatör ün çalışmasını sağlayacak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döngünsünü</a:t>
            </a:r>
            <a:r>
              <a:rPr lang="tr-TR" dirty="0"/>
              <a:t> yazalım.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Class a operatör tanımlandıktan sonra alttaki kod satırlarını yazıp kesişim veya birleşim sonuçlarını elde edebiliriz.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7F9442E2-0649-34A8-81EA-3AFCE889371F}"/>
              </a:ext>
            </a:extLst>
          </p:cNvPr>
          <p:cNvSpPr/>
          <p:nvPr/>
        </p:nvSpPr>
        <p:spPr>
          <a:xfrm>
            <a:off x="1259523" y="1584900"/>
            <a:ext cx="280952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5731C8F3-6B4B-1CD8-8C4E-20C94142E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147" y="2383621"/>
            <a:ext cx="4458086" cy="716342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46D0A4FC-B8DC-1626-AD38-E87E10643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8986" y="4536793"/>
            <a:ext cx="3558848" cy="2095682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74F470A6-A9D7-FBB0-5F1C-6D42263F6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652" y="2383621"/>
            <a:ext cx="4207182" cy="1793327"/>
          </a:xfrm>
          <a:prstGeom prst="rect">
            <a:avLst/>
          </a:prstGeom>
        </p:spPr>
      </p:pic>
      <p:sp>
        <p:nvSpPr>
          <p:cNvPr id="17" name="Ok: Sağ 16">
            <a:extLst>
              <a:ext uri="{FF2B5EF4-FFF2-40B4-BE49-F238E27FC236}">
                <a16:creationId xmlns:a16="http://schemas.microsoft.com/office/drawing/2014/main" id="{8D792822-2073-600F-34D9-5F435738971B}"/>
              </a:ext>
            </a:extLst>
          </p:cNvPr>
          <p:cNvSpPr/>
          <p:nvPr/>
        </p:nvSpPr>
        <p:spPr>
          <a:xfrm>
            <a:off x="1259523" y="4299525"/>
            <a:ext cx="280952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D3AB05C-897A-A978-52BD-2694B12F0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9147" y="5355194"/>
            <a:ext cx="1060169" cy="4588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Fark kümesi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İki küme arasındaki elaman farklarını bulmak istersek yine küme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ımızın</a:t>
            </a:r>
            <a:r>
              <a:rPr lang="tr-TR" dirty="0"/>
              <a:t> içine bir </a:t>
            </a:r>
            <a:r>
              <a:rPr lang="tr-TR" dirty="0" err="1"/>
              <a:t>operator</a:t>
            </a:r>
            <a:r>
              <a:rPr lang="tr-TR" dirty="0"/>
              <a:t> tanımlayıp bu </a:t>
            </a:r>
            <a:r>
              <a:rPr lang="tr-TR" dirty="0" err="1"/>
              <a:t>operator</a:t>
            </a:r>
            <a:r>
              <a:rPr lang="tr-TR" dirty="0"/>
              <a:t> ün içine iki küme arasındaki farkları kontrol edecek kodlarımızı yazıyoruz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b="1" dirty="0">
                <a:solidFill>
                  <a:srgbClr val="333333"/>
                </a:solidFill>
                <a:latin typeface="Segoe UI" panose="020B0502040204020203" pitchFamily="34" charset="0"/>
              </a:rPr>
              <a:t> </a:t>
            </a:r>
            <a:endParaRPr sz="1800" b="1" dirty="0"/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464499C7-96D6-AB10-8121-17657735EE79}"/>
              </a:ext>
            </a:extLst>
          </p:cNvPr>
          <p:cNvSpPr/>
          <p:nvPr/>
        </p:nvSpPr>
        <p:spPr>
          <a:xfrm>
            <a:off x="1311579" y="1595354"/>
            <a:ext cx="280952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5404B7E-C9E5-FA0E-8AD9-610F525B1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579" y="3011618"/>
            <a:ext cx="4983912" cy="166130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DE14AE7-D9BB-6D70-F6C4-47BFB91B0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252" y="2940206"/>
            <a:ext cx="3383573" cy="2438611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35418CAD-B348-A6C9-D8BF-CF5FDDFAB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246" y="5503604"/>
            <a:ext cx="1183583" cy="47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3600"/>
            </a:pPr>
            <a:r>
              <a:rPr lang="tr-TR" b="1" dirty="0"/>
              <a:t>Denk küme kontrolü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Küme de bulunan elaman sayısının eşitliğini incelemek için </a:t>
            </a:r>
            <a:r>
              <a:rPr lang="tr-TR" dirty="0" err="1"/>
              <a:t>DenkMi</a:t>
            </a:r>
            <a:r>
              <a:rPr lang="tr-TR" dirty="0"/>
              <a:t> komutunu tanımlayıp bu komuta operatör atayalım.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Bu sayede operatör sadece </a:t>
            </a:r>
            <a:r>
              <a:rPr lang="tr-TR" dirty="0" err="1"/>
              <a:t>kume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ı içinde oluşan kümelerin denk olup olmadığını denetleyip çıktı verir.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07FF9166-95B6-19AC-8DA7-92D429AC9137}"/>
              </a:ext>
            </a:extLst>
          </p:cNvPr>
          <p:cNvSpPr/>
          <p:nvPr/>
        </p:nvSpPr>
        <p:spPr>
          <a:xfrm>
            <a:off x="1311579" y="1576376"/>
            <a:ext cx="280952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D3E0552-1E64-95E6-4850-63093AA8A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007" y="2693606"/>
            <a:ext cx="4221846" cy="1470787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F5F6E43-A9BC-36D5-C30C-3EF13ECCF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147" y="2735520"/>
            <a:ext cx="4244708" cy="69348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31695FC-34BB-72EB-747B-FBF892E73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147" y="3922864"/>
            <a:ext cx="3513124" cy="2613887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D367EA4F-9450-8E13-2653-A3113258C4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582" b="760"/>
          <a:stretch/>
        </p:blipFill>
        <p:spPr>
          <a:xfrm>
            <a:off x="5903855" y="4982547"/>
            <a:ext cx="994046" cy="78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8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Boş küme ve Eşit küme kontrolü</a:t>
            </a: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Font typeface="Noto Sans Symbols"/>
              <a:buNone/>
            </a:pPr>
            <a:endParaRPr lang="tr-TR" dirty="0"/>
          </a:p>
          <a:p>
            <a:pPr marL="0" lvl="0" indent="0">
              <a:spcBef>
                <a:spcPts val="0"/>
              </a:spcBef>
              <a:buFont typeface="Noto Sans Symbols"/>
              <a:buNone/>
            </a:pPr>
            <a:r>
              <a:rPr lang="tr-TR" dirty="0"/>
              <a:t>Kümlerin boş olup olmadığını kontrol etmek için </a:t>
            </a:r>
            <a:r>
              <a:rPr lang="tr-TR" dirty="0" err="1"/>
              <a:t>return</a:t>
            </a:r>
            <a:r>
              <a:rPr lang="tr-TR" dirty="0"/>
              <a:t> komutunu ile </a:t>
            </a:r>
            <a:r>
              <a:rPr lang="tr-TR" dirty="0" err="1"/>
              <a:t>ElemanSayisi</a:t>
            </a:r>
            <a:r>
              <a:rPr lang="tr-TR" dirty="0"/>
              <a:t> </a:t>
            </a:r>
            <a:r>
              <a:rPr lang="tr-TR" dirty="0" err="1"/>
              <a:t>na</a:t>
            </a:r>
            <a:r>
              <a:rPr lang="tr-TR" dirty="0"/>
              <a:t> erişip 0 a denkliği bakılır.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>
              <a:spcBef>
                <a:spcPts val="0"/>
              </a:spcBef>
            </a:pPr>
            <a:r>
              <a:rPr lang="tr-TR" dirty="0"/>
              <a:t>İki kümenin eşitliğini kontrol etmek için </a:t>
            </a:r>
            <a:r>
              <a:rPr lang="tr-TR" dirty="0" err="1"/>
              <a:t>operator</a:t>
            </a:r>
            <a:r>
              <a:rPr lang="tr-TR" dirty="0"/>
              <a:t> tanımlayıp onun üstünden iki kümenin eşitliğine bakılır.</a:t>
            </a:r>
            <a:r>
              <a:rPr lang="tr-TR" b="1" dirty="0"/>
              <a:t>                 </a:t>
            </a:r>
            <a:endParaRPr lang="tr-T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D3FEF435-4155-2EED-53FA-26739358BECE}"/>
              </a:ext>
            </a:extLst>
          </p:cNvPr>
          <p:cNvSpPr/>
          <p:nvPr/>
        </p:nvSpPr>
        <p:spPr>
          <a:xfrm>
            <a:off x="1185946" y="1640551"/>
            <a:ext cx="280952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A888E5D4-C5A8-DE27-4643-C8BCB83A0F04}"/>
              </a:ext>
            </a:extLst>
          </p:cNvPr>
          <p:cNvSpPr/>
          <p:nvPr/>
        </p:nvSpPr>
        <p:spPr>
          <a:xfrm>
            <a:off x="1282071" y="3776548"/>
            <a:ext cx="280952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C84C5C4-8531-8877-3883-3B2C57220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257" y="2133009"/>
            <a:ext cx="3102874" cy="170926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C9A8865-F996-C908-5B55-69440DB6C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428" y="2213042"/>
            <a:ext cx="3797075" cy="92533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A62CE11-192D-146F-F79B-B521DB2C15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881" y="4298147"/>
            <a:ext cx="3421677" cy="2453853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8D1ECBBE-2E8D-E490-5D65-2E8B5E0F6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023" y="4606029"/>
            <a:ext cx="5300290" cy="214597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BDF17DA0-38FD-A65A-5532-7F2A173978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0126" y="2406163"/>
            <a:ext cx="797841" cy="58147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440C2D63-F1E7-AD53-BCAB-4BACD72064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80126" y="5211298"/>
            <a:ext cx="861058" cy="6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5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"/>
          <p:cNvSpPr txBox="1">
            <a:spLocks noGrp="1"/>
          </p:cNvSpPr>
          <p:nvPr>
            <p:ph type="title"/>
          </p:nvPr>
        </p:nvSpPr>
        <p:spPr>
          <a:xfrm>
            <a:off x="1659147" y="458824"/>
            <a:ext cx="9747485" cy="102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</a:pPr>
            <a:r>
              <a:rPr lang="tr-TR" b="1" dirty="0"/>
              <a:t>Kümeye eleman ekleme</a:t>
            </a:r>
            <a:endParaRPr lang="tr-TR" sz="3600" b="1" dirty="0">
              <a:solidFill>
                <a:srgbClr val="3F3F3F"/>
              </a:solidFill>
              <a:latin typeface="Century Gothic" panose="020B0502020202020204"/>
            </a:endParaRPr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9</a:t>
            </a:fld>
            <a:endParaRPr lang="tr-TR"/>
          </a:p>
        </p:txBody>
      </p:sp>
      <p:sp>
        <p:nvSpPr>
          <p:cNvPr id="231" name="Google Shape;231;p7"/>
          <p:cNvSpPr txBox="1">
            <a:spLocks noGrp="1"/>
          </p:cNvSpPr>
          <p:nvPr>
            <p:ph type="body" idx="1"/>
          </p:nvPr>
        </p:nvSpPr>
        <p:spPr>
          <a:xfrm>
            <a:off x="1659147" y="1196039"/>
            <a:ext cx="7848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dirty="0"/>
              <a:t>Mevcut bir kümeye eleman eklemek için oluşturmuş </a:t>
            </a:r>
            <a:r>
              <a:rPr lang="tr-TR" dirty="0" err="1"/>
              <a:t>olduğumuz‘add</a:t>
            </a:r>
            <a:r>
              <a:rPr lang="tr-TR" dirty="0"/>
              <a:t>’ komut kullanılacak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r>
              <a:rPr lang="tr-TR" sz="1800" dirty="0"/>
              <a:t>İçerisinde </a:t>
            </a:r>
            <a:r>
              <a:rPr lang="tr-T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1, 2, 4, 6</a:t>
            </a:r>
            <a:r>
              <a:rPr lang="tr-TR" sz="1800" dirty="0"/>
              <a:t> elamanları bulunan kümeye komutu </a:t>
            </a:r>
            <a:r>
              <a:rPr lang="tr-TR" dirty="0"/>
              <a:t>ile </a:t>
            </a:r>
            <a:r>
              <a:rPr lang="tr-TR" dirty="0">
                <a:solidFill>
                  <a:srgbClr val="000000"/>
                </a:solidFill>
                <a:latin typeface="Cascadia Mono" panose="020B0609020000020004" pitchFamily="49" charset="0"/>
              </a:rPr>
              <a:t>‘7’ </a:t>
            </a:r>
            <a:r>
              <a:rPr lang="tr-TR" sz="1800" dirty="0"/>
              <a:t>değeri eklenmiş ve yeni değeri şöyle olmuştur</a:t>
            </a:r>
            <a:r>
              <a:rPr lang="tr-TR" dirty="0"/>
              <a:t>: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</a:pPr>
            <a:endParaRPr lang="tr-TR" sz="1800" dirty="0"/>
          </a:p>
        </p:txBody>
      </p:sp>
      <p:sp>
        <p:nvSpPr>
          <p:cNvPr id="6" name="Ok: Sağ 5">
            <a:extLst>
              <a:ext uri="{FF2B5EF4-FFF2-40B4-BE49-F238E27FC236}">
                <a16:creationId xmlns:a16="http://schemas.microsoft.com/office/drawing/2014/main" id="{43CF0290-6B65-8435-7609-7B9C6C875E62}"/>
              </a:ext>
            </a:extLst>
          </p:cNvPr>
          <p:cNvSpPr/>
          <p:nvPr/>
        </p:nvSpPr>
        <p:spPr>
          <a:xfrm>
            <a:off x="1311579" y="1738229"/>
            <a:ext cx="280952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k: Sağ 6">
            <a:extLst>
              <a:ext uri="{FF2B5EF4-FFF2-40B4-BE49-F238E27FC236}">
                <a16:creationId xmlns:a16="http://schemas.microsoft.com/office/drawing/2014/main" id="{A304C8B5-C225-99C7-C29C-DB056C683113}"/>
              </a:ext>
            </a:extLst>
          </p:cNvPr>
          <p:cNvSpPr/>
          <p:nvPr/>
        </p:nvSpPr>
        <p:spPr>
          <a:xfrm>
            <a:off x="1257391" y="4317171"/>
            <a:ext cx="280952" cy="131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7159BDD-A921-C79F-98E8-14027ADE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775" y="2010063"/>
            <a:ext cx="3067250" cy="212933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6D3FA82-79A1-6B2D-764D-F4EB1F0D6D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579"/>
          <a:stretch/>
        </p:blipFill>
        <p:spPr>
          <a:xfrm>
            <a:off x="2889017" y="5461353"/>
            <a:ext cx="1944283" cy="40121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D728313-DD83-D421-A14B-F219C6A42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5118" y="4782007"/>
            <a:ext cx="3668120" cy="175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41530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599</Words>
  <Application>Microsoft Office PowerPoint</Application>
  <PresentationFormat>Geniş ekran</PresentationFormat>
  <Paragraphs>164</Paragraphs>
  <Slides>16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3" baseType="lpstr">
      <vt:lpstr>Cascadia Mono</vt:lpstr>
      <vt:lpstr>Calibri</vt:lpstr>
      <vt:lpstr>Arial</vt:lpstr>
      <vt:lpstr>Segoe UI</vt:lpstr>
      <vt:lpstr>Noto Sans Symbols</vt:lpstr>
      <vt:lpstr>Century Gothic</vt:lpstr>
      <vt:lpstr>Duman</vt:lpstr>
      <vt:lpstr>  C#’da küme kullanımı  </vt:lpstr>
      <vt:lpstr>İÇİNDEKİLER</vt:lpstr>
      <vt:lpstr>C#’da Kümeler Nedir?</vt:lpstr>
      <vt:lpstr>Bir tam sayı dizisinden küme oluşturma</vt:lpstr>
      <vt:lpstr>Kesişim kümesi ve Birleşim kümesi</vt:lpstr>
      <vt:lpstr>Fark kümesi</vt:lpstr>
      <vt:lpstr>Denk küme kontrolü</vt:lpstr>
      <vt:lpstr>Boş küme ve Eşit küme kontrolü</vt:lpstr>
      <vt:lpstr>Kümeye eleman ekleme</vt:lpstr>
      <vt:lpstr>Belirli bir pozisyondaki elemanı öğrenme</vt:lpstr>
      <vt:lpstr> Eleman mevcut mu kontrolü</vt:lpstr>
      <vt:lpstr>Elemanları sıralama</vt:lpstr>
      <vt:lpstr>Alt kümeleri hesaplama ve yazdırma</vt:lpstr>
      <vt:lpstr>Alt kümeleri hesaplama ve yazdırma</vt:lpstr>
      <vt:lpstr>Yardımcı Kaynaklar</vt:lpstr>
      <vt:lpstr>İlginiz için teşekkürler…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Android İşletim Sistemi Tarihçesi ve Temel Özellikleri </dc:title>
  <dc:creator>İsmail KIRBAŞ</dc:creator>
  <cp:lastModifiedBy>berat can katanalp</cp:lastModifiedBy>
  <cp:revision>15</cp:revision>
  <dcterms:created xsi:type="dcterms:W3CDTF">2022-05-25T15:13:00Z</dcterms:created>
  <dcterms:modified xsi:type="dcterms:W3CDTF">2022-06-04T16:19:48Z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660633C715944B9B8F41557CB4248DBB</vt:lpwstr>
  </property>
  <property fmtid="{D5CDD505-2E9C-101B-9397-08002B2CF9AE}" pid="3" name="KSOProductBuildVer">
    <vt:lpwstr>1033-11.2.0.11130</vt:lpwstr>
  </property>
</Properties>
</file>