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8" r:id="rId2"/>
    <p:sldId id="259" r:id="rId3"/>
    <p:sldId id="260" r:id="rId4"/>
    <p:sldId id="261" r:id="rId5"/>
    <p:sldId id="262"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21" r:id="rId24"/>
    <p:sldId id="300" r:id="rId25"/>
    <p:sldId id="301"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r.wikibooks.org/wiki/C_Sharp_Programlama_Dili/Dizil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hyperlink" Target="https://sefik.net/?mid=65&amp;id=158#.Yo-PWKhBxD9"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19547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err="1">
                <a:solidFill>
                  <a:schemeClr val="dk1"/>
                </a:solidFill>
              </a:rPr>
              <a:t>C#’da</a:t>
            </a:r>
            <a:r>
              <a:rPr lang="tr-TR" sz="4000" b="1" dirty="0">
                <a:solidFill>
                  <a:schemeClr val="dk1"/>
                </a:solidFill>
              </a:rPr>
              <a:t> Dizi Kullanımı</a:t>
            </a: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METE YILMAZ 1911404031</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27</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948D1-E1EA-7591-7040-A33C4C97EB11}"/>
              </a:ext>
            </a:extLst>
          </p:cNvPr>
          <p:cNvSpPr>
            <a:spLocks noGrp="1"/>
          </p:cNvSpPr>
          <p:nvPr>
            <p:ph type="title"/>
          </p:nvPr>
        </p:nvSpPr>
        <p:spPr>
          <a:xfrm>
            <a:off x="1640156" y="512462"/>
            <a:ext cx="8911687" cy="1280890"/>
          </a:xfrm>
        </p:spPr>
        <p:txBody>
          <a:bodyPr/>
          <a:lstStyle/>
          <a:p>
            <a:pPr algn="ctr"/>
            <a:r>
              <a:rPr lang="tr-TR" b="1" dirty="0" err="1"/>
              <a:t>C#’da</a:t>
            </a:r>
            <a:r>
              <a:rPr lang="tr-TR" b="1" dirty="0"/>
              <a:t> </a:t>
            </a:r>
            <a:r>
              <a:rPr lang="tr-TR" b="1" dirty="0" err="1"/>
              <a:t>forach</a:t>
            </a:r>
            <a:endParaRPr lang="tr-TR" b="1" dirty="0"/>
          </a:p>
        </p:txBody>
      </p:sp>
      <p:sp>
        <p:nvSpPr>
          <p:cNvPr id="3" name="Metin Yer Tutucusu 2">
            <a:extLst>
              <a:ext uri="{FF2B5EF4-FFF2-40B4-BE49-F238E27FC236}">
                <a16:creationId xmlns:a16="http://schemas.microsoft.com/office/drawing/2014/main" id="{DD6A4515-9C27-EBED-8186-879DCA0B2B2B}"/>
              </a:ext>
            </a:extLst>
          </p:cNvPr>
          <p:cNvSpPr>
            <a:spLocks noGrp="1"/>
          </p:cNvSpPr>
          <p:nvPr>
            <p:ph type="body" idx="1"/>
          </p:nvPr>
        </p:nvSpPr>
        <p:spPr>
          <a:xfrm>
            <a:off x="1311579" y="1612769"/>
            <a:ext cx="8915400" cy="3777622"/>
          </a:xfrm>
        </p:spPr>
        <p:txBody>
          <a:bodyPr>
            <a:normAutofit lnSpcReduction="10000"/>
          </a:bodyPr>
          <a:lstStyle/>
          <a:p>
            <a:r>
              <a:rPr lang="tr-TR" dirty="0"/>
              <a:t>		</a:t>
            </a:r>
            <a:r>
              <a:rPr lang="tr-TR" dirty="0" err="1"/>
              <a:t>foreach</a:t>
            </a:r>
            <a:r>
              <a:rPr lang="tr-TR" dirty="0"/>
              <a:t> yalnızca dizilere uygulanabilen bir döngü yapısıdır. Kullanımı şu şekildedir:</a:t>
            </a:r>
          </a:p>
          <a:p>
            <a:endParaRPr lang="tr-TR" dirty="0"/>
          </a:p>
          <a:p>
            <a:r>
              <a:rPr lang="tr-TR" dirty="0"/>
              <a:t> </a:t>
            </a:r>
            <a:r>
              <a:rPr lang="tr-TR" dirty="0" err="1"/>
              <a:t>int</a:t>
            </a:r>
            <a:r>
              <a:rPr lang="tr-TR" dirty="0"/>
              <a:t>[] dizi={3,2,6,7};</a:t>
            </a:r>
          </a:p>
          <a:p>
            <a:r>
              <a:rPr lang="tr-TR" dirty="0"/>
              <a:t> </a:t>
            </a:r>
            <a:r>
              <a:rPr lang="tr-TR" dirty="0" err="1"/>
              <a:t>foreach</a:t>
            </a:r>
            <a:r>
              <a:rPr lang="tr-TR" dirty="0"/>
              <a:t>(</a:t>
            </a:r>
            <a:r>
              <a:rPr lang="tr-TR" dirty="0" err="1"/>
              <a:t>int</a:t>
            </a:r>
            <a:r>
              <a:rPr lang="tr-TR" dirty="0"/>
              <a:t> eleman in dizi)</a:t>
            </a:r>
          </a:p>
          <a:p>
            <a:r>
              <a:rPr lang="tr-TR" dirty="0"/>
              <a:t>    </a:t>
            </a:r>
            <a:r>
              <a:rPr lang="tr-TR" dirty="0" err="1"/>
              <a:t>Console.WriteLine</a:t>
            </a:r>
            <a:r>
              <a:rPr lang="tr-TR" dirty="0"/>
              <a:t>(eleman);</a:t>
            </a:r>
          </a:p>
          <a:p>
            <a:r>
              <a:rPr lang="tr-TR" dirty="0"/>
              <a:t>Burada dizi dizisinin bütün elemanları teker teker ekrana yazdırılıyor.</a:t>
            </a:r>
          </a:p>
          <a:p>
            <a:endParaRPr lang="tr-TR" dirty="0"/>
          </a:p>
          <a:p>
            <a:r>
              <a:rPr lang="tr-TR" dirty="0"/>
              <a:t>		</a:t>
            </a:r>
            <a:r>
              <a:rPr lang="tr-TR" dirty="0" err="1"/>
              <a:t>foreach</a:t>
            </a:r>
            <a:r>
              <a:rPr lang="tr-TR" dirty="0"/>
              <a:t> döngüsüyle dizi elemanlarının değerini değiştiremeyiz, sadece ekrana yazdırmak gibi "</a:t>
            </a:r>
            <a:r>
              <a:rPr lang="tr-TR" dirty="0" err="1"/>
              <a:t>read-only</a:t>
            </a:r>
            <a:r>
              <a:rPr lang="tr-TR" dirty="0"/>
              <a:t>" işler yapabiliriz.</a:t>
            </a:r>
          </a:p>
        </p:txBody>
      </p:sp>
      <p:sp>
        <p:nvSpPr>
          <p:cNvPr id="4" name="Slayt Numarası Yer Tutucusu 3">
            <a:extLst>
              <a:ext uri="{FF2B5EF4-FFF2-40B4-BE49-F238E27FC236}">
                <a16:creationId xmlns:a16="http://schemas.microsoft.com/office/drawing/2014/main" id="{6BCE8B39-B88D-C00A-AC05-FF5529E99C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spTree>
    <p:extLst>
      <p:ext uri="{BB962C8B-B14F-4D97-AF65-F5344CB8AC3E}">
        <p14:creationId xmlns:p14="http://schemas.microsoft.com/office/powerpoint/2010/main" val="140149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EC49D-9C8A-ABAC-052D-A8B9DBBC11BD}"/>
              </a:ext>
            </a:extLst>
          </p:cNvPr>
          <p:cNvSpPr>
            <a:spLocks noGrp="1"/>
          </p:cNvSpPr>
          <p:nvPr>
            <p:ph type="title"/>
          </p:nvPr>
        </p:nvSpPr>
        <p:spPr>
          <a:xfrm>
            <a:off x="1642013" y="400223"/>
            <a:ext cx="8911687" cy="1280890"/>
          </a:xfrm>
        </p:spPr>
        <p:txBody>
          <a:bodyPr/>
          <a:lstStyle/>
          <a:p>
            <a:pPr algn="ctr"/>
            <a:r>
              <a:rPr lang="tr-TR" b="1" dirty="0" err="1"/>
              <a:t>C#’da</a:t>
            </a:r>
            <a:r>
              <a:rPr lang="tr-TR" b="1" dirty="0"/>
              <a:t> Çok Boyutlu Diziler</a:t>
            </a:r>
          </a:p>
        </p:txBody>
      </p:sp>
      <p:sp>
        <p:nvSpPr>
          <p:cNvPr id="3" name="Metin Yer Tutucusu 2">
            <a:extLst>
              <a:ext uri="{FF2B5EF4-FFF2-40B4-BE49-F238E27FC236}">
                <a16:creationId xmlns:a16="http://schemas.microsoft.com/office/drawing/2014/main" id="{8776D929-AABB-4DC0-E889-4BA291700F93}"/>
              </a:ext>
            </a:extLst>
          </p:cNvPr>
          <p:cNvSpPr>
            <a:spLocks noGrp="1"/>
          </p:cNvSpPr>
          <p:nvPr>
            <p:ph type="body" idx="1"/>
          </p:nvPr>
        </p:nvSpPr>
        <p:spPr>
          <a:xfrm>
            <a:off x="1638300" y="1681113"/>
            <a:ext cx="8915400" cy="3777622"/>
          </a:xfrm>
        </p:spPr>
        <p:txBody>
          <a:bodyPr/>
          <a:lstStyle/>
          <a:p>
            <a:r>
              <a:rPr lang="tr-TR" b="0" i="0" dirty="0">
                <a:solidFill>
                  <a:srgbClr val="202122"/>
                </a:solidFill>
                <a:effectLst/>
                <a:latin typeface="Century Gothic" panose="020B0502020202020204" pitchFamily="34" charset="0"/>
              </a:rPr>
              <a:t>		Çok boyutlu diziler kısaca her bir elemanı bir dizi şeklinde olan dizilerdi., </a:t>
            </a:r>
            <a:r>
              <a:rPr lang="tr-TR" dirty="0">
                <a:solidFill>
                  <a:srgbClr val="202122"/>
                </a:solidFill>
                <a:latin typeface="Century Gothic" panose="020B0502020202020204" pitchFamily="34" charset="0"/>
              </a:rPr>
              <a:t>M</a:t>
            </a:r>
            <a:r>
              <a:rPr lang="tr-TR" b="0" i="0" dirty="0">
                <a:solidFill>
                  <a:srgbClr val="202122"/>
                </a:solidFill>
                <a:effectLst/>
                <a:latin typeface="Century Gothic" panose="020B0502020202020204" pitchFamily="34" charset="0"/>
              </a:rPr>
              <a:t>atris dizileri (düzenli diziler) ve düzensiz diziler olmak üzere ikiye ayrılır.</a:t>
            </a:r>
          </a:p>
          <a:p>
            <a:r>
              <a:rPr lang="tr-TR" dirty="0">
                <a:latin typeface="Century Gothic" panose="020B0502020202020204" pitchFamily="34" charset="0"/>
              </a:rPr>
              <a:t>			</a:t>
            </a:r>
          </a:p>
          <a:p>
            <a:r>
              <a:rPr lang="tr-TR" dirty="0">
                <a:latin typeface="Century Gothic" panose="020B0502020202020204" pitchFamily="34" charset="0"/>
              </a:rPr>
              <a:t>		</a:t>
            </a:r>
            <a:r>
              <a:rPr lang="tr-TR" b="1" dirty="0">
                <a:latin typeface="Century Gothic" panose="020B0502020202020204" pitchFamily="34" charset="0"/>
              </a:rPr>
              <a:t>Matris diziler</a:t>
            </a:r>
          </a:p>
          <a:p>
            <a:r>
              <a:rPr lang="tr-TR" dirty="0">
                <a:latin typeface="Century Gothic" panose="020B0502020202020204" pitchFamily="34" charset="0"/>
              </a:rPr>
              <a:t>		Her bir dizi elemanının eşit sayıda dizi içerdiği dizilerdir.</a:t>
            </a:r>
          </a:p>
        </p:txBody>
      </p:sp>
      <p:sp>
        <p:nvSpPr>
          <p:cNvPr id="4" name="Slayt Numarası Yer Tutucusu 3">
            <a:extLst>
              <a:ext uri="{FF2B5EF4-FFF2-40B4-BE49-F238E27FC236}">
                <a16:creationId xmlns:a16="http://schemas.microsoft.com/office/drawing/2014/main" id="{A7CC3E73-9BB7-0C67-C433-B4CF7714B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 name="Resim 5">
            <a:extLst>
              <a:ext uri="{FF2B5EF4-FFF2-40B4-BE49-F238E27FC236}">
                <a16:creationId xmlns:a16="http://schemas.microsoft.com/office/drawing/2014/main" id="{4791B309-6956-3735-2103-646C18B7D39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657706" y="3855564"/>
            <a:ext cx="2985155" cy="2680592"/>
          </a:xfrm>
          <a:prstGeom prst="rect">
            <a:avLst/>
          </a:prstGeom>
        </p:spPr>
      </p:pic>
    </p:spTree>
    <p:extLst>
      <p:ext uri="{BB962C8B-B14F-4D97-AF65-F5344CB8AC3E}">
        <p14:creationId xmlns:p14="http://schemas.microsoft.com/office/powerpoint/2010/main" val="26581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07D1A3-06D0-B537-825C-88ED71E98001}"/>
              </a:ext>
            </a:extLst>
          </p:cNvPr>
          <p:cNvSpPr>
            <a:spLocks noGrp="1"/>
          </p:cNvSpPr>
          <p:nvPr>
            <p:ph type="title"/>
          </p:nvPr>
        </p:nvSpPr>
        <p:spPr>
          <a:xfrm>
            <a:off x="1640156" y="435574"/>
            <a:ext cx="8911687" cy="1280890"/>
          </a:xfrm>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BED96B80-965A-8C30-FC8C-E41A71A49753}"/>
              </a:ext>
            </a:extLst>
          </p:cNvPr>
          <p:cNvSpPr>
            <a:spLocks noGrp="1"/>
          </p:cNvSpPr>
          <p:nvPr>
            <p:ph type="body" idx="1"/>
          </p:nvPr>
        </p:nvSpPr>
        <p:spPr>
          <a:xfrm>
            <a:off x="1636443" y="1716464"/>
            <a:ext cx="8915400" cy="3777622"/>
          </a:xfrm>
        </p:spPr>
        <p:txBody>
          <a:bodyPr/>
          <a:lstStyle/>
          <a:p>
            <a:r>
              <a:rPr lang="tr-TR" b="1" dirty="0"/>
              <a:t>İki boyutlu matris diziler</a:t>
            </a:r>
          </a:p>
          <a:p>
            <a:r>
              <a:rPr lang="tr-TR" dirty="0"/>
              <a:t>	3X2 boyutunda iki boyutlu bir matris dizi aşağıdaki gibi tanımlanabilir:</a:t>
            </a:r>
          </a:p>
          <a:p>
            <a:endParaRPr lang="tr-TR" dirty="0"/>
          </a:p>
          <a:p>
            <a:r>
              <a:rPr lang="tr-TR" dirty="0" err="1"/>
              <a:t>int</a:t>
            </a:r>
            <a:r>
              <a:rPr lang="tr-TR" dirty="0"/>
              <a:t>[,] dizi=</a:t>
            </a:r>
            <a:r>
              <a:rPr lang="tr-TR" dirty="0" err="1"/>
              <a:t>new</a:t>
            </a:r>
            <a:r>
              <a:rPr lang="tr-TR" dirty="0"/>
              <a:t> </a:t>
            </a:r>
            <a:r>
              <a:rPr lang="tr-TR" dirty="0" err="1"/>
              <a:t>int</a:t>
            </a:r>
            <a:r>
              <a:rPr lang="tr-TR" dirty="0"/>
              <a:t>[3,2];</a:t>
            </a:r>
          </a:p>
          <a:p>
            <a:r>
              <a:rPr lang="tr-TR" dirty="0"/>
              <a:t>veya</a:t>
            </a:r>
          </a:p>
          <a:p>
            <a:r>
              <a:rPr lang="tr-TR" dirty="0" err="1"/>
              <a:t>int</a:t>
            </a:r>
            <a:r>
              <a:rPr lang="tr-TR" dirty="0"/>
              <a:t>[,] dizi={{1,2},{3,4},{5,6}};</a:t>
            </a:r>
          </a:p>
        </p:txBody>
      </p:sp>
      <p:sp>
        <p:nvSpPr>
          <p:cNvPr id="4" name="Slayt Numarası Yer Tutucusu 3">
            <a:extLst>
              <a:ext uri="{FF2B5EF4-FFF2-40B4-BE49-F238E27FC236}">
                <a16:creationId xmlns:a16="http://schemas.microsoft.com/office/drawing/2014/main" id="{36C52110-0206-42F1-E9E7-E618609FD2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spTree>
    <p:extLst>
      <p:ext uri="{BB962C8B-B14F-4D97-AF65-F5344CB8AC3E}">
        <p14:creationId xmlns:p14="http://schemas.microsoft.com/office/powerpoint/2010/main" val="135385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6F23FD-DD24-FC25-7710-EC3D9A7AABA5}"/>
              </a:ext>
            </a:extLst>
          </p:cNvPr>
          <p:cNvSpPr>
            <a:spLocks noGrp="1"/>
          </p:cNvSpPr>
          <p:nvPr>
            <p:ph type="title"/>
          </p:nvPr>
        </p:nvSpPr>
        <p:spPr>
          <a:xfrm>
            <a:off x="2589212" y="642963"/>
            <a:ext cx="8911687" cy="1280890"/>
          </a:xfrm>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2B62A592-529B-A77B-93E6-8D1912917DFC}"/>
              </a:ext>
            </a:extLst>
          </p:cNvPr>
          <p:cNvSpPr>
            <a:spLocks noGrp="1"/>
          </p:cNvSpPr>
          <p:nvPr>
            <p:ph type="body" idx="1"/>
          </p:nvPr>
        </p:nvSpPr>
        <p:spPr>
          <a:xfrm>
            <a:off x="1508289" y="1480008"/>
            <a:ext cx="9996323" cy="5297864"/>
          </a:xfrm>
        </p:spPr>
        <p:txBody>
          <a:bodyPr>
            <a:normAutofit/>
          </a:bodyPr>
          <a:lstStyle/>
          <a:p>
            <a:r>
              <a:rPr lang="tr-TR" dirty="0"/>
              <a:t>İkinci dizinin elemanları indekslerine göre aşağıdaki gibidir.</a:t>
            </a:r>
          </a:p>
          <a:p>
            <a:r>
              <a:rPr lang="tr-TR" dirty="0"/>
              <a:t>dizi[0,0] → 1            dizi[0,1] → 2                dizi[1,0] → 3</a:t>
            </a:r>
          </a:p>
          <a:p>
            <a:r>
              <a:rPr lang="tr-TR" dirty="0"/>
              <a:t>dizi[1,1] → 4            dizi[2,0] → 5                dizi[2,1] → 6</a:t>
            </a:r>
          </a:p>
          <a:p>
            <a:r>
              <a:rPr lang="tr-TR" dirty="0"/>
              <a:t>Bu diziyi matris olarak aşağıdaki gibi gösterebiliriz:</a:t>
            </a:r>
          </a:p>
          <a:p>
            <a:endParaRPr lang="tr-TR" dirty="0"/>
          </a:p>
          <a:p>
            <a:r>
              <a:rPr lang="tr-TR" dirty="0"/>
              <a:t>dizi[0,0]	dizi[0,1]                                 1                 2</a:t>
            </a:r>
          </a:p>
          <a:p>
            <a:r>
              <a:rPr lang="tr-TR" dirty="0"/>
              <a:t>dizi[1,0]	dizi[1,1]               </a:t>
            </a:r>
            <a:r>
              <a:rPr lang="tr-TR" dirty="0">
                <a:sym typeface="Wingdings" panose="05000000000000000000" pitchFamily="2" charset="2"/>
              </a:rPr>
              <a:t>              3                 4</a:t>
            </a:r>
            <a:endParaRPr lang="tr-TR" dirty="0"/>
          </a:p>
          <a:p>
            <a:r>
              <a:rPr lang="tr-TR" dirty="0"/>
              <a:t>dizi[2,0]	dizi[2,1]                                 5                 6</a:t>
            </a:r>
          </a:p>
          <a:p>
            <a:endParaRPr lang="tr-TR" dirty="0"/>
          </a:p>
        </p:txBody>
      </p:sp>
      <p:sp>
        <p:nvSpPr>
          <p:cNvPr id="4" name="Slayt Numarası Yer Tutucusu 3">
            <a:extLst>
              <a:ext uri="{FF2B5EF4-FFF2-40B4-BE49-F238E27FC236}">
                <a16:creationId xmlns:a16="http://schemas.microsoft.com/office/drawing/2014/main" id="{07B84764-F9FC-9DA4-02C6-AB5DBF3655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graphicFrame>
        <p:nvGraphicFramePr>
          <p:cNvPr id="7" name="Tablo 7">
            <a:extLst>
              <a:ext uri="{FF2B5EF4-FFF2-40B4-BE49-F238E27FC236}">
                <a16:creationId xmlns:a16="http://schemas.microsoft.com/office/drawing/2014/main" id="{3B391C73-CBD3-E9A7-D739-531C4F041DF0}"/>
              </a:ext>
            </a:extLst>
          </p:cNvPr>
          <p:cNvGraphicFramePr>
            <a:graphicFrameLocks noGrp="1"/>
          </p:cNvGraphicFramePr>
          <p:nvPr>
            <p:extLst>
              <p:ext uri="{D42A27DB-BD31-4B8C-83A1-F6EECF244321}">
                <p14:modId xmlns:p14="http://schemas.microsoft.com/office/powerpoint/2010/main" val="2695636196"/>
              </p:ext>
            </p:extLst>
          </p:nvPr>
        </p:nvGraphicFramePr>
        <p:xfrm>
          <a:off x="1668544" y="3591612"/>
          <a:ext cx="2809188" cy="1280889"/>
        </p:xfrm>
        <a:graphic>
          <a:graphicData uri="http://schemas.openxmlformats.org/drawingml/2006/table">
            <a:tbl>
              <a:tblPr firstRow="1" bandRow="1">
                <a:tableStyleId>{5940675A-B579-460E-94D1-54222C63F5DA}</a:tableStyleId>
              </a:tblPr>
              <a:tblGrid>
                <a:gridCol w="1329180">
                  <a:extLst>
                    <a:ext uri="{9D8B030D-6E8A-4147-A177-3AD203B41FA5}">
                      <a16:colId xmlns:a16="http://schemas.microsoft.com/office/drawing/2014/main" val="2592695276"/>
                    </a:ext>
                  </a:extLst>
                </a:gridCol>
                <a:gridCol w="1480008">
                  <a:extLst>
                    <a:ext uri="{9D8B030D-6E8A-4147-A177-3AD203B41FA5}">
                      <a16:colId xmlns:a16="http://schemas.microsoft.com/office/drawing/2014/main" val="3388512474"/>
                    </a:ext>
                  </a:extLst>
                </a:gridCol>
              </a:tblGrid>
              <a:tr h="426963">
                <a:tc>
                  <a:txBody>
                    <a:bodyPr/>
                    <a:lstStyle/>
                    <a:p>
                      <a:endParaRPr lang="tr-TR"/>
                    </a:p>
                  </a:txBody>
                  <a:tcPr/>
                </a:tc>
                <a:tc>
                  <a:txBody>
                    <a:bodyPr/>
                    <a:lstStyle/>
                    <a:p>
                      <a:endParaRPr lang="tr-TR" dirty="0"/>
                    </a:p>
                  </a:txBody>
                  <a:tcPr/>
                </a:tc>
                <a:extLst>
                  <a:ext uri="{0D108BD9-81ED-4DB2-BD59-A6C34878D82A}">
                    <a16:rowId xmlns:a16="http://schemas.microsoft.com/office/drawing/2014/main" val="4024436124"/>
                  </a:ext>
                </a:extLst>
              </a:tr>
              <a:tr h="426963">
                <a:tc>
                  <a:txBody>
                    <a:bodyPr/>
                    <a:lstStyle/>
                    <a:p>
                      <a:endParaRPr lang="tr-TR"/>
                    </a:p>
                  </a:txBody>
                  <a:tcPr/>
                </a:tc>
                <a:tc>
                  <a:txBody>
                    <a:bodyPr/>
                    <a:lstStyle/>
                    <a:p>
                      <a:endParaRPr lang="tr-TR"/>
                    </a:p>
                  </a:txBody>
                  <a:tcPr/>
                </a:tc>
                <a:extLst>
                  <a:ext uri="{0D108BD9-81ED-4DB2-BD59-A6C34878D82A}">
                    <a16:rowId xmlns:a16="http://schemas.microsoft.com/office/drawing/2014/main" val="3632478635"/>
                  </a:ext>
                </a:extLst>
              </a:tr>
              <a:tr h="426963">
                <a:tc>
                  <a:txBody>
                    <a:bodyPr/>
                    <a:lstStyle/>
                    <a:p>
                      <a:endParaRPr lang="tr-TR"/>
                    </a:p>
                  </a:txBody>
                  <a:tcPr/>
                </a:tc>
                <a:tc>
                  <a:txBody>
                    <a:bodyPr/>
                    <a:lstStyle/>
                    <a:p>
                      <a:endParaRPr lang="tr-TR" dirty="0"/>
                    </a:p>
                  </a:txBody>
                  <a:tcPr/>
                </a:tc>
                <a:extLst>
                  <a:ext uri="{0D108BD9-81ED-4DB2-BD59-A6C34878D82A}">
                    <a16:rowId xmlns:a16="http://schemas.microsoft.com/office/drawing/2014/main" val="2078532551"/>
                  </a:ext>
                </a:extLst>
              </a:tr>
            </a:tbl>
          </a:graphicData>
        </a:graphic>
      </p:graphicFrame>
      <p:graphicFrame>
        <p:nvGraphicFramePr>
          <p:cNvPr id="8" name="Tablo 8">
            <a:extLst>
              <a:ext uri="{FF2B5EF4-FFF2-40B4-BE49-F238E27FC236}">
                <a16:creationId xmlns:a16="http://schemas.microsoft.com/office/drawing/2014/main" id="{290FE3FA-BB25-86EE-FD7E-BA51B8D1045B}"/>
              </a:ext>
            </a:extLst>
          </p:cNvPr>
          <p:cNvGraphicFramePr>
            <a:graphicFrameLocks noGrp="1"/>
          </p:cNvGraphicFramePr>
          <p:nvPr>
            <p:extLst>
              <p:ext uri="{D42A27DB-BD31-4B8C-83A1-F6EECF244321}">
                <p14:modId xmlns:p14="http://schemas.microsoft.com/office/powerpoint/2010/main" val="2404760098"/>
              </p:ext>
            </p:extLst>
          </p:nvPr>
        </p:nvGraphicFramePr>
        <p:xfrm>
          <a:off x="5840428" y="3591612"/>
          <a:ext cx="2313758" cy="1280889"/>
        </p:xfrm>
        <a:graphic>
          <a:graphicData uri="http://schemas.openxmlformats.org/drawingml/2006/table">
            <a:tbl>
              <a:tblPr firstRow="1" bandRow="1">
                <a:tableStyleId>{5940675A-B579-460E-94D1-54222C63F5DA}</a:tableStyleId>
              </a:tblPr>
              <a:tblGrid>
                <a:gridCol w="1156879">
                  <a:extLst>
                    <a:ext uri="{9D8B030D-6E8A-4147-A177-3AD203B41FA5}">
                      <a16:colId xmlns:a16="http://schemas.microsoft.com/office/drawing/2014/main" val="2395827725"/>
                    </a:ext>
                  </a:extLst>
                </a:gridCol>
                <a:gridCol w="1156879">
                  <a:extLst>
                    <a:ext uri="{9D8B030D-6E8A-4147-A177-3AD203B41FA5}">
                      <a16:colId xmlns:a16="http://schemas.microsoft.com/office/drawing/2014/main" val="3150392320"/>
                    </a:ext>
                  </a:extLst>
                </a:gridCol>
              </a:tblGrid>
              <a:tr h="426963">
                <a:tc>
                  <a:txBody>
                    <a:bodyPr/>
                    <a:lstStyle/>
                    <a:p>
                      <a:endParaRPr lang="tr-TR"/>
                    </a:p>
                  </a:txBody>
                  <a:tcPr/>
                </a:tc>
                <a:tc>
                  <a:txBody>
                    <a:bodyPr/>
                    <a:lstStyle/>
                    <a:p>
                      <a:endParaRPr lang="tr-TR" dirty="0"/>
                    </a:p>
                  </a:txBody>
                  <a:tcPr/>
                </a:tc>
                <a:extLst>
                  <a:ext uri="{0D108BD9-81ED-4DB2-BD59-A6C34878D82A}">
                    <a16:rowId xmlns:a16="http://schemas.microsoft.com/office/drawing/2014/main" val="1198744302"/>
                  </a:ext>
                </a:extLst>
              </a:tr>
              <a:tr h="426963">
                <a:tc>
                  <a:txBody>
                    <a:bodyPr/>
                    <a:lstStyle/>
                    <a:p>
                      <a:endParaRPr lang="tr-TR"/>
                    </a:p>
                  </a:txBody>
                  <a:tcPr/>
                </a:tc>
                <a:tc>
                  <a:txBody>
                    <a:bodyPr/>
                    <a:lstStyle/>
                    <a:p>
                      <a:endParaRPr lang="tr-TR"/>
                    </a:p>
                  </a:txBody>
                  <a:tcPr/>
                </a:tc>
                <a:extLst>
                  <a:ext uri="{0D108BD9-81ED-4DB2-BD59-A6C34878D82A}">
                    <a16:rowId xmlns:a16="http://schemas.microsoft.com/office/drawing/2014/main" val="702915137"/>
                  </a:ext>
                </a:extLst>
              </a:tr>
              <a:tr h="426963">
                <a:tc>
                  <a:txBody>
                    <a:bodyPr/>
                    <a:lstStyle/>
                    <a:p>
                      <a:endParaRPr lang="tr-TR"/>
                    </a:p>
                  </a:txBody>
                  <a:tcPr/>
                </a:tc>
                <a:tc>
                  <a:txBody>
                    <a:bodyPr/>
                    <a:lstStyle/>
                    <a:p>
                      <a:endParaRPr lang="tr-TR" dirty="0"/>
                    </a:p>
                  </a:txBody>
                  <a:tcPr/>
                </a:tc>
                <a:extLst>
                  <a:ext uri="{0D108BD9-81ED-4DB2-BD59-A6C34878D82A}">
                    <a16:rowId xmlns:a16="http://schemas.microsoft.com/office/drawing/2014/main" val="2438401423"/>
                  </a:ext>
                </a:extLst>
              </a:tr>
            </a:tbl>
          </a:graphicData>
        </a:graphic>
      </p:graphicFrame>
    </p:spTree>
    <p:extLst>
      <p:ext uri="{BB962C8B-B14F-4D97-AF65-F5344CB8AC3E}">
        <p14:creationId xmlns:p14="http://schemas.microsoft.com/office/powerpoint/2010/main" val="135869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F2CB9A-F50D-0B7B-9A94-680E990BE43B}"/>
              </a:ext>
            </a:extLst>
          </p:cNvPr>
          <p:cNvSpPr>
            <a:spLocks noGrp="1"/>
          </p:cNvSpPr>
          <p:nvPr>
            <p:ph type="title"/>
          </p:nvPr>
        </p:nvSpPr>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B392758D-2D24-7BFB-8CDF-EBC7C5C09C9E}"/>
              </a:ext>
            </a:extLst>
          </p:cNvPr>
          <p:cNvSpPr>
            <a:spLocks noGrp="1"/>
          </p:cNvSpPr>
          <p:nvPr>
            <p:ph type="body" idx="1"/>
          </p:nvPr>
        </p:nvSpPr>
        <p:spPr>
          <a:xfrm>
            <a:off x="1555423" y="1677971"/>
            <a:ext cx="10133815" cy="4279768"/>
          </a:xfrm>
        </p:spPr>
        <p:txBody>
          <a:bodyPr>
            <a:normAutofit fontScale="92500" lnSpcReduction="20000"/>
          </a:bodyPr>
          <a:lstStyle/>
          <a:p>
            <a:r>
              <a:rPr lang="tr-TR" b="1" dirty="0"/>
              <a:t>İkiden fazla boyutlu matris diziler</a:t>
            </a:r>
          </a:p>
          <a:p>
            <a:r>
              <a:rPr lang="tr-TR" dirty="0"/>
              <a:t>Üç boyutlu bir dizi:</a:t>
            </a:r>
          </a:p>
          <a:p>
            <a:endParaRPr lang="tr-TR" dirty="0"/>
          </a:p>
          <a:p>
            <a:r>
              <a:rPr lang="tr-TR" dirty="0" err="1"/>
              <a:t>int</a:t>
            </a:r>
            <a:r>
              <a:rPr lang="tr-TR" dirty="0"/>
              <a:t>[,,] dizi=</a:t>
            </a:r>
            <a:r>
              <a:rPr lang="tr-TR" dirty="0" err="1"/>
              <a:t>new</a:t>
            </a:r>
            <a:r>
              <a:rPr lang="tr-TR" dirty="0"/>
              <a:t> </a:t>
            </a:r>
            <a:r>
              <a:rPr lang="tr-TR" dirty="0" err="1"/>
              <a:t>int</a:t>
            </a:r>
            <a:r>
              <a:rPr lang="tr-TR" dirty="0"/>
              <a:t>[3,2,2];</a:t>
            </a:r>
          </a:p>
          <a:p>
            <a:r>
              <a:rPr lang="tr-TR" dirty="0"/>
              <a:t>veya</a:t>
            </a:r>
          </a:p>
          <a:p>
            <a:r>
              <a:rPr lang="tr-TR" dirty="0" err="1"/>
              <a:t>int</a:t>
            </a:r>
            <a:r>
              <a:rPr lang="tr-TR" dirty="0"/>
              <a:t>[,,] dizi={{{1,2},{3,4}},{{5,6},{7,8}},{{9,10},{11,12}}};</a:t>
            </a:r>
          </a:p>
          <a:p>
            <a:r>
              <a:rPr lang="tr-TR" dirty="0"/>
              <a:t>Bu dizinin indekslerine göre elemanlarıysa;</a:t>
            </a:r>
          </a:p>
          <a:p>
            <a:r>
              <a:rPr lang="tr-TR" dirty="0"/>
              <a:t>dizi[0,0,0] → 1                            dizi[0,0,1] → 2                       dizi[0,1,0] → 3                      dizi[0,1,1] → 4                          </a:t>
            </a:r>
          </a:p>
          <a:p>
            <a:r>
              <a:rPr lang="tr-TR" dirty="0"/>
              <a:t>dizi[1,0,0] → 5                            dizi[1,0,1] → 6                       dizi[1,1,0] → 7                      dizi[1,1,1] → 8       </a:t>
            </a:r>
          </a:p>
          <a:p>
            <a:r>
              <a:rPr lang="tr-TR" dirty="0"/>
              <a:t>dizi[2,0,0] → 9                            dizi[2,0,1] → 10                     dizi[2,1,0] → 11                    dizi[2,1,1] → 12</a:t>
            </a:r>
          </a:p>
        </p:txBody>
      </p:sp>
      <p:sp>
        <p:nvSpPr>
          <p:cNvPr id="4" name="Slayt Numarası Yer Tutucusu 3">
            <a:extLst>
              <a:ext uri="{FF2B5EF4-FFF2-40B4-BE49-F238E27FC236}">
                <a16:creationId xmlns:a16="http://schemas.microsoft.com/office/drawing/2014/main" id="{DDA02AF6-89A0-89BD-F7F3-F349EEAE8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a:p>
        </p:txBody>
      </p:sp>
    </p:spTree>
    <p:extLst>
      <p:ext uri="{BB962C8B-B14F-4D97-AF65-F5344CB8AC3E}">
        <p14:creationId xmlns:p14="http://schemas.microsoft.com/office/powerpoint/2010/main" val="117674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0A696-C3A3-EFF6-62A7-0901AE421DEF}"/>
              </a:ext>
            </a:extLst>
          </p:cNvPr>
          <p:cNvSpPr>
            <a:spLocks noGrp="1"/>
          </p:cNvSpPr>
          <p:nvPr>
            <p:ph type="title"/>
          </p:nvPr>
        </p:nvSpPr>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6B1BE606-5A24-9404-21FF-C5B0F4C6C659}"/>
              </a:ext>
            </a:extLst>
          </p:cNvPr>
          <p:cNvSpPr>
            <a:spLocks noGrp="1"/>
          </p:cNvSpPr>
          <p:nvPr>
            <p:ph type="body" idx="1"/>
          </p:nvPr>
        </p:nvSpPr>
        <p:spPr>
          <a:xfrm>
            <a:off x="1140643" y="2133600"/>
            <a:ext cx="10363969" cy="3777622"/>
          </a:xfrm>
        </p:spPr>
        <p:txBody>
          <a:bodyPr>
            <a:normAutofit lnSpcReduction="10000"/>
          </a:bodyPr>
          <a:lstStyle/>
          <a:p>
            <a:r>
              <a:rPr lang="tr-TR" dirty="0"/>
              <a:t>		</a:t>
            </a:r>
            <a:r>
              <a:rPr lang="tr-TR" dirty="0" err="1"/>
              <a:t>foreach</a:t>
            </a:r>
            <a:r>
              <a:rPr lang="tr-TR" dirty="0"/>
              <a:t> döngüsüyle iç içe döngü kurmaya gerek kalmadan her çeşit boyutlu matris dizinin elemanlarına ulaşılabilir.</a:t>
            </a:r>
          </a:p>
          <a:p>
            <a:r>
              <a:rPr lang="tr-TR" dirty="0"/>
              <a:t>		Eğer dizilerin elemanlarını değiştirmemiz gerekiyorsa iç içe </a:t>
            </a:r>
            <a:r>
              <a:rPr lang="tr-TR" dirty="0" err="1"/>
              <a:t>for</a:t>
            </a:r>
            <a:r>
              <a:rPr lang="tr-TR" dirty="0"/>
              <a:t> döngüsü kurmamız gerekir. Örnek:</a:t>
            </a:r>
          </a:p>
          <a:p>
            <a:r>
              <a:rPr lang="tr-TR" dirty="0"/>
              <a:t> </a:t>
            </a:r>
            <a:r>
              <a:rPr lang="tr-TR" dirty="0" err="1"/>
              <a:t>int</a:t>
            </a:r>
            <a:r>
              <a:rPr lang="tr-TR" dirty="0"/>
              <a:t>[,,] dizi={{{1,2},{3,4}},{{5,6},{7,8}},{{9,10},{11,12}}};</a:t>
            </a:r>
          </a:p>
          <a:p>
            <a:r>
              <a:rPr lang="tr-TR" dirty="0"/>
              <a:t> </a:t>
            </a:r>
            <a:r>
              <a:rPr lang="tr-TR" dirty="0" err="1"/>
              <a:t>for</a:t>
            </a:r>
            <a:r>
              <a:rPr lang="tr-TR" dirty="0"/>
              <a:t>(</a:t>
            </a:r>
            <a:r>
              <a:rPr lang="tr-TR" dirty="0" err="1"/>
              <a:t>int</a:t>
            </a:r>
            <a:r>
              <a:rPr lang="tr-TR" dirty="0"/>
              <a:t> i=0;i&lt;3;i++)</a:t>
            </a:r>
          </a:p>
          <a:p>
            <a:r>
              <a:rPr lang="tr-TR" dirty="0"/>
              <a:t>    </a:t>
            </a:r>
            <a:r>
              <a:rPr lang="tr-TR" dirty="0" err="1"/>
              <a:t>for</a:t>
            </a:r>
            <a:r>
              <a:rPr lang="tr-TR" dirty="0"/>
              <a:t>(</a:t>
            </a:r>
            <a:r>
              <a:rPr lang="tr-TR" dirty="0" err="1"/>
              <a:t>int</a:t>
            </a:r>
            <a:r>
              <a:rPr lang="tr-TR" dirty="0"/>
              <a:t> j=0;j&lt;2;j++)</a:t>
            </a:r>
          </a:p>
          <a:p>
            <a:r>
              <a:rPr lang="tr-TR" dirty="0"/>
              <a:t>       </a:t>
            </a:r>
            <a:r>
              <a:rPr lang="tr-TR" dirty="0" err="1"/>
              <a:t>for</a:t>
            </a:r>
            <a:r>
              <a:rPr lang="tr-TR" dirty="0"/>
              <a:t>(</a:t>
            </a:r>
            <a:r>
              <a:rPr lang="tr-TR" dirty="0" err="1"/>
              <a:t>int</a:t>
            </a:r>
            <a:r>
              <a:rPr lang="tr-TR" dirty="0"/>
              <a:t> k=0;k&lt;2;k++)</a:t>
            </a:r>
          </a:p>
          <a:p>
            <a:r>
              <a:rPr lang="tr-TR" dirty="0"/>
              <a:t>          dizi[</a:t>
            </a:r>
            <a:r>
              <a:rPr lang="tr-TR" dirty="0" err="1"/>
              <a:t>i,j,k</a:t>
            </a:r>
            <a:r>
              <a:rPr lang="tr-TR" dirty="0"/>
              <a:t>]=20;</a:t>
            </a:r>
          </a:p>
          <a:p>
            <a:r>
              <a:rPr lang="tr-TR" dirty="0"/>
              <a:t>Bu programda dizinin bütün elemanlarının değerini 20 ile değiştirdik.</a:t>
            </a:r>
          </a:p>
        </p:txBody>
      </p:sp>
      <p:sp>
        <p:nvSpPr>
          <p:cNvPr id="4" name="Slayt Numarası Yer Tutucusu 3">
            <a:extLst>
              <a:ext uri="{FF2B5EF4-FFF2-40B4-BE49-F238E27FC236}">
                <a16:creationId xmlns:a16="http://schemas.microsoft.com/office/drawing/2014/main" id="{CDAAE3BD-A5E8-959F-4942-0BE7B6CDD1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15</a:t>
            </a:fld>
            <a:endParaRPr lang="tr-TR"/>
          </a:p>
        </p:txBody>
      </p:sp>
    </p:spTree>
    <p:extLst>
      <p:ext uri="{BB962C8B-B14F-4D97-AF65-F5344CB8AC3E}">
        <p14:creationId xmlns:p14="http://schemas.microsoft.com/office/powerpoint/2010/main" val="311675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FAE7D-1558-9D8A-61CB-9D63056ECB8A}"/>
              </a:ext>
            </a:extLst>
          </p:cNvPr>
          <p:cNvSpPr>
            <a:spLocks noGrp="1"/>
          </p:cNvSpPr>
          <p:nvPr>
            <p:ph type="title"/>
          </p:nvPr>
        </p:nvSpPr>
        <p:spPr>
          <a:xfrm>
            <a:off x="1716232" y="512462"/>
            <a:ext cx="8911687" cy="1280890"/>
          </a:xfrm>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8F7C907B-5012-BEFE-D024-96DFCE9E1875}"/>
              </a:ext>
            </a:extLst>
          </p:cNvPr>
          <p:cNvSpPr>
            <a:spLocks noGrp="1"/>
          </p:cNvSpPr>
          <p:nvPr>
            <p:ph type="body" idx="1"/>
          </p:nvPr>
        </p:nvSpPr>
        <p:spPr>
          <a:xfrm>
            <a:off x="2494944" y="1793351"/>
            <a:ext cx="8915400" cy="4381205"/>
          </a:xfrm>
        </p:spPr>
        <p:txBody>
          <a:bodyPr/>
          <a:lstStyle/>
          <a:p>
            <a:r>
              <a:rPr lang="tr-TR" b="1" i="0" dirty="0">
                <a:solidFill>
                  <a:srgbClr val="000000"/>
                </a:solidFill>
                <a:effectLst/>
                <a:latin typeface="Century Gothic" panose="020B0502020202020204" pitchFamily="34" charset="0"/>
              </a:rPr>
              <a:t>	Düzensiz diziler</a:t>
            </a:r>
          </a:p>
          <a:p>
            <a:endParaRPr lang="tr-TR" dirty="0">
              <a:latin typeface="Century Gothic" panose="020B0502020202020204" pitchFamily="34" charset="0"/>
            </a:endParaRPr>
          </a:p>
          <a:p>
            <a:r>
              <a:rPr lang="tr-TR" dirty="0">
                <a:latin typeface="Century Gothic" panose="020B0502020202020204" pitchFamily="34" charset="0"/>
              </a:rPr>
              <a:t>	Her bir dizi elemanının farklı sayıda eleman içerebileceği çok boyutlu dizilerdir.</a:t>
            </a:r>
          </a:p>
          <a:p>
            <a:endParaRPr lang="tr-TR" dirty="0">
              <a:latin typeface="Century Gothic" panose="020B0502020202020204" pitchFamily="34" charset="0"/>
            </a:endParaRPr>
          </a:p>
          <a:p>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 dizi=</a:t>
            </a:r>
            <a:r>
              <a:rPr lang="tr-TR" dirty="0" err="1">
                <a:latin typeface="Century Gothic" panose="020B0502020202020204" pitchFamily="34" charset="0"/>
              </a:rPr>
              <a:t>new</a:t>
            </a:r>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[3][];</a:t>
            </a:r>
          </a:p>
          <a:p>
            <a:r>
              <a:rPr lang="tr-TR" dirty="0">
                <a:latin typeface="Century Gothic" panose="020B0502020202020204" pitchFamily="34" charset="0"/>
              </a:rPr>
              <a:t> dizi[0]=</a:t>
            </a:r>
            <a:r>
              <a:rPr lang="tr-TR" dirty="0" err="1">
                <a:latin typeface="Century Gothic" panose="020B0502020202020204" pitchFamily="34" charset="0"/>
              </a:rPr>
              <a:t>new</a:t>
            </a:r>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[3];</a:t>
            </a:r>
          </a:p>
          <a:p>
            <a:r>
              <a:rPr lang="tr-TR" dirty="0">
                <a:latin typeface="Century Gothic" panose="020B0502020202020204" pitchFamily="34" charset="0"/>
              </a:rPr>
              <a:t> dizi[1]=</a:t>
            </a:r>
            <a:r>
              <a:rPr lang="tr-TR" dirty="0" err="1">
                <a:latin typeface="Century Gothic" panose="020B0502020202020204" pitchFamily="34" charset="0"/>
              </a:rPr>
              <a:t>new</a:t>
            </a:r>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[4];</a:t>
            </a:r>
          </a:p>
          <a:p>
            <a:r>
              <a:rPr lang="tr-TR" dirty="0">
                <a:latin typeface="Century Gothic" panose="020B0502020202020204" pitchFamily="34" charset="0"/>
              </a:rPr>
              <a:t> dizi[2]=</a:t>
            </a:r>
            <a:r>
              <a:rPr lang="tr-TR" dirty="0" err="1">
                <a:latin typeface="Century Gothic" panose="020B0502020202020204" pitchFamily="34" charset="0"/>
              </a:rPr>
              <a:t>new</a:t>
            </a:r>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[2];</a:t>
            </a:r>
          </a:p>
        </p:txBody>
      </p:sp>
      <p:sp>
        <p:nvSpPr>
          <p:cNvPr id="4" name="Slayt Numarası Yer Tutucusu 3">
            <a:extLst>
              <a:ext uri="{FF2B5EF4-FFF2-40B4-BE49-F238E27FC236}">
                <a16:creationId xmlns:a16="http://schemas.microsoft.com/office/drawing/2014/main" id="{73E4ED30-8CD6-1097-3BA6-6B7B4296C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16</a:t>
            </a:fld>
            <a:endParaRPr lang="tr-TR"/>
          </a:p>
        </p:txBody>
      </p:sp>
    </p:spTree>
    <p:extLst>
      <p:ext uri="{BB962C8B-B14F-4D97-AF65-F5344CB8AC3E}">
        <p14:creationId xmlns:p14="http://schemas.microsoft.com/office/powerpoint/2010/main" val="405701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A78BE5-D508-77C7-2926-526FF99FC924}"/>
              </a:ext>
            </a:extLst>
          </p:cNvPr>
          <p:cNvSpPr>
            <a:spLocks noGrp="1"/>
          </p:cNvSpPr>
          <p:nvPr>
            <p:ph type="title"/>
          </p:nvPr>
        </p:nvSpPr>
        <p:spPr/>
        <p:txBody>
          <a:bodyPr/>
          <a:lstStyle/>
          <a:p>
            <a:pPr algn="ctr"/>
            <a:r>
              <a:rPr lang="tr-TR" b="1" dirty="0" err="1"/>
              <a:t>C#’da</a:t>
            </a:r>
            <a:r>
              <a:rPr lang="tr-TR" b="1" dirty="0"/>
              <a:t> Çok Boyutlu Diziler</a:t>
            </a:r>
            <a:endParaRPr lang="tr-TR" dirty="0"/>
          </a:p>
        </p:txBody>
      </p:sp>
      <p:sp>
        <p:nvSpPr>
          <p:cNvPr id="3" name="Metin Yer Tutucusu 2">
            <a:extLst>
              <a:ext uri="{FF2B5EF4-FFF2-40B4-BE49-F238E27FC236}">
                <a16:creationId xmlns:a16="http://schemas.microsoft.com/office/drawing/2014/main" id="{2E2ED8B7-21E6-D775-B4D7-611846A6B958}"/>
              </a:ext>
            </a:extLst>
          </p:cNvPr>
          <p:cNvSpPr>
            <a:spLocks noGrp="1"/>
          </p:cNvSpPr>
          <p:nvPr>
            <p:ph type="body" idx="1"/>
          </p:nvPr>
        </p:nvSpPr>
        <p:spPr/>
        <p:txBody>
          <a:bodyPr>
            <a:normAutofit fontScale="85000" lnSpcReduction="20000"/>
          </a:bodyPr>
          <a:lstStyle/>
          <a:p>
            <a:r>
              <a:rPr lang="tr-TR" dirty="0">
                <a:latin typeface="Century Gothic" panose="020B0502020202020204" pitchFamily="34" charset="0"/>
              </a:rPr>
              <a:t>		Birinci satırda 3 satırı olan ancak sütun sayısı belli olmayan iki boyutlu bir dizi tanımlanıyor. İkinci, üçüncü ve dördüncü satırda da bu iki boyutlu dizinin her bir satırının kaç sütun içerdiği ayrı ayrı belirtiliyor.</a:t>
            </a:r>
          </a:p>
          <a:p>
            <a:endParaRPr lang="tr-TR" dirty="0">
              <a:latin typeface="Century Gothic" panose="020B0502020202020204" pitchFamily="34" charset="0"/>
            </a:endParaRPr>
          </a:p>
          <a:p>
            <a:r>
              <a:rPr lang="tr-TR" dirty="0">
                <a:latin typeface="Century Gothic" panose="020B0502020202020204" pitchFamily="34" charset="0"/>
              </a:rPr>
              <a:t>dizi[0][0]	 dizi[0][1]	dizi[0][2]</a:t>
            </a:r>
          </a:p>
          <a:p>
            <a:r>
              <a:rPr lang="tr-TR" dirty="0">
                <a:latin typeface="Century Gothic" panose="020B0502020202020204" pitchFamily="34" charset="0"/>
              </a:rPr>
              <a:t>dizi[1][0]	 dizi[1][1]	dizi[1][2]	 dizi[1][3]</a:t>
            </a:r>
          </a:p>
          <a:p>
            <a:r>
              <a:rPr lang="tr-TR" dirty="0">
                <a:latin typeface="Century Gothic" panose="020B0502020202020204" pitchFamily="34" charset="0"/>
              </a:rPr>
              <a:t>dizi[2][0]	 dizi[2][1]</a:t>
            </a:r>
          </a:p>
          <a:p>
            <a:r>
              <a:rPr lang="tr-TR" dirty="0">
                <a:latin typeface="Century Gothic" panose="020B0502020202020204" pitchFamily="34" charset="0"/>
              </a:rPr>
              <a:t>Düzensiz dizilerin elemanlarına, örneğin 0,0 indeksine dizi[0][0] yazarak erişebiliriz.</a:t>
            </a:r>
          </a:p>
          <a:p>
            <a:r>
              <a:rPr lang="tr-TR" dirty="0">
                <a:latin typeface="Century Gothic" panose="020B0502020202020204" pitchFamily="34" charset="0"/>
              </a:rPr>
              <a:t>		Düzensiz dizilerde </a:t>
            </a:r>
            <a:r>
              <a:rPr lang="tr-TR" dirty="0" err="1">
                <a:latin typeface="Century Gothic" panose="020B0502020202020204" pitchFamily="34" charset="0"/>
              </a:rPr>
              <a:t>foreach</a:t>
            </a:r>
            <a:r>
              <a:rPr lang="tr-TR" dirty="0">
                <a:latin typeface="Century Gothic" panose="020B0502020202020204" pitchFamily="34" charset="0"/>
              </a:rPr>
              <a:t> döngüsü sadece dizi adını yazarak çalışmaz. Ana düzensiz dizinin her bir elemanı için farklı bir </a:t>
            </a:r>
            <a:r>
              <a:rPr lang="tr-TR" dirty="0" err="1">
                <a:latin typeface="Century Gothic" panose="020B0502020202020204" pitchFamily="34" charset="0"/>
              </a:rPr>
              <a:t>foreach</a:t>
            </a:r>
            <a:r>
              <a:rPr lang="tr-TR" dirty="0">
                <a:latin typeface="Century Gothic" panose="020B0502020202020204" pitchFamily="34" charset="0"/>
              </a:rPr>
              <a:t> döngüsü başlatılmalıdır.</a:t>
            </a:r>
          </a:p>
          <a:p>
            <a:r>
              <a:rPr lang="tr-TR" dirty="0">
                <a:latin typeface="Century Gothic" panose="020B0502020202020204" pitchFamily="34" charset="0"/>
              </a:rPr>
              <a:t>		Şimdiye kadar öğrendiğimiz şekilde düzensiz dizilerin elemanlarını iç içe </a:t>
            </a:r>
            <a:r>
              <a:rPr lang="tr-TR" dirty="0" err="1">
                <a:latin typeface="Century Gothic" panose="020B0502020202020204" pitchFamily="34" charset="0"/>
              </a:rPr>
              <a:t>for</a:t>
            </a:r>
            <a:r>
              <a:rPr lang="tr-TR" dirty="0">
                <a:latin typeface="Century Gothic" panose="020B0502020202020204" pitchFamily="34" charset="0"/>
              </a:rPr>
              <a:t> döngüsüyle değiştiremeyiz. Çünkü her satır farklı sayıda sütun içerebileceği için satırların sütun sayısı dinamik olarak elde edilmelidir. Bunun için C#'</a:t>
            </a:r>
            <a:r>
              <a:rPr lang="tr-TR" dirty="0" err="1">
                <a:latin typeface="Century Gothic" panose="020B0502020202020204" pitchFamily="34" charset="0"/>
              </a:rPr>
              <a:t>ın</a:t>
            </a:r>
            <a:r>
              <a:rPr lang="tr-TR" dirty="0">
                <a:latin typeface="Century Gothic" panose="020B0502020202020204" pitchFamily="34" charset="0"/>
              </a:rPr>
              <a:t> </a:t>
            </a:r>
            <a:r>
              <a:rPr lang="tr-TR" dirty="0" err="1">
                <a:latin typeface="Century Gothic" panose="020B0502020202020204" pitchFamily="34" charset="0"/>
              </a:rPr>
              <a:t>System</a:t>
            </a:r>
            <a:r>
              <a:rPr lang="tr-TR" dirty="0">
                <a:latin typeface="Century Gothic" panose="020B0502020202020204" pitchFamily="34" charset="0"/>
              </a:rPr>
              <a:t> isim alanındaki </a:t>
            </a:r>
            <a:r>
              <a:rPr lang="tr-TR" dirty="0" err="1">
                <a:latin typeface="Century Gothic" panose="020B0502020202020204" pitchFamily="34" charset="0"/>
              </a:rPr>
              <a:t>Array</a:t>
            </a:r>
            <a:r>
              <a:rPr lang="tr-TR" dirty="0">
                <a:latin typeface="Century Gothic" panose="020B0502020202020204" pitchFamily="34" charset="0"/>
              </a:rPr>
              <a:t> sınıfına ait metotları vardır ve her diziyle kullanılabilirler.</a:t>
            </a:r>
          </a:p>
        </p:txBody>
      </p:sp>
      <p:sp>
        <p:nvSpPr>
          <p:cNvPr id="4" name="Slayt Numarası Yer Tutucusu 3">
            <a:extLst>
              <a:ext uri="{FF2B5EF4-FFF2-40B4-BE49-F238E27FC236}">
                <a16:creationId xmlns:a16="http://schemas.microsoft.com/office/drawing/2014/main" id="{7E61DE87-9A61-0AD3-7EB8-94F7DC7727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17</a:t>
            </a:fld>
            <a:endParaRPr lang="tr-TR"/>
          </a:p>
        </p:txBody>
      </p:sp>
      <p:graphicFrame>
        <p:nvGraphicFramePr>
          <p:cNvPr id="5" name="Tablo 5">
            <a:extLst>
              <a:ext uri="{FF2B5EF4-FFF2-40B4-BE49-F238E27FC236}">
                <a16:creationId xmlns:a16="http://schemas.microsoft.com/office/drawing/2014/main" id="{68D6A7CF-2B76-A9AC-76B9-74D135808C26}"/>
              </a:ext>
            </a:extLst>
          </p:cNvPr>
          <p:cNvGraphicFramePr>
            <a:graphicFrameLocks noGrp="1"/>
          </p:cNvGraphicFramePr>
          <p:nvPr>
            <p:extLst>
              <p:ext uri="{D42A27DB-BD31-4B8C-83A1-F6EECF244321}">
                <p14:modId xmlns:p14="http://schemas.microsoft.com/office/powerpoint/2010/main" val="1442219865"/>
              </p:ext>
            </p:extLst>
          </p:nvPr>
        </p:nvGraphicFramePr>
        <p:xfrm>
          <a:off x="2714920" y="3242821"/>
          <a:ext cx="1743958" cy="966934"/>
        </p:xfrm>
        <a:graphic>
          <a:graphicData uri="http://schemas.openxmlformats.org/drawingml/2006/table">
            <a:tbl>
              <a:tblPr firstRow="1" bandRow="1">
                <a:tableStyleId>{5940675A-B579-460E-94D1-54222C63F5DA}</a:tableStyleId>
              </a:tblPr>
              <a:tblGrid>
                <a:gridCol w="917418">
                  <a:extLst>
                    <a:ext uri="{9D8B030D-6E8A-4147-A177-3AD203B41FA5}">
                      <a16:colId xmlns:a16="http://schemas.microsoft.com/office/drawing/2014/main" val="4239242967"/>
                    </a:ext>
                  </a:extLst>
                </a:gridCol>
                <a:gridCol w="826540">
                  <a:extLst>
                    <a:ext uri="{9D8B030D-6E8A-4147-A177-3AD203B41FA5}">
                      <a16:colId xmlns:a16="http://schemas.microsoft.com/office/drawing/2014/main" val="77706760"/>
                    </a:ext>
                  </a:extLst>
                </a:gridCol>
              </a:tblGrid>
              <a:tr h="331067">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471538654"/>
                  </a:ext>
                </a:extLst>
              </a:tr>
              <a:tr h="291102">
                <a:tc>
                  <a:txBody>
                    <a:bodyPr/>
                    <a:lstStyle/>
                    <a:p>
                      <a:endParaRPr lang="tr-TR"/>
                    </a:p>
                  </a:txBody>
                  <a:tcPr/>
                </a:tc>
                <a:tc>
                  <a:txBody>
                    <a:bodyPr/>
                    <a:lstStyle/>
                    <a:p>
                      <a:endParaRPr lang="tr-TR"/>
                    </a:p>
                  </a:txBody>
                  <a:tcPr/>
                </a:tc>
                <a:extLst>
                  <a:ext uri="{0D108BD9-81ED-4DB2-BD59-A6C34878D82A}">
                    <a16:rowId xmlns:a16="http://schemas.microsoft.com/office/drawing/2014/main" val="465219170"/>
                  </a:ext>
                </a:extLst>
              </a:tr>
              <a:tr h="331067">
                <a:tc>
                  <a:txBody>
                    <a:bodyPr/>
                    <a:lstStyle/>
                    <a:p>
                      <a:endParaRPr lang="tr-TR"/>
                    </a:p>
                  </a:txBody>
                  <a:tcPr/>
                </a:tc>
                <a:tc>
                  <a:txBody>
                    <a:bodyPr/>
                    <a:lstStyle/>
                    <a:p>
                      <a:endParaRPr lang="tr-TR" dirty="0"/>
                    </a:p>
                  </a:txBody>
                  <a:tcPr/>
                </a:tc>
                <a:extLst>
                  <a:ext uri="{0D108BD9-81ED-4DB2-BD59-A6C34878D82A}">
                    <a16:rowId xmlns:a16="http://schemas.microsoft.com/office/drawing/2014/main" val="2928354765"/>
                  </a:ext>
                </a:extLst>
              </a:tr>
            </a:tbl>
          </a:graphicData>
        </a:graphic>
      </p:graphicFrame>
      <p:graphicFrame>
        <p:nvGraphicFramePr>
          <p:cNvPr id="6" name="Tablo 6">
            <a:extLst>
              <a:ext uri="{FF2B5EF4-FFF2-40B4-BE49-F238E27FC236}">
                <a16:creationId xmlns:a16="http://schemas.microsoft.com/office/drawing/2014/main" id="{DB5066AE-4B8A-6F66-4F46-2EAFC5A5713B}"/>
              </a:ext>
            </a:extLst>
          </p:cNvPr>
          <p:cNvGraphicFramePr>
            <a:graphicFrameLocks noGrp="1"/>
          </p:cNvGraphicFramePr>
          <p:nvPr>
            <p:extLst>
              <p:ext uri="{D42A27DB-BD31-4B8C-83A1-F6EECF244321}">
                <p14:modId xmlns:p14="http://schemas.microsoft.com/office/powerpoint/2010/main" val="3572702511"/>
              </p:ext>
            </p:extLst>
          </p:nvPr>
        </p:nvGraphicFramePr>
        <p:xfrm>
          <a:off x="4458878" y="3242821"/>
          <a:ext cx="961534" cy="633409"/>
        </p:xfrm>
        <a:graphic>
          <a:graphicData uri="http://schemas.openxmlformats.org/drawingml/2006/table">
            <a:tbl>
              <a:tblPr firstRow="1" bandRow="1">
                <a:tableStyleId>{5940675A-B579-460E-94D1-54222C63F5DA}</a:tableStyleId>
              </a:tblPr>
              <a:tblGrid>
                <a:gridCol w="961534">
                  <a:extLst>
                    <a:ext uri="{9D8B030D-6E8A-4147-A177-3AD203B41FA5}">
                      <a16:colId xmlns:a16="http://schemas.microsoft.com/office/drawing/2014/main" val="2722448571"/>
                    </a:ext>
                  </a:extLst>
                </a:gridCol>
              </a:tblGrid>
              <a:tr h="302986">
                <a:tc>
                  <a:txBody>
                    <a:bodyPr/>
                    <a:lstStyle/>
                    <a:p>
                      <a:endParaRPr lang="tr-TR" dirty="0"/>
                    </a:p>
                  </a:txBody>
                  <a:tcPr/>
                </a:tc>
                <a:extLst>
                  <a:ext uri="{0D108BD9-81ED-4DB2-BD59-A6C34878D82A}">
                    <a16:rowId xmlns:a16="http://schemas.microsoft.com/office/drawing/2014/main" val="3028477947"/>
                  </a:ext>
                </a:extLst>
              </a:tr>
              <a:tr h="328609">
                <a:tc>
                  <a:txBody>
                    <a:bodyPr/>
                    <a:lstStyle/>
                    <a:p>
                      <a:endParaRPr lang="tr-TR" dirty="0"/>
                    </a:p>
                  </a:txBody>
                  <a:tcPr/>
                </a:tc>
                <a:extLst>
                  <a:ext uri="{0D108BD9-81ED-4DB2-BD59-A6C34878D82A}">
                    <a16:rowId xmlns:a16="http://schemas.microsoft.com/office/drawing/2014/main" val="1046778085"/>
                  </a:ext>
                </a:extLst>
              </a:tr>
            </a:tbl>
          </a:graphicData>
        </a:graphic>
      </p:graphicFrame>
      <p:graphicFrame>
        <p:nvGraphicFramePr>
          <p:cNvPr id="7" name="Tablo 7">
            <a:extLst>
              <a:ext uri="{FF2B5EF4-FFF2-40B4-BE49-F238E27FC236}">
                <a16:creationId xmlns:a16="http://schemas.microsoft.com/office/drawing/2014/main" id="{CA1E3F65-937F-72F4-871F-05282E9A73C8}"/>
              </a:ext>
            </a:extLst>
          </p:cNvPr>
          <p:cNvGraphicFramePr>
            <a:graphicFrameLocks noGrp="1"/>
          </p:cNvGraphicFramePr>
          <p:nvPr>
            <p:extLst>
              <p:ext uri="{D42A27DB-BD31-4B8C-83A1-F6EECF244321}">
                <p14:modId xmlns:p14="http://schemas.microsoft.com/office/powerpoint/2010/main" val="2159004105"/>
              </p:ext>
            </p:extLst>
          </p:nvPr>
        </p:nvGraphicFramePr>
        <p:xfrm>
          <a:off x="5413080" y="3540868"/>
          <a:ext cx="961534" cy="335362"/>
        </p:xfrm>
        <a:graphic>
          <a:graphicData uri="http://schemas.openxmlformats.org/drawingml/2006/table">
            <a:tbl>
              <a:tblPr firstRow="1" bandRow="1">
                <a:tableStyleId>{5940675A-B579-460E-94D1-54222C63F5DA}</a:tableStyleId>
              </a:tblPr>
              <a:tblGrid>
                <a:gridCol w="961534">
                  <a:extLst>
                    <a:ext uri="{9D8B030D-6E8A-4147-A177-3AD203B41FA5}">
                      <a16:colId xmlns:a16="http://schemas.microsoft.com/office/drawing/2014/main" val="2243355360"/>
                    </a:ext>
                  </a:extLst>
                </a:gridCol>
              </a:tblGrid>
              <a:tr h="335362">
                <a:tc>
                  <a:txBody>
                    <a:bodyPr/>
                    <a:lstStyle/>
                    <a:p>
                      <a:endParaRPr lang="tr-TR" dirty="0"/>
                    </a:p>
                  </a:txBody>
                  <a:tcPr/>
                </a:tc>
                <a:extLst>
                  <a:ext uri="{0D108BD9-81ED-4DB2-BD59-A6C34878D82A}">
                    <a16:rowId xmlns:a16="http://schemas.microsoft.com/office/drawing/2014/main" val="539122598"/>
                  </a:ext>
                </a:extLst>
              </a:tr>
            </a:tbl>
          </a:graphicData>
        </a:graphic>
      </p:graphicFrame>
    </p:spTree>
    <p:extLst>
      <p:ext uri="{BB962C8B-B14F-4D97-AF65-F5344CB8AC3E}">
        <p14:creationId xmlns:p14="http://schemas.microsoft.com/office/powerpoint/2010/main" val="237394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C4CF21-A5C3-1C96-6161-CACE76441AB8}"/>
              </a:ext>
            </a:extLst>
          </p:cNvPr>
          <p:cNvSpPr>
            <a:spLocks noGrp="1"/>
          </p:cNvSpPr>
          <p:nvPr>
            <p:ph type="title"/>
          </p:nvPr>
        </p:nvSpPr>
        <p:spPr/>
        <p:txBody>
          <a:bodyPr/>
          <a:lstStyle/>
          <a:p>
            <a:pPr algn="ctr"/>
            <a:r>
              <a:rPr lang="tr-TR" b="1" dirty="0"/>
              <a:t>Dizilerde Kullanılan Metotlar</a:t>
            </a:r>
          </a:p>
        </p:txBody>
      </p:sp>
      <p:sp>
        <p:nvSpPr>
          <p:cNvPr id="3" name="Metin Yer Tutucusu 2">
            <a:extLst>
              <a:ext uri="{FF2B5EF4-FFF2-40B4-BE49-F238E27FC236}">
                <a16:creationId xmlns:a16="http://schemas.microsoft.com/office/drawing/2014/main" id="{8E4C764F-AF25-CB67-B645-7BD40F78ECED}"/>
              </a:ext>
            </a:extLst>
          </p:cNvPr>
          <p:cNvSpPr>
            <a:spLocks noGrp="1"/>
          </p:cNvSpPr>
          <p:nvPr>
            <p:ph type="body" idx="1"/>
          </p:nvPr>
        </p:nvSpPr>
        <p:spPr/>
        <p:txBody>
          <a:bodyPr>
            <a:normAutofit fontScale="85000" lnSpcReduction="10000"/>
          </a:bodyPr>
          <a:lstStyle/>
          <a:p>
            <a:r>
              <a:rPr lang="tr-TR" b="1" dirty="0" err="1"/>
              <a:t>GetLength</a:t>
            </a:r>
            <a:r>
              <a:rPr lang="tr-TR" b="1" dirty="0"/>
              <a:t>()</a:t>
            </a:r>
          </a:p>
          <a:p>
            <a:r>
              <a:rPr lang="tr-TR" dirty="0" err="1"/>
              <a:t>x.GetLength</a:t>
            </a:r>
            <a:r>
              <a:rPr lang="tr-TR" dirty="0"/>
              <a:t>(y) şeklinde kullanılır. Herhangi bir dizinin eleman sayısını </a:t>
            </a:r>
            <a:r>
              <a:rPr lang="tr-TR" dirty="0" err="1"/>
              <a:t>int</a:t>
            </a:r>
            <a:r>
              <a:rPr lang="tr-TR" dirty="0"/>
              <a:t> olarak tutar. x diziyi, y o dizinin hangi boyutunun eleman sayısının hesaplanacağını belirtir. Örnekler:</a:t>
            </a:r>
          </a:p>
          <a:p>
            <a:endParaRPr lang="tr-TR" dirty="0"/>
          </a:p>
          <a:p>
            <a:r>
              <a:rPr lang="tr-TR" dirty="0"/>
              <a:t> </a:t>
            </a:r>
            <a:r>
              <a:rPr lang="tr-TR" dirty="0" err="1"/>
              <a:t>int</a:t>
            </a:r>
            <a:r>
              <a:rPr lang="tr-TR" dirty="0"/>
              <a:t>[] dizi={1,4,7,9};</a:t>
            </a:r>
          </a:p>
          <a:p>
            <a:r>
              <a:rPr lang="tr-TR" dirty="0"/>
              <a:t> </a:t>
            </a:r>
            <a:r>
              <a:rPr lang="tr-TR" dirty="0" err="1"/>
              <a:t>Console.Write</a:t>
            </a:r>
            <a:r>
              <a:rPr lang="tr-TR" dirty="0"/>
              <a:t>(</a:t>
            </a:r>
            <a:r>
              <a:rPr lang="tr-TR" dirty="0" err="1"/>
              <a:t>dizi.GetLength</a:t>
            </a:r>
            <a:r>
              <a:rPr lang="tr-TR" dirty="0"/>
              <a:t>(0));</a:t>
            </a:r>
          </a:p>
          <a:p>
            <a:r>
              <a:rPr lang="tr-TR" dirty="0"/>
              <a:t>Bu program ekrana 4 yazar.</a:t>
            </a:r>
          </a:p>
          <a:p>
            <a:endParaRPr lang="tr-TR" dirty="0"/>
          </a:p>
          <a:p>
            <a:r>
              <a:rPr lang="tr-TR" dirty="0"/>
              <a:t> </a:t>
            </a:r>
            <a:r>
              <a:rPr lang="tr-TR" dirty="0" err="1"/>
              <a:t>int</a:t>
            </a:r>
            <a:r>
              <a:rPr lang="tr-TR" dirty="0"/>
              <a:t>[,] dizi={{2,4,2},{7,10,4},{7,12,6},{2,1,12}};</a:t>
            </a:r>
          </a:p>
          <a:p>
            <a:r>
              <a:rPr lang="tr-TR" dirty="0"/>
              <a:t> </a:t>
            </a:r>
            <a:r>
              <a:rPr lang="tr-TR" dirty="0" err="1"/>
              <a:t>byte</a:t>
            </a:r>
            <a:r>
              <a:rPr lang="tr-TR" dirty="0"/>
              <a:t> a=</a:t>
            </a:r>
            <a:r>
              <a:rPr lang="tr-TR" dirty="0" err="1"/>
              <a:t>dizi.GetLength</a:t>
            </a:r>
            <a:r>
              <a:rPr lang="tr-TR" dirty="0"/>
              <a:t>(1);</a:t>
            </a:r>
          </a:p>
          <a:p>
            <a:r>
              <a:rPr lang="tr-TR" dirty="0"/>
              <a:t> </a:t>
            </a:r>
            <a:r>
              <a:rPr lang="tr-TR" dirty="0" err="1"/>
              <a:t>Console.WriteLine</a:t>
            </a:r>
            <a:r>
              <a:rPr lang="tr-TR" dirty="0"/>
              <a:t>(a);</a:t>
            </a:r>
          </a:p>
        </p:txBody>
      </p:sp>
      <p:sp>
        <p:nvSpPr>
          <p:cNvPr id="4" name="Slayt Numarası Yer Tutucusu 3">
            <a:extLst>
              <a:ext uri="{FF2B5EF4-FFF2-40B4-BE49-F238E27FC236}">
                <a16:creationId xmlns:a16="http://schemas.microsoft.com/office/drawing/2014/main" id="{0957AA11-F4D6-C574-C392-7A0F9A136C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18</a:t>
            </a:fld>
            <a:endParaRPr lang="tr-TR"/>
          </a:p>
        </p:txBody>
      </p:sp>
    </p:spTree>
    <p:extLst>
      <p:ext uri="{BB962C8B-B14F-4D97-AF65-F5344CB8AC3E}">
        <p14:creationId xmlns:p14="http://schemas.microsoft.com/office/powerpoint/2010/main" val="28021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D85AF-7C2F-06A6-ACA7-F33B2E07F8E2}"/>
              </a:ext>
            </a:extLst>
          </p:cNvPr>
          <p:cNvSpPr>
            <a:spLocks noGrp="1"/>
          </p:cNvSpPr>
          <p:nvPr>
            <p:ph type="title"/>
          </p:nvPr>
        </p:nvSpPr>
        <p:spPr/>
        <p:txBody>
          <a:bodyPr/>
          <a:lstStyle/>
          <a:p>
            <a:pPr algn="ctr"/>
            <a:r>
              <a:rPr lang="tr-TR" b="1" dirty="0"/>
              <a:t>Dizilerde Kullanılan Metotlar</a:t>
            </a:r>
            <a:endParaRPr lang="tr-TR" dirty="0"/>
          </a:p>
        </p:txBody>
      </p:sp>
      <p:sp>
        <p:nvSpPr>
          <p:cNvPr id="3" name="Metin Yer Tutucusu 2">
            <a:extLst>
              <a:ext uri="{FF2B5EF4-FFF2-40B4-BE49-F238E27FC236}">
                <a16:creationId xmlns:a16="http://schemas.microsoft.com/office/drawing/2014/main" id="{C8EDC279-ED3E-FB67-AA99-4F617A144DFC}"/>
              </a:ext>
            </a:extLst>
          </p:cNvPr>
          <p:cNvSpPr>
            <a:spLocks noGrp="1"/>
          </p:cNvSpPr>
          <p:nvPr>
            <p:ph type="body" idx="1"/>
          </p:nvPr>
        </p:nvSpPr>
        <p:spPr>
          <a:xfrm>
            <a:off x="2589212" y="1677971"/>
            <a:ext cx="8915400" cy="4233251"/>
          </a:xfrm>
        </p:spPr>
        <p:txBody>
          <a:bodyPr>
            <a:normAutofit/>
          </a:bodyPr>
          <a:lstStyle/>
          <a:p>
            <a:endParaRPr lang="tr-TR" dirty="0"/>
          </a:p>
          <a:p>
            <a:r>
              <a:rPr lang="tr-TR"/>
              <a:t>int</a:t>
            </a:r>
            <a:r>
              <a:rPr lang="tr-TR" dirty="0"/>
              <a:t>[][] dizi=</a:t>
            </a:r>
            <a:r>
              <a:rPr lang="tr-TR" dirty="0" err="1"/>
              <a:t>new</a:t>
            </a:r>
            <a:r>
              <a:rPr lang="tr-TR" dirty="0"/>
              <a:t> </a:t>
            </a:r>
            <a:r>
              <a:rPr lang="tr-TR" dirty="0" err="1"/>
              <a:t>int</a:t>
            </a:r>
            <a:r>
              <a:rPr lang="tr-TR" dirty="0"/>
              <a:t>[3][];</a:t>
            </a:r>
          </a:p>
          <a:p>
            <a:r>
              <a:rPr lang="tr-TR" dirty="0"/>
              <a:t> dizi[0]=</a:t>
            </a:r>
            <a:r>
              <a:rPr lang="tr-TR" dirty="0" err="1"/>
              <a:t>new</a:t>
            </a:r>
            <a:r>
              <a:rPr lang="tr-TR" dirty="0"/>
              <a:t> </a:t>
            </a:r>
            <a:r>
              <a:rPr lang="tr-TR" dirty="0" err="1"/>
              <a:t>int</a:t>
            </a:r>
            <a:r>
              <a:rPr lang="tr-TR" dirty="0"/>
              <a:t>[]{1,2,3};</a:t>
            </a:r>
          </a:p>
          <a:p>
            <a:r>
              <a:rPr lang="tr-TR" dirty="0"/>
              <a:t> dizi[1]=</a:t>
            </a:r>
            <a:r>
              <a:rPr lang="tr-TR" dirty="0" err="1"/>
              <a:t>new</a:t>
            </a:r>
            <a:r>
              <a:rPr lang="tr-TR" dirty="0"/>
              <a:t> </a:t>
            </a:r>
            <a:r>
              <a:rPr lang="tr-TR" dirty="0" err="1"/>
              <a:t>int</a:t>
            </a:r>
            <a:r>
              <a:rPr lang="tr-TR" dirty="0"/>
              <a:t>[]{4,5,6,7};</a:t>
            </a:r>
          </a:p>
          <a:p>
            <a:r>
              <a:rPr lang="tr-TR" dirty="0"/>
              <a:t> dizi[2]=</a:t>
            </a:r>
            <a:r>
              <a:rPr lang="tr-TR" dirty="0" err="1"/>
              <a:t>new</a:t>
            </a:r>
            <a:r>
              <a:rPr lang="tr-TR" dirty="0"/>
              <a:t> </a:t>
            </a:r>
            <a:r>
              <a:rPr lang="tr-TR" dirty="0" err="1"/>
              <a:t>int</a:t>
            </a:r>
            <a:r>
              <a:rPr lang="tr-TR" dirty="0"/>
              <a:t>[]{8,9};</a:t>
            </a:r>
          </a:p>
          <a:p>
            <a:r>
              <a:rPr lang="tr-TR" dirty="0"/>
              <a:t> </a:t>
            </a:r>
            <a:r>
              <a:rPr lang="tr-TR" dirty="0" err="1"/>
              <a:t>for</a:t>
            </a:r>
            <a:r>
              <a:rPr lang="tr-TR" dirty="0"/>
              <a:t>(</a:t>
            </a:r>
            <a:r>
              <a:rPr lang="tr-TR" dirty="0" err="1"/>
              <a:t>int</a:t>
            </a:r>
            <a:r>
              <a:rPr lang="tr-TR" dirty="0"/>
              <a:t> i=0;   i&lt;</a:t>
            </a:r>
            <a:r>
              <a:rPr lang="tr-TR" dirty="0" err="1"/>
              <a:t>dizi.GetLength</a:t>
            </a:r>
            <a:r>
              <a:rPr lang="tr-TR" dirty="0"/>
              <a:t>(0);   i++)</a:t>
            </a:r>
          </a:p>
          <a:p>
            <a:r>
              <a:rPr lang="tr-TR" dirty="0"/>
              <a:t>   </a:t>
            </a:r>
            <a:r>
              <a:rPr lang="tr-TR" dirty="0" err="1"/>
              <a:t>for</a:t>
            </a:r>
            <a:r>
              <a:rPr lang="tr-TR" dirty="0"/>
              <a:t>(</a:t>
            </a:r>
            <a:r>
              <a:rPr lang="tr-TR" dirty="0" err="1"/>
              <a:t>int</a:t>
            </a:r>
            <a:r>
              <a:rPr lang="tr-TR" dirty="0"/>
              <a:t> j=0;   j&lt;dizi[i].</a:t>
            </a:r>
            <a:r>
              <a:rPr lang="tr-TR" dirty="0" err="1"/>
              <a:t>GetLength</a:t>
            </a:r>
            <a:r>
              <a:rPr lang="tr-TR" dirty="0"/>
              <a:t>(0);   j++)</a:t>
            </a:r>
          </a:p>
          <a:p>
            <a:r>
              <a:rPr lang="tr-TR" dirty="0"/>
              <a:t>      </a:t>
            </a:r>
            <a:r>
              <a:rPr lang="tr-TR" dirty="0" err="1"/>
              <a:t>Console.WriteLine</a:t>
            </a:r>
            <a:r>
              <a:rPr lang="tr-TR" dirty="0"/>
              <a:t>("dizi[{0}][{1}]={2}",</a:t>
            </a:r>
            <a:r>
              <a:rPr lang="tr-TR" dirty="0" err="1"/>
              <a:t>i,j,dizi</a:t>
            </a:r>
            <a:r>
              <a:rPr lang="tr-TR" dirty="0"/>
              <a:t>[i][j]);</a:t>
            </a:r>
          </a:p>
          <a:p>
            <a:endParaRPr lang="tr-TR" dirty="0"/>
          </a:p>
          <a:p>
            <a:r>
              <a:rPr lang="tr-TR" dirty="0"/>
              <a:t>Bu program dizinin bütün elemanlarını teker teker ekrana yazar.</a:t>
            </a:r>
          </a:p>
        </p:txBody>
      </p:sp>
      <p:sp>
        <p:nvSpPr>
          <p:cNvPr id="4" name="Slayt Numarası Yer Tutucusu 3">
            <a:extLst>
              <a:ext uri="{FF2B5EF4-FFF2-40B4-BE49-F238E27FC236}">
                <a16:creationId xmlns:a16="http://schemas.microsoft.com/office/drawing/2014/main" id="{287D4571-4CF4-72CE-3EBE-77E0CDD9F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19</a:t>
            </a:fld>
            <a:endParaRPr lang="tr-TR"/>
          </a:p>
        </p:txBody>
      </p:sp>
    </p:spTree>
    <p:extLst>
      <p:ext uri="{BB962C8B-B14F-4D97-AF65-F5344CB8AC3E}">
        <p14:creationId xmlns:p14="http://schemas.microsoft.com/office/powerpoint/2010/main" val="245362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832009"/>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C#’da</a:t>
            </a:r>
            <a:r>
              <a:rPr lang="tr-T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Dizilerin Tanımlanması Ve Elemanlarının Kullanılması</a:t>
            </a:r>
          </a:p>
          <a:p>
            <a:pPr marL="342900" marR="0" lvl="0" indent="-342900" algn="just" rtl="0">
              <a:spcBef>
                <a:spcPts val="1000"/>
              </a:spcBef>
              <a:spcAft>
                <a:spcPts val="0"/>
              </a:spcAft>
              <a:buClr>
                <a:schemeClr val="accent1"/>
              </a:buClr>
              <a:buSzPct val="100000"/>
              <a:buFont typeface="Noto Sans Symbols"/>
            </a:pPr>
            <a:r>
              <a:rPr lang="tr-TR" sz="1800"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C#’da</a:t>
            </a: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foreach</a:t>
            </a:r>
            <a:endParaRPr lang="tr-T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C#’da</a:t>
            </a: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Çok Boyutlu Diziler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Matris Diziler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İki boyutlu matris diziler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İkiden fazla boyutlu matris diziler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Düzensiz Diziler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Dizilerle kullanabilen metotlar</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GetLength</a:t>
            </a: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CreateInstance</a:t>
            </a: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metodu ile dizi tanımlama</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342900" marR="0" lvl="0" indent="-342900" algn="just" rtl="0">
              <a:spcBef>
                <a:spcPts val="1000"/>
              </a:spcBef>
              <a:spcAft>
                <a:spcPts val="0"/>
              </a:spcAft>
              <a:buClr>
                <a:schemeClr val="accent1"/>
              </a:buClr>
              <a:buSzPct val="100000"/>
              <a:buFont typeface="Noto Sans Symbols"/>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rPr>
              <a:t>Kaynakçalar</a:t>
            </a:r>
            <a:endParaRP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D16EE-CAFD-31EE-9E01-469A4915FF0D}"/>
              </a:ext>
            </a:extLst>
          </p:cNvPr>
          <p:cNvSpPr>
            <a:spLocks noGrp="1"/>
          </p:cNvSpPr>
          <p:nvPr>
            <p:ph type="title"/>
          </p:nvPr>
        </p:nvSpPr>
        <p:spPr/>
        <p:txBody>
          <a:bodyPr/>
          <a:lstStyle/>
          <a:p>
            <a:pPr algn="ctr"/>
            <a:r>
              <a:rPr lang="tr-TR" b="1" dirty="0"/>
              <a:t>Dizilerde Kullanılan Metotlar</a:t>
            </a:r>
            <a:endParaRPr lang="tr-TR" dirty="0"/>
          </a:p>
        </p:txBody>
      </p:sp>
      <p:sp>
        <p:nvSpPr>
          <p:cNvPr id="3" name="Metin Yer Tutucusu 2">
            <a:extLst>
              <a:ext uri="{FF2B5EF4-FFF2-40B4-BE49-F238E27FC236}">
                <a16:creationId xmlns:a16="http://schemas.microsoft.com/office/drawing/2014/main" id="{C4A15EBC-3B4B-CB92-4E37-78700FABC1AD}"/>
              </a:ext>
            </a:extLst>
          </p:cNvPr>
          <p:cNvSpPr>
            <a:spLocks noGrp="1"/>
          </p:cNvSpPr>
          <p:nvPr>
            <p:ph type="body" idx="1"/>
          </p:nvPr>
        </p:nvSpPr>
        <p:spPr/>
        <p:txBody>
          <a:bodyPr>
            <a:normAutofit fontScale="62500" lnSpcReduction="20000"/>
          </a:bodyPr>
          <a:lstStyle/>
          <a:p>
            <a:r>
              <a:rPr lang="tr-TR" b="1" dirty="0" err="1"/>
              <a:t>CreateInstance</a:t>
            </a:r>
            <a:r>
              <a:rPr lang="tr-TR" b="1" dirty="0"/>
              <a:t> metodu ile dizi tanımlama</a:t>
            </a:r>
          </a:p>
          <a:p>
            <a:r>
              <a:rPr lang="tr-TR" dirty="0"/>
              <a:t>Şimdiye kadar öğrendiğimiz dizi tanımlama yöntemlerinin yanında başka dizi tanımlama yöntemleri de vardır.</a:t>
            </a:r>
          </a:p>
          <a:p>
            <a:endParaRPr lang="tr-TR" dirty="0"/>
          </a:p>
          <a:p>
            <a:r>
              <a:rPr lang="tr-TR" dirty="0"/>
              <a:t> </a:t>
            </a:r>
            <a:r>
              <a:rPr lang="tr-TR" dirty="0" err="1"/>
              <a:t>Array</a:t>
            </a:r>
            <a:r>
              <a:rPr lang="tr-TR" dirty="0"/>
              <a:t> dizi=</a:t>
            </a:r>
            <a:r>
              <a:rPr lang="tr-TR" dirty="0" err="1"/>
              <a:t>Array.CreateInstance</a:t>
            </a:r>
            <a:r>
              <a:rPr lang="tr-TR" dirty="0"/>
              <a:t>(</a:t>
            </a:r>
            <a:r>
              <a:rPr lang="tr-TR" dirty="0" err="1"/>
              <a:t>typeof</a:t>
            </a:r>
            <a:r>
              <a:rPr lang="tr-TR" dirty="0"/>
              <a:t>(</a:t>
            </a:r>
            <a:r>
              <a:rPr lang="tr-TR" dirty="0" err="1"/>
              <a:t>int</a:t>
            </a:r>
            <a:r>
              <a:rPr lang="tr-TR" dirty="0"/>
              <a:t>),5);</a:t>
            </a:r>
          </a:p>
          <a:p>
            <a:r>
              <a:rPr lang="tr-TR" dirty="0"/>
              <a:t>Burada </a:t>
            </a:r>
            <a:r>
              <a:rPr lang="tr-TR" dirty="0" err="1"/>
              <a:t>int</a:t>
            </a:r>
            <a:r>
              <a:rPr lang="tr-TR" dirty="0"/>
              <a:t> türünden 5 elemanlı dizi adında bir dizi tanımlandı ve dizinin her bir elemanına </a:t>
            </a:r>
            <a:r>
              <a:rPr lang="tr-TR" dirty="0" err="1"/>
              <a:t>int</a:t>
            </a:r>
            <a:r>
              <a:rPr lang="tr-TR" dirty="0"/>
              <a:t> türünün varsayılan değeri atandı.</a:t>
            </a:r>
          </a:p>
          <a:p>
            <a:endParaRPr lang="tr-TR" dirty="0"/>
          </a:p>
          <a:p>
            <a:r>
              <a:rPr lang="tr-TR" dirty="0"/>
              <a:t> </a:t>
            </a:r>
            <a:r>
              <a:rPr lang="tr-TR" dirty="0" err="1"/>
              <a:t>Array</a:t>
            </a:r>
            <a:r>
              <a:rPr lang="tr-TR" dirty="0"/>
              <a:t> dizi=</a:t>
            </a:r>
            <a:r>
              <a:rPr lang="tr-TR" dirty="0" err="1"/>
              <a:t>Array.CreateInstance</a:t>
            </a:r>
            <a:r>
              <a:rPr lang="tr-TR" dirty="0"/>
              <a:t>(</a:t>
            </a:r>
            <a:r>
              <a:rPr lang="tr-TR" dirty="0" err="1"/>
              <a:t>typeof</a:t>
            </a:r>
            <a:r>
              <a:rPr lang="tr-TR" dirty="0"/>
              <a:t>(</a:t>
            </a:r>
            <a:r>
              <a:rPr lang="tr-TR" dirty="0" err="1"/>
              <a:t>int</a:t>
            </a:r>
            <a:r>
              <a:rPr lang="tr-TR" dirty="0"/>
              <a:t>),3,2,5);</a:t>
            </a:r>
          </a:p>
          <a:p>
            <a:r>
              <a:rPr lang="tr-TR" dirty="0"/>
              <a:t>Burada 3X2X5 boyutunda </a:t>
            </a:r>
            <a:r>
              <a:rPr lang="tr-TR" dirty="0" err="1"/>
              <a:t>int</a:t>
            </a:r>
            <a:r>
              <a:rPr lang="tr-TR" dirty="0"/>
              <a:t> türünden 3 boyutlu bir dizi oluşturduk.</a:t>
            </a:r>
          </a:p>
          <a:p>
            <a:endParaRPr lang="tr-TR" dirty="0"/>
          </a:p>
          <a:p>
            <a:r>
              <a:rPr lang="tr-TR" dirty="0"/>
              <a:t> </a:t>
            </a:r>
            <a:r>
              <a:rPr lang="tr-TR" dirty="0" err="1"/>
              <a:t>int</a:t>
            </a:r>
            <a:r>
              <a:rPr lang="tr-TR" dirty="0"/>
              <a:t>[] dizi1=</a:t>
            </a:r>
            <a:r>
              <a:rPr lang="tr-TR" dirty="0" err="1"/>
              <a:t>new</a:t>
            </a:r>
            <a:r>
              <a:rPr lang="tr-TR" dirty="0"/>
              <a:t> </a:t>
            </a:r>
            <a:r>
              <a:rPr lang="tr-TR" dirty="0" err="1"/>
              <a:t>int</a:t>
            </a:r>
            <a:r>
              <a:rPr lang="tr-TR" dirty="0"/>
              <a:t>[5]{2,3,6,8,7};</a:t>
            </a:r>
          </a:p>
          <a:p>
            <a:r>
              <a:rPr lang="tr-TR" dirty="0"/>
              <a:t> </a:t>
            </a:r>
            <a:r>
              <a:rPr lang="tr-TR" dirty="0" err="1"/>
              <a:t>Array</a:t>
            </a:r>
            <a:r>
              <a:rPr lang="tr-TR" dirty="0"/>
              <a:t> dizi2=</a:t>
            </a:r>
            <a:r>
              <a:rPr lang="tr-TR" dirty="0" err="1"/>
              <a:t>Array.CreateInstance</a:t>
            </a:r>
            <a:r>
              <a:rPr lang="tr-TR" dirty="0"/>
              <a:t>(</a:t>
            </a:r>
            <a:r>
              <a:rPr lang="tr-TR" dirty="0" err="1"/>
              <a:t>typeof</a:t>
            </a:r>
            <a:r>
              <a:rPr lang="tr-TR" dirty="0"/>
              <a:t>(</a:t>
            </a:r>
            <a:r>
              <a:rPr lang="tr-TR" dirty="0" err="1"/>
              <a:t>int</a:t>
            </a:r>
            <a:r>
              <a:rPr lang="tr-TR" dirty="0"/>
              <a:t>),dizi1);</a:t>
            </a:r>
          </a:p>
          <a:p>
            <a:r>
              <a:rPr lang="tr-TR" dirty="0"/>
              <a:t>Burada 2X3X6X8X7 boyutunda beş boyutlu bir dizi oluşturduk.</a:t>
            </a:r>
          </a:p>
        </p:txBody>
      </p:sp>
      <p:sp>
        <p:nvSpPr>
          <p:cNvPr id="4" name="Slayt Numarası Yer Tutucusu 3">
            <a:extLst>
              <a:ext uri="{FF2B5EF4-FFF2-40B4-BE49-F238E27FC236}">
                <a16:creationId xmlns:a16="http://schemas.microsoft.com/office/drawing/2014/main" id="{23B67A60-4030-C8E3-1606-DF52B33FD4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20</a:t>
            </a:fld>
            <a:endParaRPr lang="tr-TR"/>
          </a:p>
        </p:txBody>
      </p:sp>
    </p:spTree>
    <p:extLst>
      <p:ext uri="{BB962C8B-B14F-4D97-AF65-F5344CB8AC3E}">
        <p14:creationId xmlns:p14="http://schemas.microsoft.com/office/powerpoint/2010/main" val="402909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28B1E-2F34-D56E-65F1-33A0DE9973C9}"/>
              </a:ext>
            </a:extLst>
          </p:cNvPr>
          <p:cNvSpPr>
            <a:spLocks noGrp="1"/>
          </p:cNvSpPr>
          <p:nvPr>
            <p:ph type="title"/>
          </p:nvPr>
        </p:nvSpPr>
        <p:spPr>
          <a:xfrm>
            <a:off x="2589212" y="147337"/>
            <a:ext cx="8911687" cy="1280890"/>
          </a:xfrm>
        </p:spPr>
        <p:txBody>
          <a:bodyPr/>
          <a:lstStyle/>
          <a:p>
            <a:pPr algn="ctr"/>
            <a:r>
              <a:rPr lang="tr-TR" b="1" dirty="0"/>
              <a:t>Dizilerde Kullanılan Metotlar</a:t>
            </a:r>
            <a:endParaRPr lang="tr-TR" dirty="0"/>
          </a:p>
        </p:txBody>
      </p:sp>
      <p:sp>
        <p:nvSpPr>
          <p:cNvPr id="3" name="Metin Yer Tutucusu 2">
            <a:extLst>
              <a:ext uri="{FF2B5EF4-FFF2-40B4-BE49-F238E27FC236}">
                <a16:creationId xmlns:a16="http://schemas.microsoft.com/office/drawing/2014/main" id="{F291026E-2EB8-8225-34A4-CF29964B7A5B}"/>
              </a:ext>
            </a:extLst>
          </p:cNvPr>
          <p:cNvSpPr>
            <a:spLocks noGrp="1"/>
          </p:cNvSpPr>
          <p:nvPr>
            <p:ph type="body" idx="1"/>
          </p:nvPr>
        </p:nvSpPr>
        <p:spPr>
          <a:xfrm>
            <a:off x="2585499" y="627526"/>
            <a:ext cx="8915400" cy="6230474"/>
          </a:xfrm>
        </p:spPr>
        <p:txBody>
          <a:bodyPr>
            <a:noAutofit/>
          </a:bodyPr>
          <a:lstStyle/>
          <a:p>
            <a:r>
              <a:rPr lang="tr-TR" sz="1500" dirty="0" err="1"/>
              <a:t>CreateInstance</a:t>
            </a:r>
            <a:r>
              <a:rPr lang="tr-TR" sz="1500" dirty="0"/>
              <a:t> yöntemiyle oluşturulan dizilere </a:t>
            </a:r>
            <a:r>
              <a:rPr lang="tr-TR" sz="1500" dirty="0" err="1"/>
              <a:t>DiziAdi</a:t>
            </a:r>
            <a:r>
              <a:rPr lang="tr-TR" sz="1500" dirty="0"/>
              <a:t>[0,4] gibi bir yöntemle erişilemez. Şimdi bir örnek yapalım:</a:t>
            </a:r>
          </a:p>
          <a:p>
            <a:r>
              <a:rPr lang="tr-TR" sz="1500" dirty="0"/>
              <a:t> </a:t>
            </a:r>
            <a:r>
              <a:rPr lang="tr-TR" sz="1500" dirty="0" err="1"/>
              <a:t>using</a:t>
            </a:r>
            <a:r>
              <a:rPr lang="tr-TR" sz="1500" dirty="0"/>
              <a:t> </a:t>
            </a:r>
            <a:r>
              <a:rPr lang="tr-TR" sz="1500" dirty="0" err="1"/>
              <a:t>System</a:t>
            </a:r>
            <a:r>
              <a:rPr lang="tr-TR" sz="1500" dirty="0"/>
              <a:t>;</a:t>
            </a:r>
          </a:p>
          <a:p>
            <a:r>
              <a:rPr lang="tr-TR" sz="1500" dirty="0"/>
              <a:t> </a:t>
            </a:r>
            <a:r>
              <a:rPr lang="tr-TR" sz="1500" dirty="0" err="1"/>
              <a:t>class</a:t>
            </a:r>
            <a:r>
              <a:rPr lang="tr-TR" sz="1500" dirty="0"/>
              <a:t> Diziler</a:t>
            </a:r>
          </a:p>
          <a:p>
            <a:r>
              <a:rPr lang="tr-TR" sz="1500" dirty="0"/>
              <a:t> {</a:t>
            </a:r>
          </a:p>
          <a:p>
            <a:r>
              <a:rPr lang="tr-TR" sz="1500" dirty="0"/>
              <a:t>    </a:t>
            </a:r>
            <a:r>
              <a:rPr lang="tr-TR" sz="1500" dirty="0" err="1"/>
              <a:t>static</a:t>
            </a:r>
            <a:r>
              <a:rPr lang="tr-TR" sz="1500" dirty="0"/>
              <a:t> </a:t>
            </a:r>
            <a:r>
              <a:rPr lang="tr-TR" sz="1500" dirty="0" err="1"/>
              <a:t>void</a:t>
            </a:r>
            <a:r>
              <a:rPr lang="tr-TR" sz="1500" dirty="0"/>
              <a:t> Main()</a:t>
            </a:r>
          </a:p>
          <a:p>
            <a:r>
              <a:rPr lang="tr-TR" sz="1500" dirty="0"/>
              <a:t>    {</a:t>
            </a:r>
          </a:p>
          <a:p>
            <a:r>
              <a:rPr lang="tr-TR" sz="1500" dirty="0"/>
              <a:t>       </a:t>
            </a:r>
            <a:r>
              <a:rPr lang="tr-TR" sz="1500" dirty="0" err="1"/>
              <a:t>Array</a:t>
            </a:r>
            <a:r>
              <a:rPr lang="tr-TR" sz="1500" dirty="0"/>
              <a:t> dizi=</a:t>
            </a:r>
            <a:r>
              <a:rPr lang="tr-TR" sz="1500" dirty="0" err="1"/>
              <a:t>Array.CreateInstance</a:t>
            </a:r>
            <a:r>
              <a:rPr lang="tr-TR" sz="1500" dirty="0"/>
              <a:t>(</a:t>
            </a:r>
            <a:r>
              <a:rPr lang="tr-TR" sz="1500" dirty="0" err="1"/>
              <a:t>typeof</a:t>
            </a:r>
            <a:r>
              <a:rPr lang="tr-TR" sz="1500" dirty="0"/>
              <a:t>(</a:t>
            </a:r>
            <a:r>
              <a:rPr lang="tr-TR" sz="1500" dirty="0" err="1"/>
              <a:t>int</a:t>
            </a:r>
            <a:r>
              <a:rPr lang="tr-TR" sz="1500" dirty="0"/>
              <a:t>),5,4,3);</a:t>
            </a:r>
          </a:p>
          <a:p>
            <a:r>
              <a:rPr lang="tr-TR" sz="1500" dirty="0"/>
              <a:t>       </a:t>
            </a:r>
            <a:r>
              <a:rPr lang="tr-TR" sz="1500" dirty="0" err="1"/>
              <a:t>for</a:t>
            </a:r>
            <a:r>
              <a:rPr lang="tr-TR" sz="1500" dirty="0"/>
              <a:t>(</a:t>
            </a:r>
            <a:r>
              <a:rPr lang="tr-TR" sz="1500" dirty="0" err="1"/>
              <a:t>int</a:t>
            </a:r>
            <a:r>
              <a:rPr lang="tr-TR" sz="1500" dirty="0"/>
              <a:t> i=0;i&lt;=</a:t>
            </a:r>
            <a:r>
              <a:rPr lang="tr-TR" sz="1500" dirty="0" err="1"/>
              <a:t>dizi.GetUpperBound</a:t>
            </a:r>
            <a:r>
              <a:rPr lang="tr-TR" sz="1500" dirty="0"/>
              <a:t>(0);i++)</a:t>
            </a:r>
          </a:p>
          <a:p>
            <a:r>
              <a:rPr lang="tr-TR" sz="1500" dirty="0"/>
              <a:t>          </a:t>
            </a:r>
            <a:r>
              <a:rPr lang="tr-TR" sz="1500" dirty="0" err="1"/>
              <a:t>for</a:t>
            </a:r>
            <a:r>
              <a:rPr lang="tr-TR" sz="1500" dirty="0"/>
              <a:t>(</a:t>
            </a:r>
            <a:r>
              <a:rPr lang="tr-TR" sz="1500" dirty="0" err="1"/>
              <a:t>int</a:t>
            </a:r>
            <a:r>
              <a:rPr lang="tr-TR" sz="1500" dirty="0"/>
              <a:t> j=0;j&lt;=</a:t>
            </a:r>
            <a:r>
              <a:rPr lang="tr-TR" sz="1500" dirty="0" err="1"/>
              <a:t>dizi.GetUpperBound</a:t>
            </a:r>
            <a:r>
              <a:rPr lang="tr-TR" sz="1500" dirty="0"/>
              <a:t>(1);j++)</a:t>
            </a:r>
          </a:p>
          <a:p>
            <a:r>
              <a:rPr lang="tr-TR" sz="1500" dirty="0"/>
              <a:t>             </a:t>
            </a:r>
            <a:r>
              <a:rPr lang="tr-TR" sz="1500" dirty="0" err="1"/>
              <a:t>for</a:t>
            </a:r>
            <a:r>
              <a:rPr lang="tr-TR" sz="1500" dirty="0"/>
              <a:t>(</a:t>
            </a:r>
            <a:r>
              <a:rPr lang="tr-TR" sz="1500" dirty="0" err="1"/>
              <a:t>int</a:t>
            </a:r>
            <a:r>
              <a:rPr lang="tr-TR" sz="1500" dirty="0"/>
              <a:t> k=0;k&lt;=</a:t>
            </a:r>
            <a:r>
              <a:rPr lang="tr-TR" sz="1500" dirty="0" err="1"/>
              <a:t>dizi.GetUpperBound</a:t>
            </a:r>
            <a:r>
              <a:rPr lang="tr-TR" sz="1500" dirty="0"/>
              <a:t>(2);k++)</a:t>
            </a:r>
          </a:p>
          <a:p>
            <a:r>
              <a:rPr lang="tr-TR" sz="1500" dirty="0"/>
              <a:t>                </a:t>
            </a:r>
            <a:r>
              <a:rPr lang="tr-TR" sz="1500" dirty="0" err="1"/>
              <a:t>dizi.SetValue</a:t>
            </a:r>
            <a:r>
              <a:rPr lang="tr-TR" sz="1500" dirty="0"/>
              <a:t>(</a:t>
            </a:r>
            <a:r>
              <a:rPr lang="tr-TR" sz="1500" dirty="0" err="1"/>
              <a:t>i+j+k,i,j,k</a:t>
            </a:r>
            <a:r>
              <a:rPr lang="tr-TR" sz="1500" dirty="0"/>
              <a:t>);</a:t>
            </a:r>
          </a:p>
          <a:p>
            <a:r>
              <a:rPr lang="tr-TR" sz="1500" dirty="0"/>
              <a:t>       </a:t>
            </a:r>
            <a:r>
              <a:rPr lang="tr-TR" sz="1500" dirty="0" err="1"/>
              <a:t>for</a:t>
            </a:r>
            <a:r>
              <a:rPr lang="tr-TR" sz="1500" dirty="0"/>
              <a:t>(</a:t>
            </a:r>
            <a:r>
              <a:rPr lang="tr-TR" sz="1500" dirty="0" err="1"/>
              <a:t>int</a:t>
            </a:r>
            <a:r>
              <a:rPr lang="tr-TR" sz="1500" dirty="0"/>
              <a:t> i=0;i&lt;=</a:t>
            </a:r>
            <a:r>
              <a:rPr lang="tr-TR" sz="1500" dirty="0" err="1"/>
              <a:t>dizi.GetUpperBound</a:t>
            </a:r>
            <a:r>
              <a:rPr lang="tr-TR" sz="1500" dirty="0"/>
              <a:t>(0);i++)</a:t>
            </a:r>
          </a:p>
          <a:p>
            <a:r>
              <a:rPr lang="tr-TR" sz="1500" dirty="0"/>
              <a:t>          </a:t>
            </a:r>
            <a:r>
              <a:rPr lang="tr-TR" sz="1500" dirty="0" err="1"/>
              <a:t>for</a:t>
            </a:r>
            <a:r>
              <a:rPr lang="tr-TR" sz="1500" dirty="0"/>
              <a:t>(</a:t>
            </a:r>
            <a:r>
              <a:rPr lang="tr-TR" sz="1500" dirty="0" err="1"/>
              <a:t>int</a:t>
            </a:r>
            <a:r>
              <a:rPr lang="tr-TR" sz="1500" dirty="0"/>
              <a:t> j=0;j&lt;=</a:t>
            </a:r>
            <a:r>
              <a:rPr lang="tr-TR" sz="1500" dirty="0" err="1"/>
              <a:t>dizi.GetUpperBound</a:t>
            </a:r>
            <a:r>
              <a:rPr lang="tr-TR" sz="1500" dirty="0"/>
              <a:t>(1);j++)</a:t>
            </a:r>
          </a:p>
          <a:p>
            <a:r>
              <a:rPr lang="tr-TR" sz="1500" dirty="0"/>
              <a:t>             </a:t>
            </a:r>
            <a:r>
              <a:rPr lang="tr-TR" sz="1500" dirty="0" err="1"/>
              <a:t>for</a:t>
            </a:r>
            <a:r>
              <a:rPr lang="tr-TR" sz="1500" dirty="0"/>
              <a:t>(</a:t>
            </a:r>
            <a:r>
              <a:rPr lang="tr-TR" sz="1500" dirty="0" err="1"/>
              <a:t>int</a:t>
            </a:r>
            <a:r>
              <a:rPr lang="tr-TR" sz="1500" dirty="0"/>
              <a:t> k=0;k&lt;=</a:t>
            </a:r>
            <a:r>
              <a:rPr lang="tr-TR" sz="1500" dirty="0" err="1"/>
              <a:t>dizi.GetUpperBound</a:t>
            </a:r>
            <a:r>
              <a:rPr lang="tr-TR" sz="1500" dirty="0"/>
              <a:t>(2);k++)</a:t>
            </a:r>
          </a:p>
          <a:p>
            <a:r>
              <a:rPr lang="tr-TR" sz="1500" dirty="0"/>
              <a:t>                </a:t>
            </a:r>
            <a:r>
              <a:rPr lang="tr-TR" sz="1500" dirty="0" err="1"/>
              <a:t>Console.WriteLine</a:t>
            </a:r>
            <a:r>
              <a:rPr lang="tr-TR" sz="1500" dirty="0"/>
              <a:t>(</a:t>
            </a:r>
            <a:r>
              <a:rPr lang="tr-TR" sz="1500" dirty="0" err="1"/>
              <a:t>dizi.GetValue</a:t>
            </a:r>
            <a:r>
              <a:rPr lang="tr-TR" sz="1500" dirty="0"/>
              <a:t>(</a:t>
            </a:r>
            <a:r>
              <a:rPr lang="tr-TR" sz="1500" dirty="0" err="1"/>
              <a:t>i,j,k</a:t>
            </a:r>
            <a:r>
              <a:rPr lang="tr-TR" sz="1500" dirty="0"/>
              <a:t>));</a:t>
            </a:r>
          </a:p>
          <a:p>
            <a:r>
              <a:rPr lang="tr-TR" sz="1500" dirty="0"/>
              <a:t>    }</a:t>
            </a:r>
          </a:p>
          <a:p>
            <a:r>
              <a:rPr lang="tr-TR" sz="1500" dirty="0"/>
              <a:t> }</a:t>
            </a:r>
          </a:p>
        </p:txBody>
      </p:sp>
      <p:sp>
        <p:nvSpPr>
          <p:cNvPr id="4" name="Slayt Numarası Yer Tutucusu 3">
            <a:extLst>
              <a:ext uri="{FF2B5EF4-FFF2-40B4-BE49-F238E27FC236}">
                <a16:creationId xmlns:a16="http://schemas.microsoft.com/office/drawing/2014/main" id="{00D51F9A-492A-D0BD-66E5-EB5FD62A27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21</a:t>
            </a:fld>
            <a:endParaRPr lang="tr-TR"/>
          </a:p>
        </p:txBody>
      </p:sp>
    </p:spTree>
    <p:extLst>
      <p:ext uri="{BB962C8B-B14F-4D97-AF65-F5344CB8AC3E}">
        <p14:creationId xmlns:p14="http://schemas.microsoft.com/office/powerpoint/2010/main" val="62454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CCA46A-9735-8E15-ED67-F585F7296024}"/>
              </a:ext>
            </a:extLst>
          </p:cNvPr>
          <p:cNvSpPr>
            <a:spLocks noGrp="1"/>
          </p:cNvSpPr>
          <p:nvPr>
            <p:ph type="title"/>
          </p:nvPr>
        </p:nvSpPr>
        <p:spPr/>
        <p:txBody>
          <a:bodyPr/>
          <a:lstStyle/>
          <a:p>
            <a:pPr algn="ctr"/>
            <a:r>
              <a:rPr lang="tr-TR" b="1" dirty="0"/>
              <a:t>Dizilerde Kullanılan Metotlar</a:t>
            </a:r>
            <a:endParaRPr lang="tr-TR" dirty="0"/>
          </a:p>
        </p:txBody>
      </p:sp>
      <p:sp>
        <p:nvSpPr>
          <p:cNvPr id="3" name="Metin Yer Tutucusu 2">
            <a:extLst>
              <a:ext uri="{FF2B5EF4-FFF2-40B4-BE49-F238E27FC236}">
                <a16:creationId xmlns:a16="http://schemas.microsoft.com/office/drawing/2014/main" id="{D2C99F64-3360-590A-5F3B-CD40DE84561B}"/>
              </a:ext>
            </a:extLst>
          </p:cNvPr>
          <p:cNvSpPr>
            <a:spLocks noGrp="1"/>
          </p:cNvSpPr>
          <p:nvPr>
            <p:ph type="body" idx="1"/>
          </p:nvPr>
        </p:nvSpPr>
        <p:spPr/>
        <p:txBody>
          <a:bodyPr/>
          <a:lstStyle/>
          <a:p>
            <a:r>
              <a:rPr lang="tr-TR" dirty="0"/>
              <a:t>Daha önce </a:t>
            </a:r>
            <a:r>
              <a:rPr lang="tr-TR" dirty="0" err="1"/>
              <a:t>CreateInstance</a:t>
            </a:r>
            <a:r>
              <a:rPr lang="tr-TR" dirty="0"/>
              <a:t> yöntemiyle oluşturulan dizilere </a:t>
            </a:r>
            <a:r>
              <a:rPr lang="tr-TR" dirty="0" err="1"/>
              <a:t>DiziAdi</a:t>
            </a:r>
            <a:r>
              <a:rPr lang="tr-TR" dirty="0"/>
              <a:t>[0,4] gibi bir yöntemle erişilemeyeceğini söylemiştik. İşte bunun için çeşitli metotlar vardır.</a:t>
            </a:r>
          </a:p>
          <a:p>
            <a:r>
              <a:rPr lang="tr-TR" b="1" dirty="0" err="1"/>
              <a:t>GetUpperBound</a:t>
            </a:r>
            <a:r>
              <a:rPr lang="tr-TR" dirty="0"/>
              <a:t>: Bir dizinin son indeks numarasını verir.</a:t>
            </a:r>
          </a:p>
          <a:p>
            <a:r>
              <a:rPr lang="tr-TR" b="1" dirty="0" err="1"/>
              <a:t>SetValue</a:t>
            </a:r>
            <a:r>
              <a:rPr lang="tr-TR" dirty="0"/>
              <a:t>: Bir dizinin belirli bir indeksini belirli bir değerle değiştirir.</a:t>
            </a:r>
          </a:p>
          <a:p>
            <a:r>
              <a:rPr lang="tr-TR" b="1" dirty="0" err="1"/>
              <a:t>GetValue</a:t>
            </a:r>
            <a:r>
              <a:rPr lang="tr-TR" dirty="0"/>
              <a:t>: Bir dizinin belirli bir indeksini tutar.</a:t>
            </a:r>
          </a:p>
          <a:p>
            <a:r>
              <a:rPr lang="tr-TR" dirty="0"/>
              <a:t>Bu metotların kullanımları önceki örnek programda verilmiştir.</a:t>
            </a:r>
          </a:p>
          <a:p>
            <a:r>
              <a:rPr lang="tr-TR" dirty="0"/>
              <a:t>Bu metotlar normal şekilde oluşturulan dizilerle de kullanılabilir.</a:t>
            </a:r>
          </a:p>
        </p:txBody>
      </p:sp>
      <p:sp>
        <p:nvSpPr>
          <p:cNvPr id="4" name="Slayt Numarası Yer Tutucusu 3">
            <a:extLst>
              <a:ext uri="{FF2B5EF4-FFF2-40B4-BE49-F238E27FC236}">
                <a16:creationId xmlns:a16="http://schemas.microsoft.com/office/drawing/2014/main" id="{1D3D2B03-708D-6FEE-14B2-575F7CCF0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22</a:t>
            </a:fld>
            <a:endParaRPr lang="tr-TR"/>
          </a:p>
        </p:txBody>
      </p:sp>
    </p:spTree>
    <p:extLst>
      <p:ext uri="{BB962C8B-B14F-4D97-AF65-F5344CB8AC3E}">
        <p14:creationId xmlns:p14="http://schemas.microsoft.com/office/powerpoint/2010/main" val="398343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62003-9FF0-68C7-3680-691113963E14}"/>
              </a:ext>
            </a:extLst>
          </p:cNvPr>
          <p:cNvSpPr>
            <a:spLocks noGrp="1"/>
          </p:cNvSpPr>
          <p:nvPr>
            <p:ph type="title"/>
          </p:nvPr>
        </p:nvSpPr>
        <p:spPr/>
        <p:txBody>
          <a:bodyPr/>
          <a:lstStyle/>
          <a:p>
            <a:pPr algn="ctr"/>
            <a:r>
              <a:rPr lang="tr-TR" b="1" dirty="0"/>
              <a:t>Diğer Metotlar</a:t>
            </a:r>
          </a:p>
        </p:txBody>
      </p:sp>
      <p:sp>
        <p:nvSpPr>
          <p:cNvPr id="3" name="Metin Yer Tutucusu 2">
            <a:extLst>
              <a:ext uri="{FF2B5EF4-FFF2-40B4-BE49-F238E27FC236}">
                <a16:creationId xmlns:a16="http://schemas.microsoft.com/office/drawing/2014/main" id="{53208F41-FCC6-88E0-0FEA-AA933DB5DF4B}"/>
              </a:ext>
            </a:extLst>
          </p:cNvPr>
          <p:cNvSpPr>
            <a:spLocks noGrp="1"/>
          </p:cNvSpPr>
          <p:nvPr>
            <p:ph type="body" idx="1"/>
          </p:nvPr>
        </p:nvSpPr>
        <p:spPr/>
        <p:txBody>
          <a:bodyPr>
            <a:normAutofit/>
          </a:bodyPr>
          <a:lstStyle/>
          <a:p>
            <a:r>
              <a:rPr lang="tr-TR" dirty="0" err="1"/>
              <a:t>Array.Clear</a:t>
            </a:r>
            <a:r>
              <a:rPr lang="tr-TR" dirty="0"/>
              <a:t>(dizi,1,3);</a:t>
            </a:r>
          </a:p>
          <a:p>
            <a:r>
              <a:rPr lang="tr-TR" dirty="0"/>
              <a:t>Bu kod dizi dizisinin 1. indeksinden itibaren 3 indeksini sıfırlar (varsayılan değere döndürür).</a:t>
            </a:r>
          </a:p>
          <a:p>
            <a:endParaRPr lang="tr-TR" dirty="0"/>
          </a:p>
          <a:p>
            <a:r>
              <a:rPr lang="tr-TR" dirty="0"/>
              <a:t> </a:t>
            </a:r>
            <a:r>
              <a:rPr lang="tr-TR" dirty="0" err="1"/>
              <a:t>Array.Reverse</a:t>
            </a:r>
            <a:r>
              <a:rPr lang="tr-TR" dirty="0"/>
              <a:t>(dizi);</a:t>
            </a:r>
          </a:p>
          <a:p>
            <a:r>
              <a:rPr lang="tr-TR" dirty="0"/>
              <a:t>Bu kod dizi dizisinin tamamını ters çevirir.</a:t>
            </a:r>
          </a:p>
          <a:p>
            <a:endParaRPr lang="tr-TR" dirty="0"/>
          </a:p>
          <a:p>
            <a:r>
              <a:rPr lang="tr-TR" dirty="0"/>
              <a:t> </a:t>
            </a:r>
            <a:r>
              <a:rPr lang="tr-TR" dirty="0" err="1"/>
              <a:t>Array.Reverse</a:t>
            </a:r>
            <a:r>
              <a:rPr lang="tr-TR" dirty="0"/>
              <a:t>(dizi,1,3);</a:t>
            </a:r>
          </a:p>
          <a:p>
            <a:r>
              <a:rPr lang="tr-TR" dirty="0"/>
              <a:t>Bu kod dizi dizisinin 1. indeksten itibaren 3 elemanını ters çevirir.</a:t>
            </a:r>
          </a:p>
        </p:txBody>
      </p:sp>
      <p:sp>
        <p:nvSpPr>
          <p:cNvPr id="4" name="Slayt Numarası Yer Tutucusu 3">
            <a:extLst>
              <a:ext uri="{FF2B5EF4-FFF2-40B4-BE49-F238E27FC236}">
                <a16:creationId xmlns:a16="http://schemas.microsoft.com/office/drawing/2014/main" id="{DE6CBA7B-A864-11A1-43C3-818D5CFDF2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23</a:t>
            </a:fld>
            <a:endParaRPr lang="tr-TR"/>
          </a:p>
        </p:txBody>
      </p:sp>
    </p:spTree>
    <p:extLst>
      <p:ext uri="{BB962C8B-B14F-4D97-AF65-F5344CB8AC3E}">
        <p14:creationId xmlns:p14="http://schemas.microsoft.com/office/powerpoint/2010/main" val="34845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dirty="0">
                <a:hlinkClick r:id="rId3"/>
              </a:rPr>
              <a:t>https://tr.wikibooks.org/wiki/C_Sharp_Programlama_Dili/Diziler</a:t>
            </a:r>
            <a:endParaRPr lang="tr-TR" b="1" dirty="0"/>
          </a:p>
          <a:p>
            <a:pPr marL="342900" lvl="0" algn="l" rtl="0">
              <a:spcBef>
                <a:spcPts val="0"/>
              </a:spcBef>
              <a:spcAft>
                <a:spcPts val="0"/>
              </a:spcAft>
              <a:buSzPts val="1800"/>
              <a:buFont typeface="+mj-lt"/>
              <a:buAutoNum type="arabicPeriod"/>
            </a:pPr>
            <a:r>
              <a:rPr lang="tr-TR" b="1" dirty="0">
                <a:hlinkClick r:id="rId4"/>
              </a:rPr>
              <a:t>https://sefik.net/?mid=65&amp;id=158#.Yo-PWKhBxD9</a:t>
            </a:r>
            <a:endParaRPr lang="tr-TR" b="1" dirty="0"/>
          </a:p>
          <a:p>
            <a:pPr marL="342900" lvl="0" algn="l" rtl="0">
              <a:spcBef>
                <a:spcPts val="0"/>
              </a:spcBef>
              <a:spcAft>
                <a:spcPts val="0"/>
              </a:spcAft>
              <a:buSzPts val="1800"/>
              <a:buFont typeface="+mj-lt"/>
              <a:buAutoNum type="arabicPeriod"/>
            </a:pPr>
            <a:r>
              <a:rPr lang="tr-TR" b="1" dirty="0"/>
              <a:t>https://www.yazilimkodlama.com/programlama/c-dizi-ornekleri/</a:t>
            </a:r>
          </a:p>
          <a:p>
            <a:pPr marL="342900" lvl="0" algn="l" rtl="0">
              <a:spcBef>
                <a:spcPts val="0"/>
              </a:spcBef>
              <a:spcAft>
                <a:spcPts val="0"/>
              </a:spcAft>
              <a:buSzPts val="1800"/>
              <a:buFont typeface="+mj-lt"/>
              <a:buAutoNum type="arabicPeriod"/>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pic>
        <p:nvPicPr>
          <p:cNvPr id="532" name="Google Shape;532;p45" descr="Kurumsal Kimlik | Burdur Mehmet Akif Ersoy Üniversitesi"/>
          <p:cNvPicPr preferRelativeResize="0"/>
          <p:nvPr/>
        </p:nvPicPr>
        <p:blipFill rotWithShape="1">
          <a:blip r:embed="rId5"/>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6"/>
          <a:stretch>
            <a:fillRect/>
          </a:stretch>
        </p:blipFill>
        <p:spPr>
          <a:xfrm>
            <a:off x="9912350" y="5085080"/>
            <a:ext cx="1617345" cy="132143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METE YILMAZ 1911404031</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meteyilmaz3428@gmail.com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27/05/2022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789574" y="-184349"/>
            <a:ext cx="2587625" cy="2445000"/>
          </a:xfrm>
          <a:prstGeom prst="rect">
            <a:avLst/>
          </a:prstGeom>
          <a:noFill/>
          <a:ln>
            <a:noFill/>
          </a:ln>
        </p:spPr>
      </p:pic>
      <p:sp>
        <p:nvSpPr>
          <p:cNvPr id="212" name="Google Shape;212;p5"/>
          <p:cNvSpPr txBox="1">
            <a:spLocks noGrp="1"/>
          </p:cNvSpPr>
          <p:nvPr>
            <p:ph type="title"/>
          </p:nvPr>
        </p:nvSpPr>
        <p:spPr>
          <a:xfrm>
            <a:off x="1640156"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C#’da</a:t>
            </a:r>
            <a:r>
              <a:rPr lang="tr-TR" b="1" dirty="0"/>
              <a:t> Dizilerin Tanımlanması Ve Elemanlarının Kullanılması </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510005" y="1575101"/>
            <a:ext cx="7848600" cy="4953000"/>
          </a:xfrm>
          <a:prstGeom prst="rect">
            <a:avLst/>
          </a:prstGeom>
          <a:noFill/>
          <a:ln>
            <a:noFill/>
          </a:ln>
        </p:spPr>
        <p:txBody>
          <a:bodyPr spcFirstLastPara="1" wrap="square" lIns="91425" tIns="45700" rIns="91425" bIns="45700" anchor="t" anchorCtr="0">
            <a:normAutofit/>
          </a:bodyPr>
          <a:lstStyle/>
          <a:p>
            <a:pPr algn="just"/>
            <a:r>
              <a:rPr lang="tr-TR" b="0" i="0" dirty="0">
                <a:solidFill>
                  <a:srgbClr val="000000"/>
                </a:solidFill>
                <a:effectLst/>
                <a:latin typeface="Century Gothic" panose="020B0502020202020204" pitchFamily="34" charset="0"/>
              </a:rPr>
              <a:t>		Değişkenler içerisinde bir değer tutabilen yapılardır. </a:t>
            </a:r>
          </a:p>
          <a:p>
            <a:pPr algn="just"/>
            <a:r>
              <a:rPr lang="tr-TR" dirty="0">
                <a:solidFill>
                  <a:srgbClr val="000000"/>
                </a:solidFill>
                <a:latin typeface="Century Gothic" panose="020B0502020202020204" pitchFamily="34" charset="0"/>
              </a:rPr>
              <a:t>		</a:t>
            </a:r>
            <a:r>
              <a:rPr lang="tr-TR" b="0" i="0" dirty="0">
                <a:solidFill>
                  <a:srgbClr val="000000"/>
                </a:solidFill>
                <a:effectLst/>
                <a:latin typeface="Century Gothic" panose="020B0502020202020204" pitchFamily="34" charset="0"/>
              </a:rPr>
              <a:t>Örneğin haftanın günlerini değişkenlerde tutmak istersek her bir gün adı için bir değişken tanımlamak gereklidir. Günler için </a:t>
            </a:r>
            <a:r>
              <a:rPr lang="tr-TR" b="0" i="0" dirty="0" err="1">
                <a:solidFill>
                  <a:srgbClr val="000000"/>
                </a:solidFill>
                <a:effectLst/>
                <a:latin typeface="Century Gothic" panose="020B0502020202020204" pitchFamily="34" charset="0"/>
              </a:rPr>
              <a:t>string</a:t>
            </a:r>
            <a:r>
              <a:rPr lang="tr-TR" b="0" i="0" dirty="0">
                <a:solidFill>
                  <a:srgbClr val="000000"/>
                </a:solidFill>
                <a:effectLst/>
                <a:latin typeface="Century Gothic" panose="020B0502020202020204" pitchFamily="34" charset="0"/>
              </a:rPr>
              <a:t> gun1,gun2 , gun3,gun4,gun5,gun6, gun7 şeklinde bir yapıya ihtiyaç duyarız. Veya benzer listeler düşünülebilir. Örneğin ay isimleri, bir sınıftaki öğrenci listesi, vb. Bu ve buna benzer listeler oluşturmak gerektiğinde bu işlemler için değişkenler yeterli değildir. Bir grup bilgiyi tek bir başlık altında tutmak  istendiğinde  dizi(</a:t>
            </a:r>
            <a:r>
              <a:rPr lang="tr-TR" b="0" i="0" dirty="0" err="1">
                <a:solidFill>
                  <a:srgbClr val="000000"/>
                </a:solidFill>
                <a:effectLst/>
                <a:latin typeface="Century Gothic" panose="020B0502020202020204" pitchFamily="34" charset="0"/>
              </a:rPr>
              <a:t>array</a:t>
            </a:r>
            <a:r>
              <a:rPr lang="tr-TR" b="0" i="0" dirty="0">
                <a:solidFill>
                  <a:srgbClr val="000000"/>
                </a:solidFill>
                <a:effectLst/>
                <a:latin typeface="Century Gothic" panose="020B0502020202020204" pitchFamily="34" charset="0"/>
              </a:rPr>
              <a:t>) yapısı kullanılmalıdır. Bu gibi örneklerde diziler  kullanılarak hem tanımlama ve verilere erişme işlemleri daha kolay olacak hem de daha düzenli program geliştirme imkanı sağlayacaktır.</a:t>
            </a:r>
          </a:p>
          <a:p>
            <a:pPr algn="just"/>
            <a:r>
              <a:rPr lang="tr-TR" b="0" i="0" dirty="0">
                <a:solidFill>
                  <a:srgbClr val="000000"/>
                </a:solidFill>
                <a:effectLst/>
                <a:latin typeface="Century Gothic" panose="020B0502020202020204" pitchFamily="34" charset="0"/>
              </a:rPr>
              <a:t>		Bir dizi aynı veri tipinde belirtilen miktardaki elemanı içerisinde barındıran bir veri yapısıdır. </a:t>
            </a:r>
          </a:p>
        </p:txBody>
      </p:sp>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640156" y="147337"/>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C#’da</a:t>
            </a:r>
            <a:r>
              <a:rPr lang="tr-TR" b="1" dirty="0"/>
              <a:t> Dizilerin Tanımlanması Ve Elemanlarının Kullanılması </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dirty="0" err="1"/>
              <a:t>int</a:t>
            </a:r>
            <a:r>
              <a:rPr lang="tr-TR" dirty="0"/>
              <a:t>[] dizi = </a:t>
            </a:r>
            <a:r>
              <a:rPr lang="tr-TR" dirty="0" err="1"/>
              <a:t>new</a:t>
            </a:r>
            <a:r>
              <a:rPr lang="tr-TR" dirty="0"/>
              <a:t> </a:t>
            </a:r>
            <a:r>
              <a:rPr lang="tr-TR" dirty="0" err="1"/>
              <a:t>int</a:t>
            </a:r>
            <a:r>
              <a:rPr lang="tr-TR" dirty="0"/>
              <a:t>[25];	</a:t>
            </a:r>
          </a:p>
          <a:p>
            <a:pPr marL="0" lvl="0" indent="0" algn="l" rtl="0">
              <a:spcBef>
                <a:spcPts val="1000"/>
              </a:spcBef>
              <a:spcAft>
                <a:spcPts val="0"/>
              </a:spcAft>
              <a:buSzPts val="1800"/>
              <a:buNone/>
            </a:pPr>
            <a:r>
              <a:rPr lang="tr-TR" dirty="0"/>
              <a:t>Veya</a:t>
            </a:r>
          </a:p>
          <a:p>
            <a:pPr marL="0" lvl="0" indent="0" algn="l" rtl="0">
              <a:spcBef>
                <a:spcPts val="1000"/>
              </a:spcBef>
              <a:spcAft>
                <a:spcPts val="0"/>
              </a:spcAft>
              <a:buSzPts val="1800"/>
              <a:buNone/>
            </a:pPr>
            <a:r>
              <a:rPr lang="tr-TR" dirty="0" err="1"/>
              <a:t>int</a:t>
            </a:r>
            <a:r>
              <a:rPr lang="tr-TR" dirty="0"/>
              <a:t>[] dizi;</a:t>
            </a:r>
          </a:p>
          <a:p>
            <a:pPr marL="0" lvl="0" indent="0" algn="l" rtl="0">
              <a:spcBef>
                <a:spcPts val="1000"/>
              </a:spcBef>
              <a:spcAft>
                <a:spcPts val="0"/>
              </a:spcAft>
              <a:buSzPts val="1800"/>
              <a:buNone/>
            </a:pPr>
            <a:r>
              <a:rPr lang="tr-TR" dirty="0"/>
              <a:t>dizi= </a:t>
            </a:r>
            <a:r>
              <a:rPr lang="tr-TR" dirty="0" err="1"/>
              <a:t>new</a:t>
            </a:r>
            <a:r>
              <a:rPr lang="tr-TR" dirty="0"/>
              <a:t> </a:t>
            </a:r>
            <a:r>
              <a:rPr lang="tr-TR" dirty="0" err="1"/>
              <a:t>int</a:t>
            </a:r>
            <a:r>
              <a:rPr lang="tr-TR" dirty="0"/>
              <a:t>[25];</a:t>
            </a:r>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r>
              <a:rPr lang="tr-TR" dirty="0"/>
              <a:t>	Yukarıdaki iki kodda da </a:t>
            </a:r>
            <a:r>
              <a:rPr lang="tr-TR" dirty="0" err="1"/>
              <a:t>int</a:t>
            </a:r>
            <a:r>
              <a:rPr lang="tr-TR" dirty="0"/>
              <a:t> türünden 25 elemanlı dizi adında bir dizi tanımlandı ve dizinin her bir elemanına </a:t>
            </a:r>
            <a:r>
              <a:rPr lang="tr-TR" dirty="0" err="1"/>
              <a:t>int</a:t>
            </a:r>
            <a:r>
              <a:rPr lang="tr-TR" dirty="0"/>
              <a:t> türünün varsayılan değeri atandı.</a:t>
            </a:r>
          </a:p>
        </p:txBody>
      </p:sp>
      <p:pic>
        <p:nvPicPr>
          <p:cNvPr id="6" name="Resim 5">
            <a:extLst>
              <a:ext uri="{FF2B5EF4-FFF2-40B4-BE49-F238E27FC236}">
                <a16:creationId xmlns:a16="http://schemas.microsoft.com/office/drawing/2014/main" id="{0A5E546D-B86B-7F3F-CEE9-E17529E5CFC8}"/>
              </a:ext>
            </a:extLst>
          </p:cNvPr>
          <p:cNvPicPr>
            <a:picLocks noChangeAspect="1"/>
          </p:cNvPicPr>
          <p:nvPr/>
        </p:nvPicPr>
        <p:blipFill>
          <a:blip r:embed="rId3">
            <a:clrChange>
              <a:clrFrom>
                <a:srgbClr val="FEFEFE"/>
              </a:clrFrom>
              <a:clrTo>
                <a:srgbClr val="FEFEFE">
                  <a:alpha val="0"/>
                </a:srgbClr>
              </a:clrTo>
            </a:clrChange>
            <a:duotone>
              <a:prstClr val="black"/>
              <a:schemeClr val="accent2">
                <a:lumMod val="75000"/>
                <a:tint val="45000"/>
                <a:satMod val="400000"/>
              </a:scheme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636767" y="4085146"/>
            <a:ext cx="2143125" cy="2143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222257" y="276262"/>
            <a:ext cx="9747485" cy="10230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b="1" dirty="0" err="1"/>
              <a:t>C#’da</a:t>
            </a:r>
            <a:r>
              <a:rPr lang="tr-TR" b="1" dirty="0"/>
              <a:t> Dizilerin Tanımlanması Ve Elemanlarının Kullanılması </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	Bütün dizilerin birinci elemanı 0. indeksidir. dizi dizisinin birinci elemanına dizi[0], 10. elemanına dizi[9] yazarak erişebilir ve bu dizi elemanlarını bir değişkenmiş gibi kullanabiliriz. Örnek:</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sz="1800" dirty="0" err="1"/>
              <a:t>using</a:t>
            </a:r>
            <a:r>
              <a:rPr lang="tr-TR" sz="1800" dirty="0"/>
              <a:t> </a:t>
            </a:r>
            <a:r>
              <a:rPr lang="tr-TR" sz="1800" dirty="0" err="1"/>
              <a:t>System</a:t>
            </a:r>
            <a:r>
              <a:rPr lang="tr-TR" sz="1800" dirty="0"/>
              <a:t>;</a:t>
            </a:r>
          </a:p>
          <a:p>
            <a:pPr marL="0" lvl="0" indent="0" algn="l" rtl="0">
              <a:spcBef>
                <a:spcPts val="0"/>
              </a:spcBef>
              <a:spcAft>
                <a:spcPts val="0"/>
              </a:spcAft>
              <a:buSzPts val="1800"/>
              <a:buNone/>
            </a:pPr>
            <a:r>
              <a:rPr lang="tr-TR" sz="1800" dirty="0"/>
              <a:t> </a:t>
            </a:r>
            <a:r>
              <a:rPr lang="tr-TR" sz="1800" dirty="0" err="1"/>
              <a:t>class</a:t>
            </a:r>
            <a:r>
              <a:rPr lang="tr-TR" sz="1800" dirty="0"/>
              <a:t> Diziler</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    </a:t>
            </a:r>
            <a:r>
              <a:rPr lang="tr-TR" sz="1800" dirty="0" err="1"/>
              <a:t>static</a:t>
            </a:r>
            <a:r>
              <a:rPr lang="tr-TR" sz="1800" dirty="0"/>
              <a:t> </a:t>
            </a:r>
            <a:r>
              <a:rPr lang="tr-TR" sz="1800" dirty="0" err="1"/>
              <a:t>void</a:t>
            </a:r>
            <a:r>
              <a:rPr lang="tr-TR" sz="1800" dirty="0"/>
              <a:t> Main()</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       </a:t>
            </a:r>
            <a:r>
              <a:rPr lang="tr-TR" sz="1800" dirty="0" err="1"/>
              <a:t>int</a:t>
            </a:r>
            <a:r>
              <a:rPr lang="tr-TR" sz="1800" dirty="0"/>
              <a:t>[] dizi=</a:t>
            </a:r>
            <a:r>
              <a:rPr lang="tr-TR" sz="1800" dirty="0" err="1"/>
              <a:t>new</a:t>
            </a:r>
            <a:r>
              <a:rPr lang="tr-TR" sz="1800" dirty="0"/>
              <a:t> </a:t>
            </a:r>
            <a:r>
              <a:rPr lang="tr-TR" sz="1800" dirty="0" err="1"/>
              <a:t>int</a:t>
            </a:r>
            <a:r>
              <a:rPr lang="tr-TR" sz="1800" dirty="0"/>
              <a:t>[20];</a:t>
            </a:r>
          </a:p>
          <a:p>
            <a:pPr marL="0" lvl="0" indent="0" algn="l" rtl="0">
              <a:spcBef>
                <a:spcPts val="0"/>
              </a:spcBef>
              <a:spcAft>
                <a:spcPts val="0"/>
              </a:spcAft>
              <a:buSzPts val="1800"/>
              <a:buNone/>
            </a:pPr>
            <a:r>
              <a:rPr lang="tr-TR" sz="1800" dirty="0"/>
              <a:t>       dizi[5]=30;</a:t>
            </a:r>
          </a:p>
          <a:p>
            <a:pPr marL="0" lvl="0" indent="0" algn="l" rtl="0">
              <a:spcBef>
                <a:spcPts val="0"/>
              </a:spcBef>
              <a:spcAft>
                <a:spcPts val="0"/>
              </a:spcAft>
              <a:buSzPts val="1800"/>
              <a:buNone/>
            </a:pPr>
            <a:r>
              <a:rPr lang="tr-TR" sz="1800" dirty="0"/>
              <a:t>       </a:t>
            </a:r>
            <a:r>
              <a:rPr lang="tr-TR" sz="1800" dirty="0" err="1"/>
              <a:t>Console.Write</a:t>
            </a:r>
            <a:r>
              <a:rPr lang="tr-TR" sz="1800" dirty="0"/>
              <a:t>(dizi[5]);</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sz="1800" dirty="0"/>
              <a:t>Bu program ekrana 30 yazdıracaktır.</a:t>
            </a:r>
            <a:endParaRPr sz="1800" dirty="0"/>
          </a:p>
        </p:txBody>
      </p:sp>
      <p:pic>
        <p:nvPicPr>
          <p:cNvPr id="6" name="Resim 5" descr="metin, elektronik eşyalar, ekran görüntüsü içeren bir resim&#10;&#10;Açıklama otomatik olarak oluşturuldu">
            <a:extLst>
              <a:ext uri="{FF2B5EF4-FFF2-40B4-BE49-F238E27FC236}">
                <a16:creationId xmlns:a16="http://schemas.microsoft.com/office/drawing/2014/main" id="{76E7E45A-EFC8-95F0-0571-E033828D83D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550209" y="4538269"/>
            <a:ext cx="3028950" cy="1514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8865DF-6DBA-26B4-88D9-477B8506FF1E}"/>
              </a:ext>
            </a:extLst>
          </p:cNvPr>
          <p:cNvSpPr>
            <a:spLocks noGrp="1"/>
          </p:cNvSpPr>
          <p:nvPr>
            <p:ph type="title"/>
          </p:nvPr>
        </p:nvSpPr>
        <p:spPr>
          <a:xfrm>
            <a:off x="1383609" y="329899"/>
            <a:ext cx="10463753" cy="1280890"/>
          </a:xfrm>
        </p:spPr>
        <p:txBody>
          <a:bodyPr/>
          <a:lstStyle/>
          <a:p>
            <a:pPr algn="ctr"/>
            <a:r>
              <a:rPr lang="tr-TR" b="1" dirty="0" err="1"/>
              <a:t>C#’da</a:t>
            </a:r>
            <a:r>
              <a:rPr lang="tr-TR" b="1" dirty="0"/>
              <a:t> Dizilerin Tanımlanması Ve Elemanlarının Kullanılması </a:t>
            </a:r>
            <a:endParaRPr lang="tr-TR" dirty="0"/>
          </a:p>
        </p:txBody>
      </p:sp>
      <p:sp>
        <p:nvSpPr>
          <p:cNvPr id="3" name="Metin Yer Tutucusu 2">
            <a:extLst>
              <a:ext uri="{FF2B5EF4-FFF2-40B4-BE49-F238E27FC236}">
                <a16:creationId xmlns:a16="http://schemas.microsoft.com/office/drawing/2014/main" id="{97E8E137-8C43-6799-6ED1-7AA0ED33CE90}"/>
              </a:ext>
            </a:extLst>
          </p:cNvPr>
          <p:cNvSpPr>
            <a:spLocks noGrp="1"/>
          </p:cNvSpPr>
          <p:nvPr>
            <p:ph type="body" idx="1"/>
          </p:nvPr>
        </p:nvSpPr>
        <p:spPr>
          <a:xfrm>
            <a:off x="1638300" y="1473724"/>
            <a:ext cx="8915400" cy="5275868"/>
          </a:xfrm>
        </p:spPr>
        <p:txBody>
          <a:bodyPr>
            <a:normAutofit/>
          </a:bodyPr>
          <a:lstStyle/>
          <a:p>
            <a:r>
              <a:rPr lang="tr-TR" b="0" i="0" dirty="0">
                <a:solidFill>
                  <a:srgbClr val="202122"/>
                </a:solidFill>
                <a:effectLst/>
                <a:latin typeface="Century Gothic" panose="020B0502020202020204" pitchFamily="34" charset="0"/>
              </a:rPr>
              <a:t>		C ve C++ programlama dillerinde olduğu gibi dizilerin elemanlarına aşağıdaki gibi de değer atayabiliriz:</a:t>
            </a:r>
          </a:p>
          <a:p>
            <a:r>
              <a:rPr lang="tr-TR" dirty="0" err="1">
                <a:latin typeface="Century Gothic" panose="020B0502020202020204" pitchFamily="34" charset="0"/>
              </a:rPr>
              <a:t>string</a:t>
            </a:r>
            <a:r>
              <a:rPr lang="tr-TR" dirty="0">
                <a:latin typeface="Century Gothic" panose="020B0502020202020204" pitchFamily="34" charset="0"/>
              </a:rPr>
              <a:t>[] dizi1={"</a:t>
            </a:r>
            <a:r>
              <a:rPr lang="tr-TR" dirty="0" err="1">
                <a:latin typeface="Century Gothic" panose="020B0502020202020204" pitchFamily="34" charset="0"/>
              </a:rPr>
              <a:t>Bir","İki","Üç</a:t>
            </a:r>
            <a:r>
              <a:rPr lang="tr-TR" dirty="0">
                <a:latin typeface="Century Gothic" panose="020B0502020202020204" pitchFamily="34" charset="0"/>
              </a:rPr>
              <a:t>"};</a:t>
            </a:r>
          </a:p>
          <a:p>
            <a:r>
              <a:rPr lang="tr-TR" dirty="0">
                <a:latin typeface="Century Gothic" panose="020B0502020202020204" pitchFamily="34" charset="0"/>
              </a:rPr>
              <a:t> </a:t>
            </a:r>
            <a:r>
              <a:rPr lang="tr-TR" dirty="0" err="1">
                <a:latin typeface="Century Gothic" panose="020B0502020202020204" pitchFamily="34" charset="0"/>
              </a:rPr>
              <a:t>int</a:t>
            </a:r>
            <a:r>
              <a:rPr lang="tr-TR" dirty="0">
                <a:latin typeface="Century Gothic" panose="020B0502020202020204" pitchFamily="34" charset="0"/>
              </a:rPr>
              <a:t>[] dizi2={2,-4,6};</a:t>
            </a:r>
          </a:p>
          <a:p>
            <a:r>
              <a:rPr lang="tr-TR" dirty="0">
                <a:latin typeface="Century Gothic" panose="020B0502020202020204" pitchFamily="34" charset="0"/>
              </a:rPr>
              <a:t> </a:t>
            </a:r>
            <a:r>
              <a:rPr lang="tr-TR" dirty="0" err="1">
                <a:latin typeface="Century Gothic" panose="020B0502020202020204" pitchFamily="34" charset="0"/>
              </a:rPr>
              <a:t>float</a:t>
            </a:r>
            <a:r>
              <a:rPr lang="tr-TR" dirty="0">
                <a:latin typeface="Century Gothic" panose="020B0502020202020204" pitchFamily="34" charset="0"/>
              </a:rPr>
              <a:t>[] dizi3={2f,1.2f,7f};</a:t>
            </a:r>
          </a:p>
          <a:p>
            <a:r>
              <a:rPr lang="tr-TR" dirty="0">
                <a:latin typeface="Century Gothic" panose="020B0502020202020204" pitchFamily="34" charset="0"/>
              </a:rPr>
              <a:t>		Ancak bu şekilde dizi belirtimini sadece dizi tanımlamalarında kullanabiliriz. Örneğin bir sonraki derste göreceğimiz metotlara parametre olarak bir </a:t>
            </a:r>
            <a:r>
              <a:rPr lang="tr-TR" dirty="0" err="1">
                <a:latin typeface="Century Gothic" panose="020B0502020202020204" pitchFamily="34" charset="0"/>
              </a:rPr>
              <a:t>int</a:t>
            </a:r>
            <a:r>
              <a:rPr lang="tr-TR" dirty="0">
                <a:latin typeface="Century Gothic" panose="020B0502020202020204" pitchFamily="34" charset="0"/>
              </a:rPr>
              <a:t> dizisi vermemiz gerekiyorsa parametre olarak sadece {1, 2, 3} ifadesini veremeyiz. {1, 2, 3} ifadesini bir değişkene atayıp bu değişkeni metoda parametre olarak vermeliyiz. Ayrıca aşağıdaki kullanım da hatalıdır:</a:t>
            </a:r>
          </a:p>
          <a:p>
            <a:r>
              <a:rPr lang="tr-TR" dirty="0" err="1">
                <a:latin typeface="Century Gothic" panose="020B0502020202020204" pitchFamily="34" charset="0"/>
              </a:rPr>
              <a:t>int</a:t>
            </a:r>
            <a:r>
              <a:rPr lang="tr-TR" dirty="0">
                <a:latin typeface="Century Gothic" panose="020B0502020202020204" pitchFamily="34" charset="0"/>
              </a:rPr>
              <a:t>[] dizi;</a:t>
            </a:r>
          </a:p>
          <a:p>
            <a:r>
              <a:rPr lang="tr-TR" dirty="0">
                <a:latin typeface="Century Gothic" panose="020B0502020202020204" pitchFamily="34" charset="0"/>
              </a:rPr>
              <a:t>dizi={1,2,3};</a:t>
            </a:r>
          </a:p>
          <a:p>
            <a:r>
              <a:rPr lang="tr-TR" dirty="0">
                <a:latin typeface="Century Gothic" panose="020B0502020202020204" pitchFamily="34" charset="0"/>
              </a:rPr>
              <a:t>		Çünkü daha önce de bahsettiğimiz gibi direkt dizi belirtimi sadece dizi tanımlamalarında geçerlidir.</a:t>
            </a:r>
          </a:p>
        </p:txBody>
      </p:sp>
      <p:sp>
        <p:nvSpPr>
          <p:cNvPr id="4" name="Slayt Numarası Yer Tutucusu 3">
            <a:extLst>
              <a:ext uri="{FF2B5EF4-FFF2-40B4-BE49-F238E27FC236}">
                <a16:creationId xmlns:a16="http://schemas.microsoft.com/office/drawing/2014/main" id="{808E0DC9-550C-A4B6-250B-D63AD31F8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spTree>
    <p:extLst>
      <p:ext uri="{BB962C8B-B14F-4D97-AF65-F5344CB8AC3E}">
        <p14:creationId xmlns:p14="http://schemas.microsoft.com/office/powerpoint/2010/main" val="195525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D48618-329E-8136-4BB5-624304127564}"/>
              </a:ext>
            </a:extLst>
          </p:cNvPr>
          <p:cNvSpPr>
            <a:spLocks noGrp="1"/>
          </p:cNvSpPr>
          <p:nvPr>
            <p:ph type="title"/>
          </p:nvPr>
        </p:nvSpPr>
        <p:spPr>
          <a:xfrm>
            <a:off x="1311579" y="306333"/>
            <a:ext cx="10539166" cy="1280890"/>
          </a:xfrm>
        </p:spPr>
        <p:txBody>
          <a:bodyPr/>
          <a:lstStyle/>
          <a:p>
            <a:pPr algn="ctr"/>
            <a:r>
              <a:rPr lang="tr-TR" b="1" dirty="0" err="1"/>
              <a:t>C#’da</a:t>
            </a:r>
            <a:r>
              <a:rPr lang="tr-TR" b="1" dirty="0"/>
              <a:t> Dizilerin Tanımlanması Ve Elemanlarının Kullanılması </a:t>
            </a:r>
            <a:endParaRPr lang="tr-TR" dirty="0"/>
          </a:p>
        </p:txBody>
      </p:sp>
      <p:sp>
        <p:nvSpPr>
          <p:cNvPr id="3" name="Metin Yer Tutucusu 2">
            <a:extLst>
              <a:ext uri="{FF2B5EF4-FFF2-40B4-BE49-F238E27FC236}">
                <a16:creationId xmlns:a16="http://schemas.microsoft.com/office/drawing/2014/main" id="{3F6EAF55-6E98-A227-16E5-08B5D031DEE3}"/>
              </a:ext>
            </a:extLst>
          </p:cNvPr>
          <p:cNvSpPr>
            <a:spLocks noGrp="1"/>
          </p:cNvSpPr>
          <p:nvPr>
            <p:ph type="body" idx="1"/>
          </p:nvPr>
        </p:nvSpPr>
        <p:spPr>
          <a:xfrm>
            <a:off x="2123462" y="1775381"/>
            <a:ext cx="8915400" cy="3777622"/>
          </a:xfrm>
        </p:spPr>
        <p:txBody>
          <a:bodyPr/>
          <a:lstStyle/>
          <a:p>
            <a:r>
              <a:rPr lang="tr-TR" dirty="0"/>
              <a:t>Başka bir dizi tanımlama yöntemi de şöyledir:</a:t>
            </a:r>
          </a:p>
          <a:p>
            <a:r>
              <a:rPr lang="en-US" dirty="0"/>
              <a:t>int[] dizi=new int[]{1, 2, 3};</a:t>
            </a:r>
            <a:endParaRPr lang="tr-TR" dirty="0"/>
          </a:p>
          <a:p>
            <a:r>
              <a:rPr lang="tr-TR" dirty="0"/>
              <a:t>		Üstelik bu şekilde dizi belirtimini dizi kullanmamız gereken her yerde yapabiliriz. Örneğin bir metoda parametre olarak bir </a:t>
            </a:r>
            <a:r>
              <a:rPr lang="tr-TR" dirty="0" err="1"/>
              <a:t>int</a:t>
            </a:r>
            <a:r>
              <a:rPr lang="tr-TR" dirty="0"/>
              <a:t> dizisi vermemiz gerekiyorsa metot çağrısında parametre yerine direkt </a:t>
            </a:r>
            <a:r>
              <a:rPr lang="tr-TR" dirty="0" err="1"/>
              <a:t>new</a:t>
            </a:r>
            <a:r>
              <a:rPr lang="tr-TR" dirty="0"/>
              <a:t> </a:t>
            </a:r>
            <a:r>
              <a:rPr lang="tr-TR" dirty="0" err="1"/>
              <a:t>int</a:t>
            </a:r>
            <a:r>
              <a:rPr lang="tr-TR" dirty="0"/>
              <a:t>[]{1, 2, 3} yazabiliriz.</a:t>
            </a:r>
          </a:p>
          <a:p>
            <a:r>
              <a:rPr lang="tr-TR" dirty="0"/>
              <a:t>		Diziler yukarıdaki şekilde tanımlandığında söz konusu dizilerin eleman sayısı yazılan eleman sayısı olur. Örneğin yukarıdaki örneklerde bütün dizilerin eleman sayısı üçtür ve dördüncü elemana ulaşmak istersek programımız çalışma zamanında hata verir. Bu şekilde dizi elemanlarına değişken ve ifadeler de atanabilir.</a:t>
            </a:r>
          </a:p>
        </p:txBody>
      </p:sp>
      <p:sp>
        <p:nvSpPr>
          <p:cNvPr id="4" name="Slayt Numarası Yer Tutucusu 3">
            <a:extLst>
              <a:ext uri="{FF2B5EF4-FFF2-40B4-BE49-F238E27FC236}">
                <a16:creationId xmlns:a16="http://schemas.microsoft.com/office/drawing/2014/main" id="{21682918-5D3C-CD7E-5C60-2FD6E1147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spTree>
    <p:extLst>
      <p:ext uri="{BB962C8B-B14F-4D97-AF65-F5344CB8AC3E}">
        <p14:creationId xmlns:p14="http://schemas.microsoft.com/office/powerpoint/2010/main" val="394377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C5F39-EE18-88E9-5750-A649F3945B47}"/>
              </a:ext>
            </a:extLst>
          </p:cNvPr>
          <p:cNvSpPr>
            <a:spLocks noGrp="1"/>
          </p:cNvSpPr>
          <p:nvPr>
            <p:ph type="title"/>
          </p:nvPr>
        </p:nvSpPr>
        <p:spPr>
          <a:xfrm>
            <a:off x="1442301" y="306333"/>
            <a:ext cx="10407192" cy="1280890"/>
          </a:xfrm>
        </p:spPr>
        <p:txBody>
          <a:bodyPr/>
          <a:lstStyle/>
          <a:p>
            <a:pPr algn="ctr"/>
            <a:r>
              <a:rPr lang="tr-TR" b="1" dirty="0" err="1"/>
              <a:t>C#’da</a:t>
            </a:r>
            <a:r>
              <a:rPr lang="tr-TR" b="1" dirty="0"/>
              <a:t> Dizilerin Tanımlanması Ve Elemanlarının Kullanılması </a:t>
            </a:r>
            <a:endParaRPr lang="tr-TR" dirty="0"/>
          </a:p>
        </p:txBody>
      </p:sp>
      <p:sp>
        <p:nvSpPr>
          <p:cNvPr id="3" name="Metin Yer Tutucusu 2">
            <a:extLst>
              <a:ext uri="{FF2B5EF4-FFF2-40B4-BE49-F238E27FC236}">
                <a16:creationId xmlns:a16="http://schemas.microsoft.com/office/drawing/2014/main" id="{6FB2CC78-BD94-E919-FECD-DE3D5B4AAFDE}"/>
              </a:ext>
            </a:extLst>
          </p:cNvPr>
          <p:cNvSpPr>
            <a:spLocks noGrp="1"/>
          </p:cNvSpPr>
          <p:nvPr>
            <p:ph type="body" idx="1"/>
          </p:nvPr>
        </p:nvSpPr>
        <p:spPr>
          <a:xfrm>
            <a:off x="1834299" y="1442301"/>
            <a:ext cx="8915400" cy="5269583"/>
          </a:xfrm>
        </p:spPr>
        <p:txBody>
          <a:bodyPr/>
          <a:lstStyle/>
          <a:p>
            <a:r>
              <a:rPr lang="tr-TR" dirty="0"/>
              <a:t>		</a:t>
            </a:r>
            <a:r>
              <a:rPr lang="tr-TR" dirty="0" err="1"/>
              <a:t>int</a:t>
            </a:r>
            <a:r>
              <a:rPr lang="tr-TR" dirty="0"/>
              <a:t>[] dizi=</a:t>
            </a:r>
            <a:r>
              <a:rPr lang="tr-TR" dirty="0" err="1"/>
              <a:t>new</a:t>
            </a:r>
            <a:r>
              <a:rPr lang="tr-TR" dirty="0"/>
              <a:t> </a:t>
            </a:r>
            <a:r>
              <a:rPr lang="tr-TR" dirty="0" err="1"/>
              <a:t>int</a:t>
            </a:r>
            <a:r>
              <a:rPr lang="tr-TR" dirty="0"/>
              <a:t>[20]; satırında 20'nin illaki sabit olmasına gerek yoktur. Değişken ya da ifade de olabilir. Örnek:</a:t>
            </a:r>
          </a:p>
          <a:p>
            <a:r>
              <a:rPr lang="tr-TR" dirty="0"/>
              <a:t> </a:t>
            </a:r>
            <a:r>
              <a:rPr lang="tr-TR" sz="1400" dirty="0" err="1"/>
              <a:t>using</a:t>
            </a:r>
            <a:r>
              <a:rPr lang="tr-TR" sz="1400" dirty="0"/>
              <a:t> </a:t>
            </a:r>
            <a:r>
              <a:rPr lang="tr-TR" sz="1400" dirty="0" err="1"/>
              <a:t>System</a:t>
            </a:r>
            <a:r>
              <a:rPr lang="tr-TR" sz="1400" dirty="0"/>
              <a:t>;</a:t>
            </a:r>
          </a:p>
          <a:p>
            <a:r>
              <a:rPr lang="tr-TR" sz="1400" dirty="0"/>
              <a:t> </a:t>
            </a:r>
            <a:r>
              <a:rPr lang="tr-TR" sz="1400" dirty="0" err="1"/>
              <a:t>class</a:t>
            </a:r>
            <a:r>
              <a:rPr lang="tr-TR" sz="1400" dirty="0"/>
              <a:t> Diziler</a:t>
            </a:r>
          </a:p>
          <a:p>
            <a:r>
              <a:rPr lang="tr-TR" sz="1400" dirty="0"/>
              <a:t> {</a:t>
            </a:r>
          </a:p>
          <a:p>
            <a:r>
              <a:rPr lang="tr-TR" sz="1400" dirty="0"/>
              <a:t>    </a:t>
            </a:r>
            <a:r>
              <a:rPr lang="tr-TR" sz="1400" dirty="0" err="1"/>
              <a:t>static</a:t>
            </a:r>
            <a:r>
              <a:rPr lang="tr-TR" sz="1400" dirty="0"/>
              <a:t> </a:t>
            </a:r>
            <a:r>
              <a:rPr lang="tr-TR" sz="1400" dirty="0" err="1"/>
              <a:t>void</a:t>
            </a:r>
            <a:r>
              <a:rPr lang="tr-TR" sz="1400" dirty="0"/>
              <a:t> Main()</a:t>
            </a:r>
          </a:p>
          <a:p>
            <a:r>
              <a:rPr lang="tr-TR" sz="1400" dirty="0"/>
              <a:t>    {</a:t>
            </a:r>
          </a:p>
          <a:p>
            <a:r>
              <a:rPr lang="tr-TR" sz="1400" dirty="0"/>
              <a:t>       </a:t>
            </a:r>
            <a:r>
              <a:rPr lang="tr-TR" sz="1400" dirty="0" err="1"/>
              <a:t>int</a:t>
            </a:r>
            <a:r>
              <a:rPr lang="tr-TR" sz="1400" dirty="0"/>
              <a:t> a=Convert.ToInt32(</a:t>
            </a:r>
            <a:r>
              <a:rPr lang="tr-TR" sz="1400" dirty="0" err="1"/>
              <a:t>Console.ReadLine</a:t>
            </a:r>
            <a:r>
              <a:rPr lang="tr-TR" sz="1400" dirty="0"/>
              <a:t>());</a:t>
            </a:r>
          </a:p>
          <a:p>
            <a:r>
              <a:rPr lang="tr-TR" sz="1400" dirty="0"/>
              <a:t>       </a:t>
            </a:r>
            <a:r>
              <a:rPr lang="tr-TR" sz="1400" dirty="0" err="1"/>
              <a:t>int</a:t>
            </a:r>
            <a:r>
              <a:rPr lang="tr-TR" sz="1400" dirty="0"/>
              <a:t>[] dizi=</a:t>
            </a:r>
            <a:r>
              <a:rPr lang="tr-TR" sz="1400" dirty="0" err="1"/>
              <a:t>new</a:t>
            </a:r>
            <a:r>
              <a:rPr lang="tr-TR" sz="1400" dirty="0"/>
              <a:t> </a:t>
            </a:r>
            <a:r>
              <a:rPr lang="tr-TR" sz="1400" dirty="0" err="1"/>
              <a:t>int</a:t>
            </a:r>
            <a:r>
              <a:rPr lang="tr-TR" sz="1400" dirty="0"/>
              <a:t>[a+5];</a:t>
            </a:r>
          </a:p>
          <a:p>
            <a:r>
              <a:rPr lang="tr-TR" sz="1400" dirty="0"/>
              <a:t>       dizi[5]=30;</a:t>
            </a:r>
          </a:p>
          <a:p>
            <a:r>
              <a:rPr lang="tr-TR" sz="1400" dirty="0"/>
              <a:t>       </a:t>
            </a:r>
            <a:r>
              <a:rPr lang="tr-TR" sz="1400" dirty="0" err="1"/>
              <a:t>Console.Write</a:t>
            </a:r>
            <a:r>
              <a:rPr lang="tr-TR" sz="1400" dirty="0"/>
              <a:t>(dizi[5]);</a:t>
            </a:r>
          </a:p>
          <a:p>
            <a:r>
              <a:rPr lang="tr-TR" sz="1400" dirty="0"/>
              <a:t>    }</a:t>
            </a:r>
          </a:p>
          <a:p>
            <a:r>
              <a:rPr lang="tr-TR" sz="1400" dirty="0"/>
              <a:t> }</a:t>
            </a:r>
          </a:p>
        </p:txBody>
      </p:sp>
      <p:sp>
        <p:nvSpPr>
          <p:cNvPr id="4" name="Slayt Numarası Yer Tutucusu 3">
            <a:extLst>
              <a:ext uri="{FF2B5EF4-FFF2-40B4-BE49-F238E27FC236}">
                <a16:creationId xmlns:a16="http://schemas.microsoft.com/office/drawing/2014/main" id="{AD39829D-D29E-9C3E-DF65-B8E0B7558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pic>
        <p:nvPicPr>
          <p:cNvPr id="6" name="Resim 5" descr="metin içeren bir resim&#10;&#10;Açıklama otomatik olarak oluşturuldu">
            <a:extLst>
              <a:ext uri="{FF2B5EF4-FFF2-40B4-BE49-F238E27FC236}">
                <a16:creationId xmlns:a16="http://schemas.microsoft.com/office/drawing/2014/main" id="{9ABE2BCE-328E-7F96-5E07-09F7F7DAC523}"/>
              </a:ext>
            </a:extLst>
          </p:cNvPr>
          <p:cNvPicPr>
            <a:picLocks noChangeAspect="1"/>
          </p:cNvPicPr>
          <p:nvPr/>
        </p:nvPicPr>
        <p:blipFill>
          <a:blip r:embed="rId2"/>
          <a:stretch>
            <a:fillRect/>
          </a:stretch>
        </p:blipFill>
        <p:spPr>
          <a:xfrm>
            <a:off x="8255622" y="4916421"/>
            <a:ext cx="3486150" cy="1304925"/>
          </a:xfrm>
          <a:prstGeom prst="rect">
            <a:avLst/>
          </a:prstGeom>
        </p:spPr>
      </p:pic>
    </p:spTree>
    <p:extLst>
      <p:ext uri="{BB962C8B-B14F-4D97-AF65-F5344CB8AC3E}">
        <p14:creationId xmlns:p14="http://schemas.microsoft.com/office/powerpoint/2010/main" val="326773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155A20-C145-91A0-5330-A2656501991B}"/>
              </a:ext>
            </a:extLst>
          </p:cNvPr>
          <p:cNvSpPr>
            <a:spLocks noGrp="1"/>
          </p:cNvSpPr>
          <p:nvPr>
            <p:ph type="title"/>
          </p:nvPr>
        </p:nvSpPr>
        <p:spPr>
          <a:xfrm>
            <a:off x="1536570" y="329899"/>
            <a:ext cx="10426045" cy="1280890"/>
          </a:xfrm>
        </p:spPr>
        <p:txBody>
          <a:bodyPr/>
          <a:lstStyle/>
          <a:p>
            <a:pPr algn="ctr"/>
            <a:r>
              <a:rPr lang="tr-TR" b="1" dirty="0" err="1"/>
              <a:t>C#’da</a:t>
            </a:r>
            <a:r>
              <a:rPr lang="tr-TR" b="1" dirty="0"/>
              <a:t> Dizilerin Tanımlanması Ve Elemanlarının Kullanılması </a:t>
            </a:r>
            <a:endParaRPr lang="tr-TR" dirty="0"/>
          </a:p>
        </p:txBody>
      </p:sp>
      <p:sp>
        <p:nvSpPr>
          <p:cNvPr id="3" name="Metin Yer Tutucusu 2">
            <a:extLst>
              <a:ext uri="{FF2B5EF4-FFF2-40B4-BE49-F238E27FC236}">
                <a16:creationId xmlns:a16="http://schemas.microsoft.com/office/drawing/2014/main" id="{E967C627-0FAF-60D6-FCCB-F15A66ED1931}"/>
              </a:ext>
            </a:extLst>
          </p:cNvPr>
          <p:cNvSpPr>
            <a:spLocks noGrp="1"/>
          </p:cNvSpPr>
          <p:nvPr>
            <p:ph type="body" idx="1"/>
          </p:nvPr>
        </p:nvSpPr>
        <p:spPr>
          <a:xfrm>
            <a:off x="1638300" y="1897930"/>
            <a:ext cx="8915400" cy="3777622"/>
          </a:xfrm>
        </p:spPr>
        <p:txBody>
          <a:bodyPr/>
          <a:lstStyle/>
          <a:p>
            <a:r>
              <a:rPr lang="tr-TR" dirty="0"/>
              <a:t>Eleman sayısı belirlenen bir dizinin eleman sayısı daha sonra değiştirilemez.</a:t>
            </a:r>
          </a:p>
          <a:p>
            <a:r>
              <a:rPr lang="tr-TR" dirty="0"/>
              <a:t>Birden fazla dizi aşağıdaki gibi tanımlanabilir:</a:t>
            </a:r>
          </a:p>
          <a:p>
            <a:r>
              <a:rPr lang="tr-TR" dirty="0"/>
              <a:t> </a:t>
            </a:r>
            <a:r>
              <a:rPr lang="tr-TR" dirty="0" err="1"/>
              <a:t>int</a:t>
            </a:r>
            <a:r>
              <a:rPr lang="tr-TR" dirty="0"/>
              <a:t>[] dizi1=</a:t>
            </a:r>
            <a:r>
              <a:rPr lang="tr-TR" dirty="0" err="1"/>
              <a:t>new</a:t>
            </a:r>
            <a:r>
              <a:rPr lang="tr-TR" dirty="0"/>
              <a:t> </a:t>
            </a:r>
            <a:r>
              <a:rPr lang="tr-TR" dirty="0" err="1"/>
              <a:t>int</a:t>
            </a:r>
            <a:r>
              <a:rPr lang="tr-TR" dirty="0"/>
              <a:t>[10], dizi2=</a:t>
            </a:r>
            <a:r>
              <a:rPr lang="tr-TR" dirty="0" err="1"/>
              <a:t>new</a:t>
            </a:r>
            <a:r>
              <a:rPr lang="tr-TR" dirty="0"/>
              <a:t> </a:t>
            </a:r>
            <a:r>
              <a:rPr lang="tr-TR" dirty="0" err="1"/>
              <a:t>int</a:t>
            </a:r>
            <a:r>
              <a:rPr lang="tr-TR" dirty="0"/>
              <a:t>[20];</a:t>
            </a:r>
          </a:p>
          <a:p>
            <a:r>
              <a:rPr lang="tr-TR" dirty="0"/>
              <a:t>veya</a:t>
            </a:r>
          </a:p>
          <a:p>
            <a:r>
              <a:rPr lang="tr-TR" dirty="0"/>
              <a:t> </a:t>
            </a:r>
            <a:r>
              <a:rPr lang="tr-TR" dirty="0" err="1"/>
              <a:t>int</a:t>
            </a:r>
            <a:r>
              <a:rPr lang="tr-TR" dirty="0"/>
              <a:t>[] dizi1, dizi2;</a:t>
            </a:r>
          </a:p>
        </p:txBody>
      </p:sp>
      <p:sp>
        <p:nvSpPr>
          <p:cNvPr id="4" name="Slayt Numarası Yer Tutucusu 3">
            <a:extLst>
              <a:ext uri="{FF2B5EF4-FFF2-40B4-BE49-F238E27FC236}">
                <a16:creationId xmlns:a16="http://schemas.microsoft.com/office/drawing/2014/main" id="{32953163-05DA-E4E6-DDE3-EF12B90551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pic>
        <p:nvPicPr>
          <p:cNvPr id="6" name="Resim 5" descr="metin, elektronik eşyalar içeren bir resim&#10;&#10;Açıklama otomatik olarak oluşturuldu">
            <a:extLst>
              <a:ext uri="{FF2B5EF4-FFF2-40B4-BE49-F238E27FC236}">
                <a16:creationId xmlns:a16="http://schemas.microsoft.com/office/drawing/2014/main" id="{92279972-142D-2E0E-3F17-44D88ECDAD95}"/>
              </a:ext>
            </a:extLst>
          </p:cNvPr>
          <p:cNvPicPr>
            <a:picLocks noChangeAspect="1"/>
          </p:cNvPicPr>
          <p:nvPr/>
        </p:nvPicPr>
        <p:blipFill>
          <a:blip r:embed="rId2"/>
          <a:stretch>
            <a:fillRect/>
          </a:stretch>
        </p:blipFill>
        <p:spPr>
          <a:xfrm>
            <a:off x="6934347" y="4236219"/>
            <a:ext cx="2867025" cy="1590675"/>
          </a:xfrm>
          <a:prstGeom prst="rect">
            <a:avLst/>
          </a:prstGeom>
        </p:spPr>
      </p:pic>
    </p:spTree>
    <p:extLst>
      <p:ext uri="{BB962C8B-B14F-4D97-AF65-F5344CB8AC3E}">
        <p14:creationId xmlns:p14="http://schemas.microsoft.com/office/powerpoint/2010/main" val="2799040484"/>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2306</Words>
  <Application>Microsoft Office PowerPoint</Application>
  <PresentationFormat>Geniş ekran</PresentationFormat>
  <Paragraphs>253</Paragraphs>
  <Slides>25</Slides>
  <Notes>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Century Gothic</vt:lpstr>
      <vt:lpstr>Arial</vt:lpstr>
      <vt:lpstr>Noto Sans Symbols</vt:lpstr>
      <vt:lpstr>Calibri</vt:lpstr>
      <vt:lpstr>Duman</vt:lpstr>
      <vt:lpstr>C#’da Dizi Kullanımı</vt:lpstr>
      <vt:lpstr>İÇİNDEKİLER</vt:lpstr>
      <vt:lpstr>C#’da Dizilerin Tanımlanması Ve Elemanlarının Kullanılması </vt:lpstr>
      <vt:lpstr>C#’da Dizilerin Tanımlanması Ve Elemanlarının Kullanılması </vt:lpstr>
      <vt:lpstr>C#’da Dizilerin Tanımlanması Ve Elemanlarının Kullanılması </vt:lpstr>
      <vt:lpstr>C#’da Dizilerin Tanımlanması Ve Elemanlarının Kullanılması </vt:lpstr>
      <vt:lpstr>C#’da Dizilerin Tanımlanması Ve Elemanlarının Kullanılması </vt:lpstr>
      <vt:lpstr>C#’da Dizilerin Tanımlanması Ve Elemanlarının Kullanılması </vt:lpstr>
      <vt:lpstr>C#’da Dizilerin Tanımlanması Ve Elemanlarının Kullanılması </vt:lpstr>
      <vt:lpstr>C#’da forach</vt:lpstr>
      <vt:lpstr>C#’da Çok Boyutlu Diziler</vt:lpstr>
      <vt:lpstr>C#’da Çok Boyutlu Diziler</vt:lpstr>
      <vt:lpstr>C#’da Çok Boyutlu Diziler</vt:lpstr>
      <vt:lpstr>C#’da Çok Boyutlu Diziler</vt:lpstr>
      <vt:lpstr>C#’da Çok Boyutlu Diziler</vt:lpstr>
      <vt:lpstr>C#’da Çok Boyutlu Diziler</vt:lpstr>
      <vt:lpstr>C#’da Çok Boyutlu Diziler</vt:lpstr>
      <vt:lpstr>Dizilerde Kullanılan Metotlar</vt:lpstr>
      <vt:lpstr>Dizilerde Kullanılan Metotlar</vt:lpstr>
      <vt:lpstr>Dizilerde Kullanılan Metotlar</vt:lpstr>
      <vt:lpstr>Dizilerde Kullanılan Metotlar</vt:lpstr>
      <vt:lpstr>Dizilerde Kullanılan Metotlar</vt:lpstr>
      <vt:lpstr>Diğer Metotlar</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METE YILMAZ</cp:lastModifiedBy>
  <cp:revision>9</cp:revision>
  <dcterms:created xsi:type="dcterms:W3CDTF">2022-05-25T15:13:00Z</dcterms:created>
  <dcterms:modified xsi:type="dcterms:W3CDTF">2022-05-27T11:35:39Z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