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71" r:id="rId5"/>
    <p:sldId id="262" r:id="rId6"/>
    <p:sldId id="264" r:id="rId7"/>
    <p:sldId id="263" r:id="rId8"/>
    <p:sldId id="265" r:id="rId9"/>
    <p:sldId id="266" r:id="rId10"/>
    <p:sldId id="268" r:id="rId11"/>
    <p:sldId id="269" r:id="rId12"/>
    <p:sldId id="272" r:id="rId13"/>
    <p:sldId id="270" r:id="rId14"/>
    <p:sldId id="259"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82" d="100"/>
          <a:sy n="82" d="100"/>
        </p:scale>
        <p:origin x="6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5/30/2022</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5/30/2022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5/30/2022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youtube.com/bmdersler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youtube.com/bmdersleri" TargetMode="Externa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youtube.com/bmdersleri" TargetMode="Externa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youtube.com/bmdersler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258696"/>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a:bodyPr>
          <a:lstStyle/>
          <a:p>
            <a:pPr algn="ctr"/>
            <a:r>
              <a:rPr lang="tr-TR"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Kapsülleme</a:t>
            </a: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tr-TR"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Encapsulation</a:t>
            </a: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Kavramı</a:t>
            </a: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HASAN ÖZ 2011404009</a:t>
            </a:r>
          </a:p>
          <a:p>
            <a:r>
              <a:rPr lang="tr-TR" dirty="0">
                <a:solidFill>
                  <a:schemeClr val="tx1"/>
                </a:solidFill>
              </a:rPr>
              <a:t>Tarih                            : 26/05/2022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t="3201" b="3201"/>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val="tx"/>
                    </a:ext>
                  </a:extLst>
                </a:hlinkClick>
              </a:rPr>
              <a:t>http://youtube.com/bmdersleri</a:t>
            </a:r>
            <a:r>
              <a:rPr lang="tr-TR" sz="1200" dirty="0">
                <a:ln w="0"/>
                <a:effectLst>
                  <a:outerShdw blurRad="38100" dist="19050" dir="2700000" algn="tl" rotWithShape="0">
                    <a:schemeClr val="dk1">
                      <a:alpha val="40000"/>
                    </a:schemeClr>
                  </a:outerShdw>
                </a:effectLst>
              </a:rPr>
              <a:t>m</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1" name="Resim 10">
            <a:extLst>
              <a:ext uri="{FF2B5EF4-FFF2-40B4-BE49-F238E27FC236}">
                <a16:creationId xmlns:a16="http://schemas.microsoft.com/office/drawing/2014/main" id="{18457632-68CA-6A70-741D-AABFE4F6D665}"/>
              </a:ext>
            </a:extLst>
          </p:cNvPr>
          <p:cNvPicPr>
            <a:picLocks noChangeAspect="1"/>
          </p:cNvPicPr>
          <p:nvPr/>
        </p:nvPicPr>
        <p:blipFill>
          <a:blip r:embed="rId6"/>
          <a:stretch>
            <a:fillRect/>
          </a:stretch>
        </p:blipFill>
        <p:spPr>
          <a:xfrm>
            <a:off x="708057" y="-350793"/>
            <a:ext cx="2156038" cy="2156038"/>
          </a:xfrm>
          <a:prstGeom prst="rect">
            <a:avLst/>
          </a:prstGeom>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Getter</a:t>
            </a:r>
            <a:r>
              <a:rPr lang="tr-TR" dirty="0"/>
              <a:t> ve </a:t>
            </a:r>
            <a:r>
              <a:rPr lang="tr-TR" dirty="0" err="1"/>
              <a:t>Setter</a:t>
            </a:r>
            <a:r>
              <a:rPr lang="tr-TR" dirty="0"/>
              <a:t> Uygulama -1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İçerik Yer Tutucusu 2">
            <a:extLst>
              <a:ext uri="{FF2B5EF4-FFF2-40B4-BE49-F238E27FC236}">
                <a16:creationId xmlns:a16="http://schemas.microsoft.com/office/drawing/2014/main" id="{9A2A4B9C-5952-29B1-DCDB-F6A944C9ADB1}"/>
              </a:ext>
            </a:extLst>
          </p:cNvPr>
          <p:cNvSpPr>
            <a:spLocks noGrp="1"/>
          </p:cNvSpPr>
          <p:nvPr>
            <p:ph idx="1"/>
          </p:nvPr>
        </p:nvSpPr>
        <p:spPr>
          <a:xfrm>
            <a:off x="1560587" y="3149965"/>
            <a:ext cx="9655408" cy="3606072"/>
          </a:xfrm>
        </p:spPr>
        <p:txBody>
          <a:bodyPr>
            <a:normAutofit/>
          </a:bodyPr>
          <a:lstStyle/>
          <a:p>
            <a:pPr algn="just"/>
            <a:r>
              <a:rPr lang="tr-TR" dirty="0"/>
              <a:t>#3</a:t>
            </a:r>
            <a:r>
              <a:rPr lang="tr-TR" b="0" i="0" dirty="0">
                <a:effectLst/>
              </a:rPr>
              <a:t> Bu işlemler sonunda </a:t>
            </a:r>
            <a:r>
              <a:rPr lang="tr-TR" b="0" i="1" dirty="0">
                <a:effectLst/>
              </a:rPr>
              <a:t>main </a:t>
            </a:r>
            <a:r>
              <a:rPr lang="tr-TR" b="0" i="0" dirty="0">
                <a:effectLst/>
              </a:rPr>
              <a:t>klasörüme girerek gerekli giriş bilgilerini kullanıcıdan alacak bir şablon hazırladım.</a:t>
            </a:r>
            <a:endParaRPr lang="tr-TR" b="0" i="1" dirty="0">
              <a:effectLst/>
            </a:endParaRPr>
          </a:p>
          <a:p>
            <a:pPr algn="just"/>
            <a:r>
              <a:rPr lang="tr-TR" b="0" i="0" dirty="0">
                <a:effectLst/>
              </a:rPr>
              <a:t>#4 Aldığım verileri kontrol edebilmek için </a:t>
            </a:r>
            <a:r>
              <a:rPr lang="tr-TR" b="0" i="0" dirty="0" err="1">
                <a:effectLst/>
              </a:rPr>
              <a:t>if</a:t>
            </a:r>
            <a:r>
              <a:rPr lang="tr-TR" b="0" i="0" dirty="0">
                <a:effectLst/>
              </a:rPr>
              <a:t>-else yapısına soktum ve eğer bilgiler eşleşiyor ise ekrana </a:t>
            </a:r>
            <a:r>
              <a:rPr lang="tr-TR" b="1" i="0" dirty="0" err="1">
                <a:effectLst/>
              </a:rPr>
              <a:t>dbLog</a:t>
            </a:r>
            <a:r>
              <a:rPr lang="tr-TR" b="1" i="0" dirty="0">
                <a:effectLst/>
              </a:rPr>
              <a:t>()</a:t>
            </a:r>
            <a:r>
              <a:rPr lang="tr-TR" b="0" i="0" dirty="0">
                <a:effectLst/>
              </a:rPr>
              <a:t> metodunu yazdırdım ve programımı sonlandırdım.</a:t>
            </a:r>
            <a:endParaRPr lang="en-US" i="1" dirty="0"/>
          </a:p>
        </p:txBody>
      </p:sp>
    </p:spTree>
    <p:extLst>
      <p:ext uri="{BB962C8B-B14F-4D97-AF65-F5344CB8AC3E}">
        <p14:creationId xmlns:p14="http://schemas.microsoft.com/office/powerpoint/2010/main" val="1816773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-1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6" name="Resim 5">
            <a:extLst>
              <a:ext uri="{FF2B5EF4-FFF2-40B4-BE49-F238E27FC236}">
                <a16:creationId xmlns:a16="http://schemas.microsoft.com/office/drawing/2014/main" id="{B19D567F-267F-3E9E-1B07-ECD758C23D4E}"/>
              </a:ext>
            </a:extLst>
          </p:cNvPr>
          <p:cNvPicPr>
            <a:picLocks noChangeAspect="1"/>
          </p:cNvPicPr>
          <p:nvPr/>
        </p:nvPicPr>
        <p:blipFill>
          <a:blip r:embed="rId2"/>
          <a:stretch>
            <a:fillRect/>
          </a:stretch>
        </p:blipFill>
        <p:spPr>
          <a:xfrm>
            <a:off x="2319722" y="1586037"/>
            <a:ext cx="7552556" cy="4945423"/>
          </a:xfrm>
          <a:prstGeom prst="rect">
            <a:avLst/>
          </a:prstGeom>
        </p:spPr>
      </p:pic>
    </p:spTree>
    <p:extLst>
      <p:ext uri="{BB962C8B-B14F-4D97-AF65-F5344CB8AC3E}">
        <p14:creationId xmlns:p14="http://schemas.microsoft.com/office/powerpoint/2010/main" val="65530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Getter</a:t>
            </a:r>
            <a:r>
              <a:rPr lang="tr-TR" dirty="0"/>
              <a:t> ve </a:t>
            </a:r>
            <a:r>
              <a:rPr lang="tr-TR" dirty="0" err="1"/>
              <a:t>Setter</a:t>
            </a:r>
            <a:r>
              <a:rPr lang="tr-TR" dirty="0"/>
              <a:t> Uygulama -1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Metin kutusu 6">
            <a:extLst>
              <a:ext uri="{FF2B5EF4-FFF2-40B4-BE49-F238E27FC236}">
                <a16:creationId xmlns:a16="http://schemas.microsoft.com/office/drawing/2014/main" id="{77EA3915-1C38-4325-AAF2-3C6AEDFAE8C7}"/>
              </a:ext>
            </a:extLst>
          </p:cNvPr>
          <p:cNvSpPr txBox="1"/>
          <p:nvPr/>
        </p:nvSpPr>
        <p:spPr>
          <a:xfrm>
            <a:off x="1311579" y="1575910"/>
            <a:ext cx="6097554" cy="369332"/>
          </a:xfrm>
          <a:prstGeom prst="rect">
            <a:avLst/>
          </a:prstGeom>
          <a:noFill/>
        </p:spPr>
        <p:txBody>
          <a:bodyPr wrap="square">
            <a:spAutoFit/>
          </a:bodyPr>
          <a:lstStyle/>
          <a:p>
            <a:pPr algn="just"/>
            <a:r>
              <a:rPr lang="tr-TR" b="1" dirty="0">
                <a:latin typeface="+mj-lt"/>
              </a:rPr>
              <a:t>Kod Çıktısı =&gt;</a:t>
            </a:r>
            <a:endParaRPr lang="tr-TR" b="1" i="1" dirty="0">
              <a:effectLst/>
              <a:latin typeface="+mj-lt"/>
            </a:endParaRPr>
          </a:p>
        </p:txBody>
      </p:sp>
      <p:pic>
        <p:nvPicPr>
          <p:cNvPr id="8" name="Resim 7" descr="metin içeren bir resim&#10;&#10;Açıklama otomatik olarak oluşturuldu">
            <a:extLst>
              <a:ext uri="{FF2B5EF4-FFF2-40B4-BE49-F238E27FC236}">
                <a16:creationId xmlns:a16="http://schemas.microsoft.com/office/drawing/2014/main" id="{3E6E1819-4296-ED6B-7FEF-C6750DC11246}"/>
              </a:ext>
            </a:extLst>
          </p:cNvPr>
          <p:cNvPicPr>
            <a:picLocks noChangeAspect="1"/>
          </p:cNvPicPr>
          <p:nvPr/>
        </p:nvPicPr>
        <p:blipFill>
          <a:blip r:embed="rId2"/>
          <a:stretch>
            <a:fillRect/>
          </a:stretch>
        </p:blipFill>
        <p:spPr>
          <a:xfrm>
            <a:off x="3671349" y="2477958"/>
            <a:ext cx="4849301" cy="3472725"/>
          </a:xfrm>
          <a:prstGeom prst="rect">
            <a:avLst/>
          </a:prstGeom>
        </p:spPr>
      </p:pic>
    </p:spTree>
    <p:extLst>
      <p:ext uri="{BB962C8B-B14F-4D97-AF65-F5344CB8AC3E}">
        <p14:creationId xmlns:p14="http://schemas.microsoft.com/office/powerpoint/2010/main" val="4282992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2694428"/>
            <a:ext cx="10086553" cy="5364265"/>
          </a:xfrm>
        </p:spPr>
        <p:txBody>
          <a:bodyPr>
            <a:normAutofit/>
          </a:bodyPr>
          <a:lstStyle/>
          <a:p>
            <a:pPr algn="just"/>
            <a:r>
              <a:rPr lang="tr-TR" b="1" dirty="0" err="1"/>
              <a:t>Kapsülleme</a:t>
            </a:r>
            <a:r>
              <a:rPr lang="tr-TR" dirty="0"/>
              <a:t> kavramı kısaca bir sınıfın içerisindeki metot ve değişkenleri korumasıdır.</a:t>
            </a:r>
          </a:p>
          <a:p>
            <a:pPr algn="just"/>
            <a:r>
              <a:rPr lang="tr-TR" dirty="0"/>
              <a:t>Bünyesinde metot veya değişkenlere erişimin sakıncalı olduğu durumlarda </a:t>
            </a:r>
            <a:r>
              <a:rPr lang="tr-TR" b="1" dirty="0" err="1"/>
              <a:t>Kapsülleme</a:t>
            </a:r>
            <a:r>
              <a:rPr lang="tr-TR" b="1" dirty="0"/>
              <a:t> </a:t>
            </a:r>
            <a:r>
              <a:rPr lang="tr-TR" dirty="0"/>
              <a:t>mekanizması kullanılır</a:t>
            </a:r>
            <a:endParaRPr lang="tr-TR" b="1" dirty="0"/>
          </a:p>
          <a:p>
            <a:pPr algn="just"/>
            <a:r>
              <a:rPr lang="tr-TR" dirty="0" err="1"/>
              <a:t>Kapsülleme</a:t>
            </a:r>
            <a:r>
              <a:rPr lang="tr-TR" dirty="0"/>
              <a:t> sayesinde sınıf üyeleri dış dünyadan gizlenir</a:t>
            </a:r>
          </a:p>
          <a:p>
            <a:pPr algn="just"/>
            <a:r>
              <a:rPr lang="tr-TR" dirty="0"/>
              <a:t>Tabi bu gizliliğin dereceleri vardır ve bu dereceyi Erişim Belirleyiciler(Access </a:t>
            </a:r>
            <a:r>
              <a:rPr lang="tr-TR" dirty="0" err="1"/>
              <a:t>Modifiers</a:t>
            </a:r>
            <a:r>
              <a:rPr lang="tr-TR" dirty="0"/>
              <a:t>) tanımlanır</a:t>
            </a:r>
          </a:p>
          <a:p>
            <a:pPr algn="just"/>
            <a:r>
              <a:rPr lang="tr-TR" dirty="0" err="1"/>
              <a:t>Kapsülleme</a:t>
            </a:r>
            <a:r>
              <a:rPr lang="tr-TR" dirty="0"/>
              <a:t> kavramı sayesinde daha temiz kodlara ulaşmak mümkündür.</a:t>
            </a:r>
            <a:endParaRPr lang="en-US" dirty="0"/>
          </a:p>
          <a:p>
            <a:pPr marL="0" indent="0" algn="just">
              <a:buNone/>
            </a:pPr>
            <a:endParaRPr lang="en-US" dirty="0"/>
          </a:p>
        </p:txBody>
      </p:sp>
    </p:spTree>
    <p:extLst>
      <p:ext uri="{BB962C8B-B14F-4D97-AF65-F5344CB8AC3E}">
        <p14:creationId xmlns:p14="http://schemas.microsoft.com/office/powerpoint/2010/main" val="269758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474912" y="2456268"/>
            <a:ext cx="8915400" cy="3777622"/>
          </a:xfrm>
        </p:spPr>
        <p:txBody>
          <a:bodyPr/>
          <a:lstStyle/>
          <a:p>
            <a:r>
              <a:rPr lang="tr-TR" dirty="0"/>
              <a:t>W3schools </a:t>
            </a:r>
            <a:r>
              <a:rPr lang="tr-TR" dirty="0" err="1"/>
              <a:t>Encapsulation</a:t>
            </a:r>
            <a:br>
              <a:rPr lang="tr-TR" dirty="0"/>
            </a:br>
            <a:r>
              <a:rPr lang="tr-TR" dirty="0"/>
              <a:t>(</a:t>
            </a:r>
            <a:r>
              <a:rPr lang="en-US" dirty="0"/>
              <a:t>https://www.w3schools.com/java/java_encapsulation.asp</a:t>
            </a:r>
            <a:r>
              <a:rPr lang="tr-TR" dirty="0"/>
              <a:t>)</a:t>
            </a:r>
          </a:p>
          <a:p>
            <a:r>
              <a:rPr lang="tr-TR" dirty="0"/>
              <a:t>W3schools </a:t>
            </a:r>
            <a:r>
              <a:rPr lang="tr-TR" dirty="0" err="1"/>
              <a:t>Modifiers</a:t>
            </a:r>
            <a:br>
              <a:rPr lang="tr-TR" dirty="0"/>
            </a:br>
            <a:r>
              <a:rPr lang="tr-TR" dirty="0"/>
              <a:t>(</a:t>
            </a:r>
            <a:r>
              <a:rPr lang="en-US" dirty="0"/>
              <a:t>https://www.w3schools.com/java/java_modifiers.asp</a:t>
            </a:r>
            <a:r>
              <a:rPr lang="tr-TR" dirty="0"/>
              <a:t>)</a:t>
            </a:r>
          </a:p>
          <a:p>
            <a:r>
              <a:rPr lang="tr-TR" dirty="0" err="1"/>
              <a:t>MobilHanem</a:t>
            </a:r>
            <a:r>
              <a:rPr lang="tr-TR" dirty="0"/>
              <a:t> Java’da </a:t>
            </a:r>
            <a:r>
              <a:rPr lang="tr-TR" dirty="0" err="1"/>
              <a:t>Encapsulation</a:t>
            </a:r>
            <a:br>
              <a:rPr lang="tr-TR" dirty="0"/>
            </a:br>
            <a:r>
              <a:rPr lang="tr-TR" dirty="0"/>
              <a:t>(</a:t>
            </a:r>
            <a:r>
              <a:rPr lang="en-US" dirty="0"/>
              <a:t>https://www.mobilhanem.com/java-encapsulation/</a:t>
            </a:r>
            <a:r>
              <a:rPr lang="tr-TR" dirty="0"/>
              <a:t>)</a:t>
            </a:r>
          </a:p>
          <a:p>
            <a:r>
              <a:rPr lang="tr-TR" i="1" dirty="0"/>
              <a:t>Java </a:t>
            </a:r>
            <a:r>
              <a:rPr lang="tr-TR" i="1" dirty="0" err="1"/>
              <a:t>Documentation</a:t>
            </a:r>
            <a:br>
              <a:rPr lang="tr-TR" i="1" dirty="0"/>
            </a:br>
            <a:r>
              <a:rPr lang="tr-TR" i="1" dirty="0"/>
              <a:t>(</a:t>
            </a:r>
            <a:r>
              <a:rPr lang="en-US" i="1" dirty="0"/>
              <a:t>https://docs.oracle.com/en/java/</a:t>
            </a:r>
            <a:r>
              <a:rPr lang="tr-TR" i="1" dirty="0"/>
              <a:t>)</a:t>
            </a:r>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3"/>
            <a:extLst>
              <a:ext uri="{FF2B5EF4-FFF2-40B4-BE49-F238E27FC236}">
                <a16:creationId xmlns:a16="http://schemas.microsoft.com/office/drawing/2014/main" id="{E615FC51-021C-4530-9CCB-7B39F7838C2C}"/>
              </a:ext>
            </a:extLst>
          </p:cNvPr>
          <p:cNvPicPr>
            <a:picLocks noChangeAspect="1"/>
          </p:cNvPicPr>
          <p:nvPr/>
        </p:nvPicPr>
        <p:blipFill>
          <a:blip r:embed="rId4"/>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5">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210300" y="4529540"/>
            <a:ext cx="5634954"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Hasan ÖZ 2011404009</a:t>
            </a:r>
            <a:br>
              <a:rPr lang="tr-TR" b="1" dirty="0">
                <a:solidFill>
                  <a:schemeClr val="tx1"/>
                </a:solidFill>
              </a:rPr>
            </a:br>
            <a:r>
              <a:rPr lang="tr-TR" dirty="0">
                <a:solidFill>
                  <a:schemeClr val="tx1"/>
                </a:solidFill>
              </a:rPr>
              <a:t>E-posta                       : hasanozz2002@gmail.com</a:t>
            </a:r>
          </a:p>
          <a:p>
            <a:r>
              <a:rPr lang="tr-TR" dirty="0">
                <a:solidFill>
                  <a:schemeClr val="tx1"/>
                </a:solidFill>
              </a:rPr>
              <a:t>Tarih                            : 26/05/2022</a:t>
            </a: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592925" y="2426715"/>
            <a:ext cx="8915400" cy="3777622"/>
          </a:xfrm>
        </p:spPr>
        <p:txBody>
          <a:bodyPr>
            <a:normAutofit/>
          </a:bodyPr>
          <a:lstStyle/>
          <a:p>
            <a:r>
              <a:rPr lang="tr-TR" dirty="0" err="1"/>
              <a:t>Kapsülleme</a:t>
            </a:r>
            <a:r>
              <a:rPr lang="tr-TR" dirty="0"/>
              <a:t> kavramı Nedir</a:t>
            </a:r>
          </a:p>
          <a:p>
            <a:r>
              <a:rPr lang="tr-TR" dirty="0"/>
              <a:t>Erişim Belirleyiciler Kavramı Nedir</a:t>
            </a:r>
          </a:p>
          <a:p>
            <a:r>
              <a:rPr lang="tr-TR" dirty="0"/>
              <a:t>Erişim Belirleyiciler Örneği-1</a:t>
            </a:r>
          </a:p>
          <a:p>
            <a:r>
              <a:rPr lang="tr-TR" dirty="0" err="1"/>
              <a:t>Getter</a:t>
            </a:r>
            <a:r>
              <a:rPr lang="tr-TR" dirty="0"/>
              <a:t> ve </a:t>
            </a:r>
            <a:r>
              <a:rPr lang="tr-TR" dirty="0" err="1"/>
              <a:t>Setter</a:t>
            </a:r>
            <a:r>
              <a:rPr lang="tr-TR" dirty="0"/>
              <a:t> Metotlar</a:t>
            </a:r>
          </a:p>
          <a:p>
            <a:r>
              <a:rPr lang="tr-TR" dirty="0" err="1"/>
              <a:t>Getter</a:t>
            </a:r>
            <a:r>
              <a:rPr lang="tr-TR" dirty="0"/>
              <a:t> ve </a:t>
            </a:r>
            <a:r>
              <a:rPr lang="tr-TR" dirty="0" err="1"/>
              <a:t>Setter</a:t>
            </a:r>
            <a:r>
              <a:rPr lang="tr-TR" dirty="0"/>
              <a:t> Örneği-1</a:t>
            </a:r>
          </a:p>
          <a:p>
            <a:r>
              <a:rPr lang="tr-TR" dirty="0"/>
              <a:t>Sonuç</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val="tx"/>
                    </a:ext>
                  </a:extLst>
                </a:hlinkClick>
              </a:rPr>
              <a:t>http://youtube.com/bmdersleri</a:t>
            </a:r>
            <a:r>
              <a:rPr lang="tr-TR" sz="1200" b="0" cap="none" spc="0" dirty="0">
                <a:ln w="0"/>
                <a:effectLst>
                  <a:outerShdw blurRad="38100" dist="19050" dir="2700000" algn="tl" rotWithShape="0">
                    <a:schemeClr val="dk1">
                      <a:alpha val="40000"/>
                    </a:schemeClr>
                  </a:outerShdw>
                </a:effectLst>
              </a:rPr>
              <a:t>m</a:t>
            </a:r>
          </a:p>
        </p:txBody>
      </p:sp>
      <p:pic>
        <p:nvPicPr>
          <p:cNvPr id="10" name="Resim 9">
            <a:extLst>
              <a:ext uri="{FF2B5EF4-FFF2-40B4-BE49-F238E27FC236}">
                <a16:creationId xmlns:a16="http://schemas.microsoft.com/office/drawing/2014/main" id="{4A9C19C2-A047-3103-88D4-550AEA303B26}"/>
              </a:ext>
            </a:extLst>
          </p:cNvPr>
          <p:cNvPicPr>
            <a:picLocks noChangeAspect="1"/>
          </p:cNvPicPr>
          <p:nvPr/>
        </p:nvPicPr>
        <p:blipFill>
          <a:blip r:embed="rId5"/>
          <a:stretch>
            <a:fillRect/>
          </a:stretch>
        </p:blipFill>
        <p:spPr>
          <a:xfrm>
            <a:off x="9759403" y="4833203"/>
            <a:ext cx="2156038" cy="2156038"/>
          </a:xfrm>
          <a:prstGeom prst="rect">
            <a:avLst/>
          </a:prstGeom>
        </p:spPr>
      </p:pic>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err="1"/>
              <a:t>Kapsülleme</a:t>
            </a:r>
            <a:r>
              <a:rPr lang="tr-TR" dirty="0"/>
              <a:t> kavramı</a:t>
            </a:r>
            <a:r>
              <a:rPr lang="en-US" dirty="0"/>
              <a:t> </a:t>
            </a:r>
            <a:r>
              <a:rPr lang="en-US" dirty="0" err="1"/>
              <a:t>nedir</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a:normAutofit fontScale="92500" lnSpcReduction="10000"/>
          </a:bodyPr>
          <a:lstStyle/>
          <a:p>
            <a:pPr algn="just"/>
            <a:r>
              <a:rPr lang="tr-TR" dirty="0"/>
              <a:t>Programlama dilleri üzerinde bir çoğunda </a:t>
            </a:r>
            <a:r>
              <a:rPr lang="tr-TR" sz="1600" b="1" i="0" dirty="0" err="1">
                <a:effectLst/>
              </a:rPr>
              <a:t>encapsulation</a:t>
            </a:r>
            <a:r>
              <a:rPr lang="tr-TR" sz="1600" b="0" i="0" dirty="0">
                <a:effectLst/>
              </a:rPr>
              <a:t> kavramını </a:t>
            </a:r>
            <a:r>
              <a:rPr lang="tr-TR" sz="1600" b="0" i="0" dirty="0" err="1">
                <a:effectLst/>
              </a:rPr>
              <a:t>kapsülleme</a:t>
            </a:r>
            <a:r>
              <a:rPr lang="tr-TR" sz="1600" b="0" i="0" dirty="0">
                <a:effectLst/>
              </a:rPr>
              <a:t> olarak da görmeniz mümkündür. </a:t>
            </a:r>
            <a:r>
              <a:rPr lang="tr-TR" sz="1600" b="1" i="0" dirty="0">
                <a:effectLst/>
              </a:rPr>
              <a:t>Java </a:t>
            </a:r>
            <a:r>
              <a:rPr lang="tr-TR" sz="1600" b="1" i="0" dirty="0" err="1">
                <a:effectLst/>
              </a:rPr>
              <a:t>Kapsülleme</a:t>
            </a:r>
            <a:r>
              <a:rPr lang="tr-TR" sz="1600" b="0" i="0" dirty="0">
                <a:effectLst/>
              </a:rPr>
              <a:t> kavramı bir sınıf içerisinde bulunan metot ve değişkenlere dışarıdan erişmenin istenilmediği durumlarda kullanılan bir yöntemdir.</a:t>
            </a:r>
            <a:r>
              <a:rPr lang="tr-TR" sz="1600" b="0" i="0" dirty="0">
                <a:effectLst/>
                <a:latin typeface="-apple-system"/>
              </a:rPr>
              <a:t>  </a:t>
            </a:r>
            <a:r>
              <a:rPr lang="tr-TR" b="0" i="0" dirty="0">
                <a:effectLst/>
              </a:rPr>
              <a:t>Bu açıdan </a:t>
            </a:r>
            <a:r>
              <a:rPr lang="tr-TR" b="0" i="0" dirty="0" err="1">
                <a:effectLst/>
              </a:rPr>
              <a:t>kapsülleme</a:t>
            </a:r>
            <a:r>
              <a:rPr lang="tr-TR" b="0" i="0" dirty="0">
                <a:effectLst/>
              </a:rPr>
              <a:t> kavramını, veriyi güvenli bir kasa içerisinde </a:t>
            </a:r>
            <a:r>
              <a:rPr lang="tr-TR" b="1" i="0" dirty="0">
                <a:effectLst/>
              </a:rPr>
              <a:t>muhafaza etme</a:t>
            </a:r>
            <a:r>
              <a:rPr lang="tr-TR" b="0" i="0" dirty="0">
                <a:effectLst/>
              </a:rPr>
              <a:t> işlemi olarak tanımlamam yanlış olmayacaktır. </a:t>
            </a:r>
            <a:r>
              <a:rPr lang="tr-TR" b="1" i="0" dirty="0">
                <a:effectLst/>
              </a:rPr>
              <a:t>Java </a:t>
            </a:r>
            <a:r>
              <a:rPr lang="tr-TR" b="1" i="0" dirty="0" err="1">
                <a:effectLst/>
              </a:rPr>
              <a:t>Encapsulation</a:t>
            </a:r>
            <a:r>
              <a:rPr lang="tr-TR" b="0" i="0" dirty="0">
                <a:effectLst/>
              </a:rPr>
              <a:t> kullanımı ile sınıf üyeleri, dışardaki sınıflardan</a:t>
            </a:r>
            <a:r>
              <a:rPr lang="tr-TR" b="1" i="0" dirty="0">
                <a:effectLst/>
              </a:rPr>
              <a:t> gizlenir</a:t>
            </a:r>
            <a:r>
              <a:rPr lang="tr-TR" b="0" i="0" dirty="0">
                <a:effectLst/>
              </a:rPr>
              <a:t>. Tabi bu gizlilik kavramından bahsedeceksek </a:t>
            </a:r>
            <a:r>
              <a:rPr lang="tr-TR" dirty="0"/>
              <a:t>yandaki </a:t>
            </a:r>
            <a:r>
              <a:rPr lang="tr-TR" b="0" i="0" dirty="0">
                <a:effectLst/>
              </a:rPr>
              <a:t>görseli kullanmamız lazım. Bu görsel üzerinde verilere ulaşabilmemizin kolaylığı ve zorluğunu görüyoruz.</a:t>
            </a:r>
            <a:endParaRPr lang="en-US" dirty="0"/>
          </a:p>
          <a:p>
            <a:pPr algn="just"/>
            <a:r>
              <a:rPr lang="tr-TR" dirty="0" err="1"/>
              <a:t>Kapsülleme</a:t>
            </a:r>
            <a:r>
              <a:rPr lang="tr-TR" dirty="0"/>
              <a:t> kavramını </a:t>
            </a:r>
            <a:r>
              <a:rPr lang="tr-TR" b="1" dirty="0"/>
              <a:t>teorik olarak </a:t>
            </a:r>
            <a:r>
              <a:rPr lang="tr-TR" dirty="0"/>
              <a:t>anlamız aslında çok zor ama bilindik bir örnek üzerinden yardım alırsak bazı şeyler şekillenmeye başlayacaktır. Bilgisayarımızı açmak için güç tuşuna basmamız gerektiğini biliyoruz fakat bilgisayar açılırken </a:t>
            </a:r>
            <a:r>
              <a:rPr lang="tr-TR" b="1" dirty="0"/>
              <a:t>arka plan </a:t>
            </a:r>
            <a:r>
              <a:rPr lang="tr-TR" dirty="0"/>
              <a:t>üzerinde hangi işlemler gerçekleştiğini bilmiyoruz. Sadece bu işlemlerin nasıl yapılacağını bilebiliriz. Bu işleme </a:t>
            </a:r>
            <a:r>
              <a:rPr lang="tr-TR" i="1" dirty="0" err="1"/>
              <a:t>encapsulation</a:t>
            </a:r>
            <a:r>
              <a:rPr lang="tr-TR" dirty="0"/>
              <a:t> diyoruz.</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14" name="Resim 13">
            <a:extLst>
              <a:ext uri="{FF2B5EF4-FFF2-40B4-BE49-F238E27FC236}">
                <a16:creationId xmlns:a16="http://schemas.microsoft.com/office/drawing/2014/main" id="{CBBD4BB4-4709-1D1C-4B99-3A2BFC69F895}"/>
              </a:ext>
            </a:extLst>
          </p:cNvPr>
          <p:cNvPicPr>
            <a:picLocks noChangeAspect="1"/>
          </p:cNvPicPr>
          <p:nvPr/>
        </p:nvPicPr>
        <p:blipFill>
          <a:blip r:embed="rId2"/>
          <a:stretch>
            <a:fillRect/>
          </a:stretch>
        </p:blipFill>
        <p:spPr>
          <a:xfrm>
            <a:off x="8178366" y="1467755"/>
            <a:ext cx="3810868" cy="2413550"/>
          </a:xfrm>
          <a:prstGeom prst="rect">
            <a:avLst/>
          </a:prstGeom>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Erişim Belirleyiciler Kavramı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2466973"/>
          </a:xfrm>
        </p:spPr>
        <p:txBody>
          <a:bodyPr>
            <a:noAutofit/>
          </a:bodyPr>
          <a:lstStyle/>
          <a:p>
            <a:pPr algn="just"/>
            <a:r>
              <a:rPr lang="tr-TR" b="0" i="0" dirty="0" err="1">
                <a:effectLst/>
              </a:rPr>
              <a:t>Kapsülleme</a:t>
            </a:r>
            <a:r>
              <a:rPr lang="tr-TR" b="0" i="0" dirty="0">
                <a:effectLst/>
              </a:rPr>
              <a:t> kavramını anlamlandırabilmek için önce </a:t>
            </a:r>
            <a:r>
              <a:rPr lang="tr-TR" b="1" i="0" dirty="0">
                <a:effectLst/>
              </a:rPr>
              <a:t>erişim belirleyicilerin</a:t>
            </a:r>
            <a:r>
              <a:rPr lang="tr-TR" b="0" i="0" dirty="0">
                <a:effectLst/>
              </a:rPr>
              <a:t> çalışma prensiplerini iyi biliyor olmamız gerekmekte. Bunun için yukardaki hazırlamış olduğum görsele ek sizlere yeni bir görsel göstermek istiyorum. Bu görsel üzerinde erişim belirleyicilerin bizlere sağlamış olduğu kolaylığı, nerelerden ulaşmamıza olanak sağladığını göreceğiz.</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 name="Resim 6">
            <a:extLst>
              <a:ext uri="{FF2B5EF4-FFF2-40B4-BE49-F238E27FC236}">
                <a16:creationId xmlns:a16="http://schemas.microsoft.com/office/drawing/2014/main" id="{11A67DA1-BE17-D750-9DCE-D2DBDE628160}"/>
              </a:ext>
            </a:extLst>
          </p:cNvPr>
          <p:cNvPicPr>
            <a:picLocks noChangeAspect="1"/>
          </p:cNvPicPr>
          <p:nvPr/>
        </p:nvPicPr>
        <p:blipFill>
          <a:blip r:embed="rId2"/>
          <a:stretch>
            <a:fillRect/>
          </a:stretch>
        </p:blipFill>
        <p:spPr>
          <a:xfrm>
            <a:off x="1885011" y="3377842"/>
            <a:ext cx="8244178" cy="3150318"/>
          </a:xfrm>
          <a:prstGeom prst="rect">
            <a:avLst/>
          </a:prstGeom>
        </p:spPr>
      </p:pic>
    </p:spTree>
    <p:extLst>
      <p:ext uri="{BB962C8B-B14F-4D97-AF65-F5344CB8AC3E}">
        <p14:creationId xmlns:p14="http://schemas.microsoft.com/office/powerpoint/2010/main" val="1676439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329899"/>
            <a:ext cx="8911687" cy="1280890"/>
          </a:xfrm>
        </p:spPr>
        <p:txBody>
          <a:bodyPr>
            <a:normAutofit/>
          </a:bodyPr>
          <a:lstStyle/>
          <a:p>
            <a:r>
              <a:rPr lang="tr-TR" dirty="0"/>
              <a:t>Erişim Belirleyiciler Örneği -1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099992"/>
            <a:ext cx="10086552" cy="2260338"/>
          </a:xfrm>
        </p:spPr>
        <p:txBody>
          <a:bodyPr>
            <a:normAutofit/>
          </a:bodyPr>
          <a:lstStyle/>
          <a:p>
            <a:pPr algn="just"/>
            <a:r>
              <a:rPr lang="tr-TR" sz="1500" b="0" i="0" dirty="0">
                <a:effectLst/>
                <a:latin typeface="+mj-lt"/>
              </a:rPr>
              <a:t>Kullanılan erişim belirleyicilere nerelerden ulaşabileceğimizi gördüğümüze göre bu görseli </a:t>
            </a:r>
            <a:r>
              <a:rPr lang="tr-TR" sz="1500" b="1" i="0" dirty="0">
                <a:effectLst/>
                <a:latin typeface="+mj-lt"/>
              </a:rPr>
              <a:t>teorik bir kod</a:t>
            </a:r>
            <a:r>
              <a:rPr lang="tr-TR" sz="1500" b="0" i="0" dirty="0">
                <a:effectLst/>
                <a:latin typeface="+mj-lt"/>
              </a:rPr>
              <a:t> dizisine dökerek çalıştıralım ve ekran çıktısına göz atalım. Kod dizisini oluştururken uyguladığım adımlar şu şekildedir;</a:t>
            </a:r>
          </a:p>
          <a:p>
            <a:pPr algn="just"/>
            <a:r>
              <a:rPr lang="tr-TR" sz="1500" dirty="0">
                <a:latin typeface="+mj-lt"/>
              </a:rPr>
              <a:t>#1 </a:t>
            </a:r>
            <a:r>
              <a:rPr lang="tr-TR" sz="1500" b="0" i="0" dirty="0">
                <a:effectLst/>
                <a:latin typeface="+mj-lt"/>
              </a:rPr>
              <a:t>Öncelikle erişim seviyelerini daha iyi anlayabilmek için main sınıfımın dışında </a:t>
            </a:r>
            <a:r>
              <a:rPr lang="tr-TR" sz="1500" b="0" i="1" dirty="0" err="1">
                <a:effectLst/>
                <a:latin typeface="+mj-lt"/>
              </a:rPr>
              <a:t>accessModifiers</a:t>
            </a:r>
            <a:r>
              <a:rPr lang="tr-TR" sz="1500" b="0" i="1" dirty="0">
                <a:effectLst/>
                <a:latin typeface="+mj-lt"/>
              </a:rPr>
              <a:t> </a:t>
            </a:r>
            <a:r>
              <a:rPr lang="tr-TR" sz="1500" b="0" i="0" dirty="0">
                <a:effectLst/>
                <a:latin typeface="+mj-lt"/>
              </a:rPr>
              <a:t>isminde bir sınıf tanımlaması gerçekleştirdim.</a:t>
            </a:r>
          </a:p>
          <a:p>
            <a:pPr algn="just"/>
            <a:r>
              <a:rPr lang="tr-TR" sz="1500" dirty="0">
                <a:latin typeface="+mj-lt"/>
              </a:rPr>
              <a:t>#2 </a:t>
            </a:r>
            <a:r>
              <a:rPr lang="tr-TR" sz="1500" b="0" i="0" dirty="0">
                <a:effectLst/>
                <a:latin typeface="+mj-lt"/>
              </a:rPr>
              <a:t>Tanımladığım bu sınıf içerisinde dört adet </a:t>
            </a:r>
            <a:r>
              <a:rPr lang="tr-TR" sz="1500" b="1" i="0" dirty="0">
                <a:effectLst/>
                <a:latin typeface="+mj-lt"/>
              </a:rPr>
              <a:t>erişim belirleyiciyi</a:t>
            </a:r>
            <a:r>
              <a:rPr lang="tr-TR" sz="1500" b="0" i="0" dirty="0">
                <a:effectLst/>
                <a:latin typeface="+mj-lt"/>
              </a:rPr>
              <a:t> kullanarak çeşitli değişkenler ve metotların tanımlama işlemini gerçekleştirdim.</a:t>
            </a:r>
            <a:endParaRPr lang="en-US" sz="1500" i="1" dirty="0">
              <a:latin typeface="+mj-lt"/>
            </a:endParaRPr>
          </a:p>
        </p:txBody>
      </p:sp>
      <p:pic>
        <p:nvPicPr>
          <p:cNvPr id="5" name="Resim 4" descr="metin içeren bir resim&#10;&#10;Açıklama otomatik olarak oluşturuldu">
            <a:extLst>
              <a:ext uri="{FF2B5EF4-FFF2-40B4-BE49-F238E27FC236}">
                <a16:creationId xmlns:a16="http://schemas.microsoft.com/office/drawing/2014/main" id="{5E705F5C-BB4E-6675-158E-DC083DFEC6FA}"/>
              </a:ext>
            </a:extLst>
          </p:cNvPr>
          <p:cNvPicPr>
            <a:picLocks noChangeAspect="1"/>
          </p:cNvPicPr>
          <p:nvPr/>
        </p:nvPicPr>
        <p:blipFill>
          <a:blip r:embed="rId2"/>
          <a:stretch>
            <a:fillRect/>
          </a:stretch>
        </p:blipFill>
        <p:spPr>
          <a:xfrm>
            <a:off x="2435436" y="3124200"/>
            <a:ext cx="8051800" cy="3733800"/>
          </a:xfrm>
          <a:prstGeom prst="rect">
            <a:avLst/>
          </a:prstGeom>
        </p:spPr>
      </p:pic>
    </p:spTree>
    <p:extLst>
      <p:ext uri="{BB962C8B-B14F-4D97-AF65-F5344CB8AC3E}">
        <p14:creationId xmlns:p14="http://schemas.microsoft.com/office/powerpoint/2010/main" val="129174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Erişim Belirleyiciler -1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2260338"/>
          </a:xfrm>
        </p:spPr>
        <p:txBody>
          <a:bodyPr>
            <a:normAutofit/>
          </a:bodyPr>
          <a:lstStyle/>
          <a:p>
            <a:pPr algn="just"/>
            <a:r>
              <a:rPr lang="tr-TR" sz="1500" b="0" i="0" dirty="0">
                <a:effectLst/>
                <a:latin typeface="+mj-lt"/>
              </a:rPr>
              <a:t>Oluşturmuş olduğum bu kod dizilerine </a:t>
            </a:r>
            <a:r>
              <a:rPr lang="tr-TR" sz="1500" b="0" i="1" dirty="0">
                <a:effectLst/>
                <a:latin typeface="+mj-lt"/>
              </a:rPr>
              <a:t>main </a:t>
            </a:r>
            <a:r>
              <a:rPr lang="tr-TR" sz="1500" b="0" i="0" dirty="0">
                <a:effectLst/>
                <a:latin typeface="+mj-lt"/>
              </a:rPr>
              <a:t>sınıfımda ulaşabilmek için nesne tanımlamasını gerçekleştirdim. Ekrana yazdırma işlemini gerçekleştirebilmek için bir şablon hazırladım ve </a:t>
            </a:r>
            <a:r>
              <a:rPr lang="tr-TR" sz="1500" b="1" i="0" dirty="0">
                <a:effectLst/>
                <a:latin typeface="+mj-lt"/>
              </a:rPr>
              <a:t>ulaşım sağladığım</a:t>
            </a:r>
            <a:r>
              <a:rPr lang="tr-TR" sz="1500" b="0" i="0" dirty="0">
                <a:effectLst/>
                <a:latin typeface="+mj-lt"/>
              </a:rPr>
              <a:t> verileri ekrana yazdırdım.</a:t>
            </a:r>
          </a:p>
          <a:p>
            <a:pPr algn="just"/>
            <a:r>
              <a:rPr lang="tr-TR" sz="1500" b="0" i="0" dirty="0">
                <a:effectLst/>
                <a:latin typeface="+mj-lt"/>
              </a:rPr>
              <a:t>Hazırlamış olduğum kod içerisinde</a:t>
            </a:r>
            <a:r>
              <a:rPr lang="tr-TR" sz="1500" dirty="0">
                <a:latin typeface="+mj-lt"/>
              </a:rPr>
              <a:t> </a:t>
            </a:r>
            <a:r>
              <a:rPr lang="tr-TR" sz="1500" i="1" dirty="0" err="1">
                <a:latin typeface="+mj-lt"/>
              </a:rPr>
              <a:t>private</a:t>
            </a:r>
            <a:r>
              <a:rPr lang="tr-TR" sz="1500" i="1" dirty="0">
                <a:latin typeface="+mj-lt"/>
              </a:rPr>
              <a:t> </a:t>
            </a:r>
            <a:r>
              <a:rPr lang="tr-TR" sz="1500" b="0" i="0" dirty="0">
                <a:effectLst/>
                <a:latin typeface="+mj-lt"/>
              </a:rPr>
              <a:t>erişim belirleyicisini kullanarak tanımladığım </a:t>
            </a:r>
            <a:r>
              <a:rPr lang="tr-TR" sz="1500" b="1" i="0" dirty="0">
                <a:effectLst/>
                <a:latin typeface="+mj-lt"/>
              </a:rPr>
              <a:t>değişken</a:t>
            </a:r>
            <a:r>
              <a:rPr lang="tr-TR" sz="1500" b="0" i="0" dirty="0">
                <a:effectLst/>
                <a:latin typeface="+mj-lt"/>
              </a:rPr>
              <a:t> ve </a:t>
            </a:r>
            <a:r>
              <a:rPr lang="tr-TR" sz="1500" b="1" i="0" dirty="0">
                <a:effectLst/>
                <a:latin typeface="+mj-lt"/>
              </a:rPr>
              <a:t>metot</a:t>
            </a:r>
            <a:r>
              <a:rPr lang="tr-TR" sz="1500" b="0" i="0" dirty="0">
                <a:effectLst/>
                <a:latin typeface="+mj-lt"/>
              </a:rPr>
              <a:t> verilerine erişim sağlayamadım. Peki </a:t>
            </a:r>
            <a:r>
              <a:rPr lang="tr-TR" sz="1500" b="0" i="0" dirty="0" err="1">
                <a:effectLst/>
                <a:latin typeface="+mj-lt"/>
              </a:rPr>
              <a:t>kapsülleme</a:t>
            </a:r>
            <a:r>
              <a:rPr lang="tr-TR" sz="1500" b="0" i="0" dirty="0">
                <a:effectLst/>
                <a:latin typeface="+mj-lt"/>
              </a:rPr>
              <a:t> mantığı içerisinde bu verilere daha güvenli bir şekilde saklayarak ulaşabileceğimizi söylemiştim bu işlemi nasıl yapacağız. Bu sorunun cevabını ise sizlere bir aşağı başlıkta vereceğim.</a:t>
            </a:r>
            <a:endParaRPr lang="en-US" sz="1500" i="1" dirty="0">
              <a:latin typeface="+mj-lt"/>
            </a:endParaRPr>
          </a:p>
        </p:txBody>
      </p:sp>
      <p:pic>
        <p:nvPicPr>
          <p:cNvPr id="6" name="Resim 5" descr="metin içeren bir resim&#10;&#10;Açıklama otomatik olarak oluşturuldu">
            <a:extLst>
              <a:ext uri="{FF2B5EF4-FFF2-40B4-BE49-F238E27FC236}">
                <a16:creationId xmlns:a16="http://schemas.microsoft.com/office/drawing/2014/main" id="{A7555BAF-127C-7A1C-7980-7EB0F343611A}"/>
              </a:ext>
            </a:extLst>
          </p:cNvPr>
          <p:cNvPicPr>
            <a:picLocks noChangeAspect="1"/>
          </p:cNvPicPr>
          <p:nvPr/>
        </p:nvPicPr>
        <p:blipFill>
          <a:blip r:embed="rId2"/>
          <a:stretch>
            <a:fillRect/>
          </a:stretch>
        </p:blipFill>
        <p:spPr>
          <a:xfrm>
            <a:off x="4328007" y="3340100"/>
            <a:ext cx="3535986" cy="3429000"/>
          </a:xfrm>
          <a:prstGeom prst="rect">
            <a:avLst/>
          </a:prstGeom>
        </p:spPr>
      </p:pic>
    </p:spTree>
    <p:extLst>
      <p:ext uri="{BB962C8B-B14F-4D97-AF65-F5344CB8AC3E}">
        <p14:creationId xmlns:p14="http://schemas.microsoft.com/office/powerpoint/2010/main" val="4014743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i="0" dirty="0" err="1">
                <a:effectLst/>
              </a:rPr>
              <a:t>Getter</a:t>
            </a:r>
            <a:r>
              <a:rPr lang="tr-TR" i="0" dirty="0">
                <a:effectLst/>
              </a:rPr>
              <a:t> ve </a:t>
            </a:r>
            <a:r>
              <a:rPr lang="tr-TR" i="0" dirty="0" err="1">
                <a:effectLst/>
              </a:rPr>
              <a:t>Setter</a:t>
            </a:r>
            <a:r>
              <a:rPr lang="tr-TR" i="0" dirty="0">
                <a:effectLst/>
              </a:rPr>
              <a:t> Metotlar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405650"/>
            <a:ext cx="5888751" cy="5364265"/>
          </a:xfrm>
        </p:spPr>
        <p:txBody>
          <a:bodyPr>
            <a:normAutofit/>
          </a:bodyPr>
          <a:lstStyle/>
          <a:p>
            <a:pPr algn="just"/>
            <a:r>
              <a:rPr lang="tr-TR" sz="1500" b="1" i="0" dirty="0">
                <a:effectLst/>
              </a:rPr>
              <a:t>Java </a:t>
            </a:r>
            <a:r>
              <a:rPr lang="tr-TR" sz="1500" b="1" i="0" dirty="0" err="1">
                <a:effectLst/>
              </a:rPr>
              <a:t>Encapsulation</a:t>
            </a:r>
            <a:r>
              <a:rPr lang="tr-TR" sz="1500" b="0" i="0" dirty="0">
                <a:effectLst/>
              </a:rPr>
              <a:t> kavramı ile ayrılmaz bir ikili konumunda olan </a:t>
            </a:r>
            <a:r>
              <a:rPr lang="tr-TR" sz="1500" b="0" i="1" dirty="0" err="1">
                <a:effectLst/>
              </a:rPr>
              <a:t>getter</a:t>
            </a:r>
            <a:r>
              <a:rPr lang="tr-TR" sz="1500" b="0" i="0" dirty="0">
                <a:effectLst/>
              </a:rPr>
              <a:t> ve </a:t>
            </a:r>
            <a:r>
              <a:rPr lang="tr-TR" sz="1500" b="0" i="1" dirty="0" err="1">
                <a:effectLst/>
              </a:rPr>
              <a:t>setter</a:t>
            </a:r>
            <a:r>
              <a:rPr lang="tr-TR" sz="1500" b="0" i="0" dirty="0">
                <a:effectLst/>
              </a:rPr>
              <a:t> metotlar oldukça önemli bir konudur. Erişim belirleyiciler başlığı altında oluşturmuş olduğum tabloda ve örnek üzerinde </a:t>
            </a:r>
            <a:r>
              <a:rPr lang="tr-TR" sz="1500" b="0" i="0" dirty="0" err="1">
                <a:effectLst/>
              </a:rPr>
              <a:t>private</a:t>
            </a:r>
            <a:r>
              <a:rPr lang="tr-TR" sz="1500" b="0" i="0" dirty="0">
                <a:effectLst/>
              </a:rPr>
              <a:t> olarak tanımladığımız elemanlara, başka bir sınıf üzerinde erişim sağlayamayacağımızı anlatmıştım. Java’da bu gizli olarak tuttuğumuz bu bilgilere ulaşabilmemiz için C# dilinde </a:t>
            </a:r>
            <a:r>
              <a:rPr lang="tr-TR" sz="1500" b="1" i="0" dirty="0" err="1">
                <a:effectLst/>
              </a:rPr>
              <a:t>get</a:t>
            </a:r>
            <a:r>
              <a:rPr lang="tr-TR" sz="1500" b="1" i="0" dirty="0">
                <a:effectLst/>
              </a:rPr>
              <a:t>-set</a:t>
            </a:r>
            <a:r>
              <a:rPr lang="tr-TR" sz="1500" b="0" i="0" dirty="0">
                <a:effectLst/>
              </a:rPr>
              <a:t> olarak bilinen metotları kullanacağız.</a:t>
            </a:r>
            <a:endParaRPr lang="tr-TR" sz="1500" b="0" i="1" dirty="0">
              <a:effectLst/>
            </a:endParaRPr>
          </a:p>
          <a:p>
            <a:pPr algn="just"/>
            <a:endParaRPr lang="tr-TR" sz="1500" b="0" i="0" dirty="0">
              <a:effectLst/>
            </a:endParaRPr>
          </a:p>
          <a:p>
            <a:pPr algn="just"/>
            <a:r>
              <a:rPr lang="tr-TR" sz="1500" b="0" i="0" dirty="0">
                <a:effectLst/>
              </a:rPr>
              <a:t>Bir nevi anahtar görevi gören bu metotlar sayesinde </a:t>
            </a:r>
            <a:r>
              <a:rPr lang="tr-TR" sz="1500" b="0" i="0" dirty="0" err="1">
                <a:effectLst/>
              </a:rPr>
              <a:t>private</a:t>
            </a:r>
            <a:r>
              <a:rPr lang="tr-TR" sz="1500" b="0" i="0" dirty="0">
                <a:effectLst/>
              </a:rPr>
              <a:t> olarak tanımlı elemanlar okunabilir veya içerisindeki değerleri değiştirebiliriz. Bu verileri </a:t>
            </a:r>
            <a:r>
              <a:rPr lang="tr-TR" sz="1500" b="1" i="0" dirty="0">
                <a:effectLst/>
              </a:rPr>
              <a:t>okuyabilmek</a:t>
            </a:r>
            <a:r>
              <a:rPr lang="tr-TR" sz="1500" b="0" i="0" dirty="0">
                <a:effectLst/>
              </a:rPr>
              <a:t> için </a:t>
            </a:r>
            <a:r>
              <a:rPr lang="tr-TR" sz="1500" b="1" i="0" dirty="0" err="1">
                <a:effectLst/>
              </a:rPr>
              <a:t>getter</a:t>
            </a:r>
            <a:r>
              <a:rPr lang="tr-TR" sz="1500" b="0" i="0" dirty="0">
                <a:effectLst/>
              </a:rPr>
              <a:t>, içerisindeki </a:t>
            </a:r>
            <a:r>
              <a:rPr lang="tr-TR" sz="1500" b="1" i="0" dirty="0">
                <a:effectLst/>
              </a:rPr>
              <a:t>verileri değiştirmek</a:t>
            </a:r>
            <a:r>
              <a:rPr lang="tr-TR" sz="1500" b="0" i="0" dirty="0">
                <a:effectLst/>
              </a:rPr>
              <a:t> için </a:t>
            </a:r>
            <a:r>
              <a:rPr lang="tr-TR" sz="1500" b="1" i="0" dirty="0" err="1">
                <a:effectLst/>
              </a:rPr>
              <a:t>setter</a:t>
            </a:r>
            <a:r>
              <a:rPr lang="tr-TR" sz="1500" b="0" i="0" dirty="0">
                <a:effectLst/>
              </a:rPr>
              <a:t> metotlarını kullanırız.</a:t>
            </a:r>
          </a:p>
          <a:p>
            <a:pPr marL="0" indent="0" algn="just">
              <a:buNone/>
            </a:pPr>
            <a:endParaRPr lang="tr-TR" sz="1500" dirty="0"/>
          </a:p>
          <a:p>
            <a:pPr algn="just"/>
            <a:r>
              <a:rPr lang="tr-TR" sz="1500" dirty="0"/>
              <a:t>Önemli not: </a:t>
            </a:r>
            <a:r>
              <a:rPr lang="tr-TR" sz="1600" b="1" i="0" dirty="0" err="1">
                <a:solidFill>
                  <a:schemeClr val="tx1"/>
                </a:solidFill>
                <a:effectLst/>
                <a:latin typeface="-apple-system"/>
              </a:rPr>
              <a:t>Getter</a:t>
            </a:r>
            <a:r>
              <a:rPr lang="tr-TR" sz="1600" b="1" i="0" dirty="0">
                <a:solidFill>
                  <a:schemeClr val="tx1"/>
                </a:solidFill>
                <a:effectLst/>
                <a:latin typeface="-apple-system"/>
              </a:rPr>
              <a:t> </a:t>
            </a:r>
            <a:r>
              <a:rPr lang="tr-TR" sz="1600" b="0" i="0" dirty="0">
                <a:solidFill>
                  <a:schemeClr val="tx1"/>
                </a:solidFill>
                <a:effectLst/>
                <a:latin typeface="-apple-system"/>
              </a:rPr>
              <a:t>metodu okuma yaptığı için </a:t>
            </a:r>
            <a:r>
              <a:rPr lang="tr-TR" sz="1600" b="1" i="0" dirty="0">
                <a:solidFill>
                  <a:schemeClr val="tx1"/>
                </a:solidFill>
                <a:effectLst/>
                <a:latin typeface="-apple-system"/>
              </a:rPr>
              <a:t>parametre almaz</a:t>
            </a:r>
            <a:r>
              <a:rPr lang="tr-TR" sz="1600" b="0" i="0" dirty="0">
                <a:solidFill>
                  <a:schemeClr val="tx1"/>
                </a:solidFill>
                <a:effectLst/>
                <a:latin typeface="-apple-system"/>
              </a:rPr>
              <a:t>. </a:t>
            </a:r>
            <a:r>
              <a:rPr lang="tr-TR" sz="1600" b="1" i="0" dirty="0" err="1">
                <a:solidFill>
                  <a:schemeClr val="tx1"/>
                </a:solidFill>
                <a:effectLst/>
                <a:latin typeface="-apple-system"/>
              </a:rPr>
              <a:t>Setter</a:t>
            </a:r>
            <a:r>
              <a:rPr lang="tr-TR" sz="1600" b="0" i="0" dirty="0">
                <a:solidFill>
                  <a:schemeClr val="tx1"/>
                </a:solidFill>
                <a:effectLst/>
                <a:latin typeface="-apple-system"/>
              </a:rPr>
              <a:t> metotlar ise </a:t>
            </a:r>
            <a:r>
              <a:rPr lang="tr-TR" sz="1600" b="0" i="0" dirty="0" err="1">
                <a:solidFill>
                  <a:schemeClr val="tx1"/>
                </a:solidFill>
                <a:effectLst/>
                <a:latin typeface="-apple-system"/>
              </a:rPr>
              <a:t>private</a:t>
            </a:r>
            <a:r>
              <a:rPr lang="tr-TR" sz="1600" b="0" i="0" dirty="0">
                <a:solidFill>
                  <a:schemeClr val="tx1"/>
                </a:solidFill>
                <a:effectLst/>
                <a:latin typeface="-apple-system"/>
              </a:rPr>
              <a:t> elemanlara değer ataması gerçekleştirdiği için </a:t>
            </a:r>
            <a:r>
              <a:rPr lang="tr-TR" sz="1600" b="1" i="0" dirty="0">
                <a:solidFill>
                  <a:schemeClr val="tx1"/>
                </a:solidFill>
                <a:effectLst/>
                <a:latin typeface="-apple-system"/>
              </a:rPr>
              <a:t>parametre alırlar</a:t>
            </a:r>
            <a:r>
              <a:rPr lang="tr-TR" sz="1600" b="0" i="0" dirty="0">
                <a:solidFill>
                  <a:schemeClr val="tx1"/>
                </a:solidFill>
                <a:effectLst/>
                <a:latin typeface="-apple-system"/>
              </a:rPr>
              <a:t>.</a:t>
            </a:r>
            <a:endParaRPr lang="en-US" sz="1500" dirty="0">
              <a:solidFill>
                <a:schemeClr val="tx1"/>
              </a:solidFill>
            </a:endParaRPr>
          </a:p>
        </p:txBody>
      </p:sp>
      <p:pic>
        <p:nvPicPr>
          <p:cNvPr id="5" name="Resim 4">
            <a:extLst>
              <a:ext uri="{FF2B5EF4-FFF2-40B4-BE49-F238E27FC236}">
                <a16:creationId xmlns:a16="http://schemas.microsoft.com/office/drawing/2014/main" id="{BD652AE9-E1C8-64EF-C2BE-63D41B5DB23B}"/>
              </a:ext>
            </a:extLst>
          </p:cNvPr>
          <p:cNvPicPr>
            <a:picLocks noChangeAspect="1"/>
          </p:cNvPicPr>
          <p:nvPr/>
        </p:nvPicPr>
        <p:blipFill>
          <a:blip r:embed="rId2"/>
          <a:stretch>
            <a:fillRect/>
          </a:stretch>
        </p:blipFill>
        <p:spPr>
          <a:xfrm>
            <a:off x="7607300" y="1405650"/>
            <a:ext cx="4290560" cy="2714436"/>
          </a:xfrm>
          <a:prstGeom prst="rect">
            <a:avLst/>
          </a:prstGeom>
        </p:spPr>
      </p:pic>
    </p:spTree>
    <p:extLst>
      <p:ext uri="{BB962C8B-B14F-4D97-AF65-F5344CB8AC3E}">
        <p14:creationId xmlns:p14="http://schemas.microsoft.com/office/powerpoint/2010/main" val="530251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Getter</a:t>
            </a:r>
            <a:r>
              <a:rPr lang="tr-TR" dirty="0"/>
              <a:t> ve </a:t>
            </a:r>
            <a:r>
              <a:rPr lang="tr-TR" dirty="0" err="1"/>
              <a:t>Setter</a:t>
            </a:r>
            <a:r>
              <a:rPr lang="tr-TR" dirty="0"/>
              <a:t> Uygulama Örneği -1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85942" y="2279990"/>
            <a:ext cx="9655408" cy="3606072"/>
          </a:xfrm>
        </p:spPr>
        <p:txBody>
          <a:bodyPr>
            <a:normAutofit/>
          </a:bodyPr>
          <a:lstStyle/>
          <a:p>
            <a:pPr algn="just"/>
            <a:r>
              <a:rPr lang="tr-TR" b="1" i="0" dirty="0" err="1">
                <a:effectLst/>
              </a:rPr>
              <a:t>Getter</a:t>
            </a:r>
            <a:r>
              <a:rPr lang="tr-TR" b="0" i="0" dirty="0">
                <a:effectLst/>
              </a:rPr>
              <a:t> ve </a:t>
            </a:r>
            <a:r>
              <a:rPr lang="tr-TR" b="1" i="0" dirty="0" err="1">
                <a:effectLst/>
              </a:rPr>
              <a:t>Setter</a:t>
            </a:r>
            <a:r>
              <a:rPr lang="tr-TR" b="0" i="0" dirty="0">
                <a:effectLst/>
              </a:rPr>
              <a:t> kavramını daha iyi anlayabilmek için örnek bir veri tabanı giriş bilgilerini tutacak </a:t>
            </a:r>
            <a:r>
              <a:rPr lang="tr-TR" b="0" i="0" dirty="0" err="1">
                <a:effectLst/>
              </a:rPr>
              <a:t>private</a:t>
            </a:r>
            <a:r>
              <a:rPr lang="tr-TR" b="0" i="0" dirty="0">
                <a:effectLst/>
              </a:rPr>
              <a:t> bir sınıfımızdaki verileri kontrol ederek giriş yapmamıza imkan sağlayacak bir giriş uygulaması oluşturalım. Bu örnek için uygulayacağım adımlar şu şekildedir;</a:t>
            </a:r>
          </a:p>
          <a:p>
            <a:pPr algn="just"/>
            <a:r>
              <a:rPr lang="tr-TR" dirty="0"/>
              <a:t>#1</a:t>
            </a:r>
            <a:r>
              <a:rPr lang="tr-TR" b="0" i="0" dirty="0">
                <a:effectLst/>
              </a:rPr>
              <a:t> Öncelikle veri tabanı ile bağlantı kurmamı sağlayacak temel bilgileri tutacak </a:t>
            </a:r>
            <a:r>
              <a:rPr lang="tr-TR" b="0" i="0" dirty="0" err="1">
                <a:effectLst/>
              </a:rPr>
              <a:t>databaseManager</a:t>
            </a:r>
            <a:r>
              <a:rPr lang="tr-TR" b="0" i="0" dirty="0">
                <a:effectLst/>
              </a:rPr>
              <a:t> sınıfında </a:t>
            </a:r>
            <a:r>
              <a:rPr lang="tr-TR" b="0" i="0" dirty="0" err="1">
                <a:effectLst/>
              </a:rPr>
              <a:t>private</a:t>
            </a:r>
            <a:r>
              <a:rPr lang="tr-TR" b="0" i="0" dirty="0">
                <a:effectLst/>
              </a:rPr>
              <a:t> eleman tanımlamaları gerçekleştirdim.</a:t>
            </a:r>
          </a:p>
          <a:p>
            <a:pPr algn="just"/>
            <a:r>
              <a:rPr lang="tr-TR" dirty="0"/>
              <a:t>#2</a:t>
            </a:r>
            <a:r>
              <a:rPr lang="tr-TR" b="0" i="0" dirty="0">
                <a:effectLst/>
              </a:rPr>
              <a:t> Giriş başarılı olursa bir bilgi mesajı göstermek için </a:t>
            </a:r>
            <a:r>
              <a:rPr lang="tr-TR" b="1" i="0" dirty="0" err="1">
                <a:effectLst/>
              </a:rPr>
              <a:t>dbLog</a:t>
            </a:r>
            <a:r>
              <a:rPr lang="tr-TR" b="1" i="0" dirty="0">
                <a:effectLst/>
              </a:rPr>
              <a:t>()</a:t>
            </a:r>
            <a:r>
              <a:rPr lang="tr-TR" b="0" i="0" dirty="0">
                <a:effectLst/>
              </a:rPr>
              <a:t> isimli bir metot tanımlaması gerçekleştirdim. Bu metot içerisinde anlık tarihi kullanabilmek için </a:t>
            </a:r>
            <a:r>
              <a:rPr lang="tr-TR" b="0" i="1" dirty="0" err="1">
                <a:effectLst/>
              </a:rPr>
              <a:t>java.time.localDate</a:t>
            </a:r>
            <a:r>
              <a:rPr lang="tr-TR" b="0" i="1" dirty="0">
                <a:effectLst/>
              </a:rPr>
              <a:t> </a:t>
            </a:r>
            <a:r>
              <a:rPr lang="tr-TR" b="0" i="0" dirty="0">
                <a:effectLst/>
              </a:rPr>
              <a:t>sınıfını ve </a:t>
            </a:r>
            <a:r>
              <a:rPr lang="tr-TR" b="0" i="1" dirty="0" err="1">
                <a:effectLst/>
              </a:rPr>
              <a:t>java.time.format.DateTimeFormatter</a:t>
            </a:r>
            <a:r>
              <a:rPr lang="tr-TR" b="0" i="1" dirty="0">
                <a:effectLst/>
              </a:rPr>
              <a:t> </a:t>
            </a:r>
            <a:r>
              <a:rPr lang="tr-TR" b="0" i="0" dirty="0">
                <a:effectLst/>
              </a:rPr>
              <a:t>sınıfını </a:t>
            </a:r>
            <a:r>
              <a:rPr lang="tr-TR" b="0" i="0" dirty="0" err="1">
                <a:effectLst/>
              </a:rPr>
              <a:t>import</a:t>
            </a:r>
            <a:r>
              <a:rPr lang="tr-TR" b="0" i="0" dirty="0">
                <a:effectLst/>
              </a:rPr>
              <a:t> ettim.</a:t>
            </a:r>
            <a:endParaRPr lang="en-US" i="1" dirty="0"/>
          </a:p>
        </p:txBody>
      </p:sp>
    </p:spTree>
    <p:extLst>
      <p:ext uri="{BB962C8B-B14F-4D97-AF65-F5344CB8AC3E}">
        <p14:creationId xmlns:p14="http://schemas.microsoft.com/office/powerpoint/2010/main" val="3150035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Getter</a:t>
            </a:r>
            <a:r>
              <a:rPr lang="tr-TR" dirty="0"/>
              <a:t> ve </a:t>
            </a:r>
            <a:r>
              <a:rPr lang="tr-TR" dirty="0" err="1"/>
              <a:t>Setter</a:t>
            </a:r>
            <a:r>
              <a:rPr lang="tr-TR" dirty="0"/>
              <a:t> Uygulama -1 (devam)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7" name="Resim 6" descr="metin içeren bir resim&#10;&#10;Açıklama otomatik olarak oluşturuldu">
            <a:extLst>
              <a:ext uri="{FF2B5EF4-FFF2-40B4-BE49-F238E27FC236}">
                <a16:creationId xmlns:a16="http://schemas.microsoft.com/office/drawing/2014/main" id="{ED83C441-95E8-4880-FB5C-14022F601B96}"/>
              </a:ext>
            </a:extLst>
          </p:cNvPr>
          <p:cNvPicPr>
            <a:picLocks noChangeAspect="1"/>
          </p:cNvPicPr>
          <p:nvPr/>
        </p:nvPicPr>
        <p:blipFill>
          <a:blip r:embed="rId2"/>
          <a:stretch>
            <a:fillRect/>
          </a:stretch>
        </p:blipFill>
        <p:spPr>
          <a:xfrm>
            <a:off x="1640156" y="1328738"/>
            <a:ext cx="8911688" cy="5253959"/>
          </a:xfrm>
          <a:prstGeom prst="rect">
            <a:avLst/>
          </a:prstGeom>
        </p:spPr>
      </p:pic>
    </p:spTree>
    <p:extLst>
      <p:ext uri="{BB962C8B-B14F-4D97-AF65-F5344CB8AC3E}">
        <p14:creationId xmlns:p14="http://schemas.microsoft.com/office/powerpoint/2010/main" val="527634716"/>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2367</TotalTime>
  <Words>894</Words>
  <Application>Microsoft Office PowerPoint</Application>
  <PresentationFormat>Geniş ekran</PresentationFormat>
  <Paragraphs>78</Paragraphs>
  <Slides>15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15</vt:i4>
      </vt:variant>
    </vt:vector>
  </HeadingPairs>
  <TitlesOfParts>
    <vt:vector size="21" baseType="lpstr">
      <vt:lpstr>-apple-system</vt:lpstr>
      <vt:lpstr>Arial</vt:lpstr>
      <vt:lpstr>Calibri</vt:lpstr>
      <vt:lpstr>Century Gothic</vt:lpstr>
      <vt:lpstr>Wingdings 3</vt:lpstr>
      <vt:lpstr>Duman</vt:lpstr>
      <vt:lpstr>Kapsülleme (Encapsulation) Kavramı</vt:lpstr>
      <vt:lpstr>İçindekiler</vt:lpstr>
      <vt:lpstr>Kapsülleme kavramı nedir </vt:lpstr>
      <vt:lpstr>Erişim Belirleyiciler Kavramı</vt:lpstr>
      <vt:lpstr>Erişim Belirleyiciler Örneği -1 </vt:lpstr>
      <vt:lpstr>Erişim Belirleyiciler -1  (devam)</vt:lpstr>
      <vt:lpstr>Getter ve Setter Metotlar</vt:lpstr>
      <vt:lpstr>Getter ve Setter Uygulama Örneği -1 </vt:lpstr>
      <vt:lpstr>Getter ve Setter Uygulama -1 (devam) </vt:lpstr>
      <vt:lpstr>Getter ve Setter Uygulama -1 (devam)</vt:lpstr>
      <vt:lpstr>Uygulama Örneği -1 (devam)</vt:lpstr>
      <vt:lpstr>Getter ve Setter Uygulama -1 (devam)</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Hasan ÖZ</cp:lastModifiedBy>
  <cp:revision>41</cp:revision>
  <dcterms:created xsi:type="dcterms:W3CDTF">2020-04-15T07:57:29Z</dcterms:created>
  <dcterms:modified xsi:type="dcterms:W3CDTF">2022-05-30T14:06:01Z</dcterms:modified>
</cp:coreProperties>
</file>