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59" r:id="rId3"/>
    <p:sldId id="260" r:id="rId4"/>
    <p:sldId id="261" r:id="rId5"/>
    <p:sldId id="262" r:id="rId6"/>
    <p:sldId id="302" r:id="rId7"/>
    <p:sldId id="304" r:id="rId8"/>
    <p:sldId id="305" r:id="rId9"/>
    <p:sldId id="307" r:id="rId10"/>
    <p:sldId id="312" r:id="rId11"/>
    <p:sldId id="311" r:id="rId12"/>
    <p:sldId id="310" r:id="rId13"/>
    <p:sldId id="308" r:id="rId14"/>
    <p:sldId id="300" r:id="rId15"/>
    <p:sldId id="30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Nunito" pitchFamily="2" charset="-94"/>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a" initials="M" lastIdx="1" clrIdx="0">
    <p:extLst>
      <p:ext uri="{19B8F6BF-5375-455C-9EA6-DF929625EA0E}">
        <p15:presenceInfo xmlns:p15="http://schemas.microsoft.com/office/powerpoint/2012/main" userId="M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13</a:t>
            </a:fld>
            <a:endPar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54688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www.patika.dev/tr" TargetMode="External"/><Relationship Id="rId7" Type="http://schemas.openxmlformats.org/officeDocument/2006/relationships/hyperlink" Target="https://mustafabukulmez.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ismailgursoy.com.tr/" TargetMode="External"/><Relationship Id="rId5" Type="http://schemas.openxmlformats.org/officeDocument/2006/relationships/hyperlink" Target="https://www.kodlamamerkezi.com/" TargetMode="External"/><Relationship Id="rId4" Type="http://schemas.openxmlformats.org/officeDocument/2006/relationships/hyperlink" Target="https://emrecelen.com.tr/c-sharp-hata-yakalama-nedir/" TargetMode="Externa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369599"/>
            <a:ext cx="7588059" cy="190914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a:solidFill>
                  <a:schemeClr val="dk1"/>
                </a:solidFill>
              </a:rPr>
              <a:t>C# </a:t>
            </a:r>
            <a:r>
              <a:rPr lang="tr-TR" sz="4000" b="1" dirty="0" err="1">
                <a:solidFill>
                  <a:schemeClr val="dk1"/>
                </a:solidFill>
              </a:rPr>
              <a:t>Try-Catch</a:t>
            </a:r>
            <a:r>
              <a:rPr lang="tr-TR" sz="4000" b="1" dirty="0">
                <a:solidFill>
                  <a:schemeClr val="dk1"/>
                </a:solidFill>
              </a:rPr>
              <a:t> Kullanımı</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Musa İLHAN</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1911404009</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02/06/2022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2B4F7D-B814-ACB0-7DBB-079F96448338}"/>
              </a:ext>
            </a:extLst>
          </p:cNvPr>
          <p:cNvSpPr>
            <a:spLocks noGrp="1"/>
          </p:cNvSpPr>
          <p:nvPr>
            <p:ph type="title"/>
          </p:nvPr>
        </p:nvSpPr>
        <p:spPr/>
        <p:txBody>
          <a:bodyPr anchor="ctr"/>
          <a:lstStyle/>
          <a:p>
            <a:pPr algn="ctr"/>
            <a:r>
              <a:rPr lang="tr-TR" dirty="0" err="1"/>
              <a:t>ArgumentNullException</a:t>
            </a:r>
            <a:r>
              <a:rPr lang="tr-TR" dirty="0"/>
              <a:t> Örneği</a:t>
            </a:r>
          </a:p>
        </p:txBody>
      </p:sp>
      <p:sp>
        <p:nvSpPr>
          <p:cNvPr id="3" name="Metin Yer Tutucusu 2">
            <a:extLst>
              <a:ext uri="{FF2B5EF4-FFF2-40B4-BE49-F238E27FC236}">
                <a16:creationId xmlns:a16="http://schemas.microsoft.com/office/drawing/2014/main" id="{BC69FA75-079C-D9DC-B3D3-31957EDFA5A7}"/>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898A6E11-CEBB-4941-07FE-ABDE101B67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10</a:t>
            </a:fld>
            <a:endParaRPr lang="tr-TR"/>
          </a:p>
        </p:txBody>
      </p:sp>
      <p:pic>
        <p:nvPicPr>
          <p:cNvPr id="6" name="Resim 5">
            <a:extLst>
              <a:ext uri="{FF2B5EF4-FFF2-40B4-BE49-F238E27FC236}">
                <a16:creationId xmlns:a16="http://schemas.microsoft.com/office/drawing/2014/main" id="{4F7FA4AD-F679-EE03-08AE-14A5096A7647}"/>
              </a:ext>
            </a:extLst>
          </p:cNvPr>
          <p:cNvPicPr>
            <a:picLocks noChangeAspect="1"/>
          </p:cNvPicPr>
          <p:nvPr/>
        </p:nvPicPr>
        <p:blipFill>
          <a:blip r:embed="rId2"/>
          <a:stretch>
            <a:fillRect/>
          </a:stretch>
        </p:blipFill>
        <p:spPr>
          <a:xfrm>
            <a:off x="2589212" y="2133600"/>
            <a:ext cx="3086367" cy="3777622"/>
          </a:xfrm>
          <a:prstGeom prst="rect">
            <a:avLst/>
          </a:prstGeom>
        </p:spPr>
      </p:pic>
      <p:pic>
        <p:nvPicPr>
          <p:cNvPr id="8" name="Resim 7">
            <a:extLst>
              <a:ext uri="{FF2B5EF4-FFF2-40B4-BE49-F238E27FC236}">
                <a16:creationId xmlns:a16="http://schemas.microsoft.com/office/drawing/2014/main" id="{3063C751-FAAD-0E66-2A76-9A887EC9BC44}"/>
              </a:ext>
            </a:extLst>
          </p:cNvPr>
          <p:cNvPicPr>
            <a:picLocks noChangeAspect="1"/>
          </p:cNvPicPr>
          <p:nvPr/>
        </p:nvPicPr>
        <p:blipFill>
          <a:blip r:embed="rId3"/>
          <a:stretch>
            <a:fillRect/>
          </a:stretch>
        </p:blipFill>
        <p:spPr>
          <a:xfrm>
            <a:off x="5675579" y="2133600"/>
            <a:ext cx="5829033" cy="3777621"/>
          </a:xfrm>
          <a:prstGeom prst="rect">
            <a:avLst/>
          </a:prstGeom>
        </p:spPr>
      </p:pic>
    </p:spTree>
    <p:extLst>
      <p:ext uri="{BB962C8B-B14F-4D97-AF65-F5344CB8AC3E}">
        <p14:creationId xmlns:p14="http://schemas.microsoft.com/office/powerpoint/2010/main" val="276187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5B7650-B57C-37AC-2EEE-61DC7556D9C4}"/>
              </a:ext>
            </a:extLst>
          </p:cNvPr>
          <p:cNvSpPr>
            <a:spLocks noGrp="1"/>
          </p:cNvSpPr>
          <p:nvPr>
            <p:ph type="title"/>
          </p:nvPr>
        </p:nvSpPr>
        <p:spPr/>
        <p:txBody>
          <a:bodyPr anchor="ctr"/>
          <a:lstStyle/>
          <a:p>
            <a:pPr algn="ctr"/>
            <a:r>
              <a:rPr lang="tr-TR" dirty="0" err="1"/>
              <a:t>DivideByZeroException</a:t>
            </a:r>
            <a:r>
              <a:rPr lang="tr-TR" dirty="0"/>
              <a:t> Örneği</a:t>
            </a:r>
          </a:p>
        </p:txBody>
      </p:sp>
      <p:sp>
        <p:nvSpPr>
          <p:cNvPr id="3" name="Metin Yer Tutucusu 2">
            <a:extLst>
              <a:ext uri="{FF2B5EF4-FFF2-40B4-BE49-F238E27FC236}">
                <a16:creationId xmlns:a16="http://schemas.microsoft.com/office/drawing/2014/main" id="{0941F471-A964-6CB0-624E-8238A132B2A4}"/>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D4FF54F8-9429-0207-11C8-EBBAEB32B9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11</a:t>
            </a:fld>
            <a:endParaRPr lang="tr-TR"/>
          </a:p>
        </p:txBody>
      </p:sp>
      <p:pic>
        <p:nvPicPr>
          <p:cNvPr id="6" name="Resim 5">
            <a:extLst>
              <a:ext uri="{FF2B5EF4-FFF2-40B4-BE49-F238E27FC236}">
                <a16:creationId xmlns:a16="http://schemas.microsoft.com/office/drawing/2014/main" id="{8283917E-E096-7BC8-67AD-563E79F205F1}"/>
              </a:ext>
            </a:extLst>
          </p:cNvPr>
          <p:cNvPicPr>
            <a:picLocks noChangeAspect="1"/>
          </p:cNvPicPr>
          <p:nvPr/>
        </p:nvPicPr>
        <p:blipFill>
          <a:blip r:embed="rId2"/>
          <a:stretch>
            <a:fillRect/>
          </a:stretch>
        </p:blipFill>
        <p:spPr>
          <a:xfrm>
            <a:off x="2589212" y="2133600"/>
            <a:ext cx="3736943" cy="4273421"/>
          </a:xfrm>
          <a:prstGeom prst="rect">
            <a:avLst/>
          </a:prstGeom>
        </p:spPr>
      </p:pic>
      <p:pic>
        <p:nvPicPr>
          <p:cNvPr id="8" name="Resim 7">
            <a:extLst>
              <a:ext uri="{FF2B5EF4-FFF2-40B4-BE49-F238E27FC236}">
                <a16:creationId xmlns:a16="http://schemas.microsoft.com/office/drawing/2014/main" id="{D26656F1-1C04-CD73-726B-4F55985347DE}"/>
              </a:ext>
            </a:extLst>
          </p:cNvPr>
          <p:cNvPicPr>
            <a:picLocks noChangeAspect="1"/>
          </p:cNvPicPr>
          <p:nvPr/>
        </p:nvPicPr>
        <p:blipFill>
          <a:blip r:embed="rId3"/>
          <a:stretch>
            <a:fillRect/>
          </a:stretch>
        </p:blipFill>
        <p:spPr>
          <a:xfrm>
            <a:off x="6326155" y="2133600"/>
            <a:ext cx="4301412" cy="4273421"/>
          </a:xfrm>
          <a:prstGeom prst="rect">
            <a:avLst/>
          </a:prstGeom>
        </p:spPr>
      </p:pic>
    </p:spTree>
    <p:extLst>
      <p:ext uri="{BB962C8B-B14F-4D97-AF65-F5344CB8AC3E}">
        <p14:creationId xmlns:p14="http://schemas.microsoft.com/office/powerpoint/2010/main" val="222246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7E85FE-D323-E7F0-ED7F-0B0B41867F28}"/>
              </a:ext>
            </a:extLst>
          </p:cNvPr>
          <p:cNvSpPr>
            <a:spLocks noGrp="1"/>
          </p:cNvSpPr>
          <p:nvPr>
            <p:ph type="title"/>
          </p:nvPr>
        </p:nvSpPr>
        <p:spPr/>
        <p:txBody>
          <a:bodyPr anchor="ctr"/>
          <a:lstStyle/>
          <a:p>
            <a:pPr algn="ctr"/>
            <a:r>
              <a:rPr lang="tr-TR" dirty="0"/>
              <a:t>Birden Fazla </a:t>
            </a:r>
            <a:r>
              <a:rPr lang="tr-TR" dirty="0" err="1"/>
              <a:t>Catch</a:t>
            </a:r>
            <a:r>
              <a:rPr lang="tr-TR" dirty="0"/>
              <a:t> Blokları İle Çalışma</a:t>
            </a:r>
          </a:p>
        </p:txBody>
      </p:sp>
      <p:sp>
        <p:nvSpPr>
          <p:cNvPr id="3" name="Metin Yer Tutucusu 2">
            <a:extLst>
              <a:ext uri="{FF2B5EF4-FFF2-40B4-BE49-F238E27FC236}">
                <a16:creationId xmlns:a16="http://schemas.microsoft.com/office/drawing/2014/main" id="{6B56A685-6DB2-17E0-BA4F-CA89A366FFB3}"/>
              </a:ext>
            </a:extLst>
          </p:cNvPr>
          <p:cNvSpPr>
            <a:spLocks noGrp="1"/>
          </p:cNvSpPr>
          <p:nvPr>
            <p:ph type="body" idx="1"/>
          </p:nvPr>
        </p:nvSpPr>
        <p:spPr>
          <a:xfrm>
            <a:off x="2589212" y="2133600"/>
            <a:ext cx="8915400" cy="3175518"/>
          </a:xfrm>
        </p:spPr>
        <p:txBody>
          <a:bodyPr numCol="1" anchor="t"/>
          <a:lstStyle/>
          <a:p>
            <a:r>
              <a:rPr lang="tr-TR" dirty="0"/>
              <a:t> </a:t>
            </a:r>
            <a:r>
              <a:rPr lang="tr-TR" b="0" i="0" dirty="0">
                <a:solidFill>
                  <a:srgbClr val="333333"/>
                </a:solidFill>
                <a:effectLst/>
                <a:latin typeface="Century Gothic" panose="020B0502020202020204" pitchFamily="34" charset="0"/>
              </a:rPr>
              <a:t>Uygulamalarda bir çok sebepten dolayı hata oluşma riski bulunmaktadır. Şayet farklı hata türleri oluştuğunda farklı kod blokları işletilmek istenirse birden fazla </a:t>
            </a:r>
            <a:r>
              <a:rPr lang="tr-TR" b="0" i="0" dirty="0" err="1">
                <a:solidFill>
                  <a:srgbClr val="333333"/>
                </a:solidFill>
                <a:effectLst/>
                <a:latin typeface="Century Gothic" panose="020B0502020202020204" pitchFamily="34" charset="0"/>
              </a:rPr>
              <a:t>catch</a:t>
            </a:r>
            <a:r>
              <a:rPr lang="tr-TR" b="0" i="0" dirty="0">
                <a:solidFill>
                  <a:srgbClr val="333333"/>
                </a:solidFill>
                <a:effectLst/>
                <a:latin typeface="Century Gothic" panose="020B0502020202020204" pitchFamily="34" charset="0"/>
              </a:rPr>
              <a:t> bloğu kullanılabilir</a:t>
            </a:r>
            <a:r>
              <a:rPr lang="tr-TR" b="0" i="0" dirty="0">
                <a:solidFill>
                  <a:srgbClr val="333333"/>
                </a:solidFill>
                <a:effectLst/>
                <a:latin typeface="Roboto" panose="02000000000000000000" pitchFamily="2" charset="0"/>
              </a:rPr>
              <a:t>. Program hatayı yakaladığı </a:t>
            </a:r>
            <a:r>
              <a:rPr lang="tr-TR" b="0" i="0" dirty="0" err="1">
                <a:solidFill>
                  <a:srgbClr val="333333"/>
                </a:solidFill>
                <a:effectLst/>
                <a:latin typeface="Roboto" panose="02000000000000000000" pitchFamily="2" charset="0"/>
              </a:rPr>
              <a:t>catch</a:t>
            </a:r>
            <a:r>
              <a:rPr lang="tr-TR" b="0" i="0" dirty="0">
                <a:solidFill>
                  <a:srgbClr val="333333"/>
                </a:solidFill>
                <a:effectLst/>
                <a:latin typeface="Roboto" panose="02000000000000000000" pitchFamily="2" charset="0"/>
              </a:rPr>
              <a:t> bloğunun içerisine girer ve o işlemi bitirdikten sonra diğer bloklara giriş yapmaz. </a:t>
            </a:r>
            <a:endParaRPr lang="tr-TR" dirty="0"/>
          </a:p>
          <a:p>
            <a:endParaRPr lang="tr-TR" dirty="0"/>
          </a:p>
        </p:txBody>
      </p:sp>
      <p:sp>
        <p:nvSpPr>
          <p:cNvPr id="4" name="Slayt Numarası Yer Tutucusu 3">
            <a:extLst>
              <a:ext uri="{FF2B5EF4-FFF2-40B4-BE49-F238E27FC236}">
                <a16:creationId xmlns:a16="http://schemas.microsoft.com/office/drawing/2014/main" id="{D12604A2-54B0-3969-7DC8-987CDD20F3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12</a:t>
            </a:fld>
            <a:endParaRPr lang="tr-TR"/>
          </a:p>
        </p:txBody>
      </p:sp>
      <p:pic>
        <p:nvPicPr>
          <p:cNvPr id="5" name="Picture 99">
            <a:extLst>
              <a:ext uri="{FF2B5EF4-FFF2-40B4-BE49-F238E27FC236}">
                <a16:creationId xmlns:a16="http://schemas.microsoft.com/office/drawing/2014/main" id="{37ADD2B0-3648-CECE-B70D-302921C5F095}"/>
              </a:ext>
            </a:extLst>
          </p:cNvPr>
          <p:cNvPicPr/>
          <p:nvPr/>
        </p:nvPicPr>
        <p:blipFill>
          <a:blip r:embed="rId2"/>
          <a:stretch>
            <a:fillRect/>
          </a:stretch>
        </p:blipFill>
        <p:spPr>
          <a:xfrm>
            <a:off x="9829671" y="4878356"/>
            <a:ext cx="1535430" cy="1146810"/>
          </a:xfrm>
          <a:prstGeom prst="rect">
            <a:avLst/>
          </a:prstGeom>
          <a:noFill/>
          <a:ln w="9525">
            <a:noFill/>
          </a:ln>
        </p:spPr>
      </p:pic>
    </p:spTree>
    <p:extLst>
      <p:ext uri="{BB962C8B-B14F-4D97-AF65-F5344CB8AC3E}">
        <p14:creationId xmlns:p14="http://schemas.microsoft.com/office/powerpoint/2010/main" val="129353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625751-0704-133F-9739-4D939DDDFFD2}"/>
              </a:ext>
            </a:extLst>
          </p:cNvPr>
          <p:cNvSpPr>
            <a:spLocks noGrp="1"/>
          </p:cNvSpPr>
          <p:nvPr>
            <p:ph type="title"/>
          </p:nvPr>
        </p:nvSpPr>
        <p:spPr/>
        <p:txBody>
          <a:bodyPr anchor="ctr"/>
          <a:lstStyle/>
          <a:p>
            <a:r>
              <a:rPr lang="tr-TR" dirty="0"/>
              <a:t>Birden Fazla </a:t>
            </a:r>
            <a:r>
              <a:rPr lang="tr-TR" dirty="0" err="1"/>
              <a:t>Catch</a:t>
            </a:r>
            <a:r>
              <a:rPr lang="tr-TR" dirty="0"/>
              <a:t> Blokları İle Çalışma</a:t>
            </a:r>
          </a:p>
        </p:txBody>
      </p:sp>
      <p:sp>
        <p:nvSpPr>
          <p:cNvPr id="3" name="Metin Yer Tutucusu 2">
            <a:extLst>
              <a:ext uri="{FF2B5EF4-FFF2-40B4-BE49-F238E27FC236}">
                <a16:creationId xmlns:a16="http://schemas.microsoft.com/office/drawing/2014/main" id="{651A2E53-A374-B9FA-8093-DA4BBAAC30AF}"/>
              </a:ext>
            </a:extLst>
          </p:cNvPr>
          <p:cNvSpPr>
            <a:spLocks noGrp="1"/>
          </p:cNvSpPr>
          <p:nvPr>
            <p:ph type="body" idx="1"/>
          </p:nvPr>
        </p:nvSpPr>
        <p:spPr>
          <a:xfrm>
            <a:off x="2276669" y="2006081"/>
            <a:ext cx="4685489" cy="4348065"/>
          </a:xfrm>
        </p:spPr>
        <p:txBody>
          <a:bodyPr anchor="t"/>
          <a:lstStyle/>
          <a:p>
            <a:endParaRPr lang="tr-TR" dirty="0"/>
          </a:p>
          <a:p>
            <a:r>
              <a:rPr lang="tr-TR" dirty="0" err="1"/>
              <a:t>İnt</a:t>
            </a:r>
            <a:r>
              <a:rPr lang="tr-TR" dirty="0"/>
              <a:t> a değerine </a:t>
            </a:r>
            <a:r>
              <a:rPr lang="tr-TR" dirty="0" err="1"/>
              <a:t>string</a:t>
            </a:r>
            <a:r>
              <a:rPr lang="tr-TR" dirty="0"/>
              <a:t> bir değer girilir ise </a:t>
            </a:r>
            <a:r>
              <a:rPr lang="tr-TR" dirty="0" err="1"/>
              <a:t>FormatException</a:t>
            </a:r>
            <a:r>
              <a:rPr lang="tr-TR" dirty="0"/>
              <a:t> hatasını yakalayacaktır.</a:t>
            </a:r>
          </a:p>
          <a:p>
            <a:endParaRPr lang="tr-TR" dirty="0"/>
          </a:p>
          <a:p>
            <a:r>
              <a:rPr lang="tr-TR" dirty="0" err="1"/>
              <a:t>İnt</a:t>
            </a:r>
            <a:r>
              <a:rPr lang="tr-TR" dirty="0"/>
              <a:t> a değerine </a:t>
            </a:r>
            <a:r>
              <a:rPr lang="tr-TR" dirty="0" err="1"/>
              <a:t>integer</a:t>
            </a:r>
            <a:r>
              <a:rPr lang="tr-TR" dirty="0"/>
              <a:t> değer aralığından farklı bir sayı girilir ise </a:t>
            </a:r>
            <a:r>
              <a:rPr lang="tr-TR" dirty="0" err="1"/>
              <a:t>OverflowException</a:t>
            </a:r>
            <a:r>
              <a:rPr lang="tr-TR" dirty="0"/>
              <a:t> hatasını yakalayacaktır.</a:t>
            </a:r>
          </a:p>
          <a:p>
            <a:endParaRPr lang="tr-TR" dirty="0"/>
          </a:p>
        </p:txBody>
      </p:sp>
      <p:sp>
        <p:nvSpPr>
          <p:cNvPr id="4" name="Slayt Numarası Yer Tutucusu 3">
            <a:extLst>
              <a:ext uri="{FF2B5EF4-FFF2-40B4-BE49-F238E27FC236}">
                <a16:creationId xmlns:a16="http://schemas.microsoft.com/office/drawing/2014/main" id="{D0BB244E-1323-8367-E4C9-9431375102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13</a:t>
            </a:fld>
            <a:endParaRPr lang="tr-TR"/>
          </a:p>
        </p:txBody>
      </p:sp>
      <p:pic>
        <p:nvPicPr>
          <p:cNvPr id="6" name="Resim 5">
            <a:extLst>
              <a:ext uri="{FF2B5EF4-FFF2-40B4-BE49-F238E27FC236}">
                <a16:creationId xmlns:a16="http://schemas.microsoft.com/office/drawing/2014/main" id="{CEE73FEE-EA9D-7B2F-4AA4-C2C982F63A47}"/>
              </a:ext>
            </a:extLst>
          </p:cNvPr>
          <p:cNvPicPr>
            <a:picLocks noChangeAspect="1"/>
          </p:cNvPicPr>
          <p:nvPr/>
        </p:nvPicPr>
        <p:blipFill>
          <a:blip r:embed="rId3"/>
          <a:stretch>
            <a:fillRect/>
          </a:stretch>
        </p:blipFill>
        <p:spPr>
          <a:xfrm>
            <a:off x="6962159" y="2006081"/>
            <a:ext cx="5229841" cy="4348065"/>
          </a:xfrm>
          <a:prstGeom prst="rect">
            <a:avLst/>
          </a:prstGeom>
        </p:spPr>
      </p:pic>
    </p:spTree>
    <p:extLst>
      <p:ext uri="{BB962C8B-B14F-4D97-AF65-F5344CB8AC3E}">
        <p14:creationId xmlns:p14="http://schemas.microsoft.com/office/powerpoint/2010/main" val="267094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Yardımcı Kaynaklar</a:t>
            </a:r>
            <a:endParaRPr b="1" dirty="0"/>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a:buFont typeface="+mj-lt"/>
              <a:buAutoNum type="arabicPeriod"/>
            </a:pPr>
            <a:r>
              <a:rPr lang="tr-TR" b="1" dirty="0">
                <a:solidFill>
                  <a:schemeClr val="tx1"/>
                </a:solidFill>
                <a:hlinkClick r:id="rId3">
                  <a:extLst>
                    <a:ext uri="{A12FA001-AC4F-418D-AE19-62706E023703}">
                      <ahyp:hlinkClr xmlns:ahyp="http://schemas.microsoft.com/office/drawing/2018/hyperlinkcolor" val="tx"/>
                    </a:ext>
                  </a:extLst>
                </a:hlinkClick>
              </a:rPr>
              <a:t>https://www.patika.dev/tr</a:t>
            </a:r>
            <a:endParaRPr lang="tr-TR" b="1" dirty="0">
              <a:solidFill>
                <a:schemeClr val="tx1"/>
              </a:solidFill>
            </a:endParaRPr>
          </a:p>
          <a:p>
            <a:pPr>
              <a:buFont typeface="+mj-lt"/>
              <a:buAutoNum type="arabicPeriod"/>
            </a:pPr>
            <a:r>
              <a:rPr lang="tr-TR" b="1" dirty="0">
                <a:solidFill>
                  <a:schemeClr val="tx1"/>
                </a:solidFill>
                <a:hlinkClick r:id="rId4">
                  <a:extLst>
                    <a:ext uri="{A12FA001-AC4F-418D-AE19-62706E023703}">
                      <ahyp:hlinkClr xmlns:ahyp="http://schemas.microsoft.com/office/drawing/2018/hyperlinkcolor" val="tx"/>
                    </a:ext>
                  </a:extLst>
                </a:hlinkClick>
              </a:rPr>
              <a:t>https://emrecelen.com.tr/c-sharp-hata-yakalama-nedir/</a:t>
            </a:r>
            <a:endParaRPr lang="tr-TR" b="1" dirty="0">
              <a:solidFill>
                <a:schemeClr val="tx1"/>
              </a:solidFill>
            </a:endParaRPr>
          </a:p>
          <a:p>
            <a:pPr>
              <a:buFont typeface="+mj-lt"/>
              <a:buAutoNum type="arabicPeriod"/>
            </a:pPr>
            <a:r>
              <a:rPr lang="tr-TR" b="1" dirty="0">
                <a:solidFill>
                  <a:schemeClr val="tx1"/>
                </a:solidFill>
                <a:hlinkClick r:id="rId5">
                  <a:extLst>
                    <a:ext uri="{A12FA001-AC4F-418D-AE19-62706E023703}">
                      <ahyp:hlinkClr xmlns:ahyp="http://schemas.microsoft.com/office/drawing/2018/hyperlinkcolor" val="tx"/>
                    </a:ext>
                  </a:extLst>
                </a:hlinkClick>
              </a:rPr>
              <a:t>https://www.kodlamamerkezi.com/</a:t>
            </a:r>
            <a:endParaRPr lang="tr-TR" b="1" dirty="0">
              <a:solidFill>
                <a:schemeClr val="tx1"/>
              </a:solidFill>
            </a:endParaRPr>
          </a:p>
          <a:p>
            <a:pPr>
              <a:buFont typeface="+mj-lt"/>
              <a:buAutoNum type="arabicPeriod"/>
            </a:pPr>
            <a:r>
              <a:rPr lang="tr-TR" b="1" dirty="0">
                <a:solidFill>
                  <a:schemeClr val="tx1"/>
                </a:solidFill>
                <a:hlinkClick r:id="rId6">
                  <a:extLst>
                    <a:ext uri="{A12FA001-AC4F-418D-AE19-62706E023703}">
                      <ahyp:hlinkClr xmlns:ahyp="http://schemas.microsoft.com/office/drawing/2018/hyperlinkcolor" val="tx"/>
                    </a:ext>
                  </a:extLst>
                </a:hlinkClick>
              </a:rPr>
              <a:t>https://www.ismailgursoy.com.tr/</a:t>
            </a:r>
            <a:endParaRPr lang="tr-TR" b="1" dirty="0">
              <a:solidFill>
                <a:schemeClr val="tx1"/>
              </a:solidFill>
            </a:endParaRPr>
          </a:p>
          <a:p>
            <a:pPr>
              <a:buFont typeface="+mj-lt"/>
              <a:buAutoNum type="arabicPeriod"/>
            </a:pPr>
            <a:r>
              <a:rPr lang="tr-TR" b="1" dirty="0">
                <a:solidFill>
                  <a:schemeClr val="tx1"/>
                </a:solidFill>
                <a:hlinkClick r:id="rId7">
                  <a:extLst>
                    <a:ext uri="{A12FA001-AC4F-418D-AE19-62706E023703}">
                      <ahyp:hlinkClr xmlns:ahyp="http://schemas.microsoft.com/office/drawing/2018/hyperlinkcolor" val="tx"/>
                    </a:ext>
                  </a:extLst>
                </a:hlinkClick>
              </a:rPr>
              <a:t>https://mustafabukulmez.com/</a:t>
            </a:r>
            <a:endParaRPr lang="tr-TR" b="1" dirty="0">
              <a:solidFill>
                <a:schemeClr val="tx1"/>
              </a:solidFill>
            </a:endParaRPr>
          </a:p>
          <a:p>
            <a:pPr>
              <a:buFont typeface="+mj-lt"/>
              <a:buAutoNum type="arabicPeriod"/>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pic>
        <p:nvPicPr>
          <p:cNvPr id="532" name="Google Shape;532;p45" descr="Kurumsal Kimlik | Burdur Mehmet Akif Ersoy Üniversitesi"/>
          <p:cNvPicPr preferRelativeResize="0"/>
          <p:nvPr/>
        </p:nvPicPr>
        <p:blipFill rotWithShape="1">
          <a:blip r:embed="rId8"/>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9"/>
          <a:stretch>
            <a:fillRect/>
          </a:stretch>
        </p:blipFill>
        <p:spPr>
          <a:xfrm>
            <a:off x="9912350" y="5085080"/>
            <a:ext cx="1617345" cy="132143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Musa İLHAN 1911404009</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musa_ilhan3@hotmail.com</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02/06/2022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743254" y="616938"/>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 name="Text Placeholder 1"/>
          <p:cNvSpPr>
            <a:spLocks noGrp="1"/>
          </p:cNvSpPr>
          <p:nvPr>
            <p:ph type="body" idx="1"/>
          </p:nvPr>
        </p:nvSpPr>
        <p:spPr/>
        <p:txBody>
          <a:bodyPr/>
          <a:lstStyle/>
          <a:p>
            <a:endParaRPr lang="en-US"/>
          </a:p>
        </p:txBody>
      </p:sp>
      <p:sp>
        <p:nvSpPr>
          <p:cNvPr id="207" name="Google Shape;207;p4"/>
          <p:cNvSpPr txBox="1"/>
          <p:nvPr/>
        </p:nvSpPr>
        <p:spPr>
          <a:xfrm>
            <a:off x="1743254" y="1337187"/>
            <a:ext cx="8915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spcBef>
                <a:spcPts val="1000"/>
              </a:spcBef>
              <a:buClr>
                <a:schemeClr val="accent1"/>
              </a:buClr>
              <a:buSzPct val="100000"/>
              <a:buFont typeface="+mj-lt"/>
              <a:buAutoNum type="arabicPeriod"/>
            </a:pPr>
            <a:r>
              <a:rPr lang="tr-TR" sz="1800" b="1" dirty="0" err="1">
                <a:latin typeface="Century Gothic" panose="020B0502020202020204" pitchFamily="34" charset="0"/>
              </a:rPr>
              <a:t>Try-Catch</a:t>
            </a:r>
            <a:r>
              <a:rPr lang="tr-TR" sz="1800" b="1" dirty="0">
                <a:latin typeface="Century Gothic" panose="020B0502020202020204" pitchFamily="34" charset="0"/>
              </a:rPr>
              <a:t> kavramı nedir </a:t>
            </a:r>
            <a:r>
              <a:rPr lang="tr-TR" sz="1800" b="1" dirty="0">
                <a:latin typeface="Century Gothic" panose="020B0502020202020204" pitchFamily="34" charset="0"/>
                <a:cs typeface="Arial" panose="020B0604020202020204" pitchFamily="34" charset="0"/>
              </a:rPr>
              <a:t>?</a:t>
            </a:r>
          </a:p>
          <a:p>
            <a:pPr marL="342900" indent="-342900" algn="just">
              <a:spcBef>
                <a:spcPts val="1000"/>
              </a:spcBef>
              <a:buClr>
                <a:schemeClr val="accent1"/>
              </a:buClr>
              <a:buSzPct val="100000"/>
              <a:buFont typeface="+mj-lt"/>
              <a:buAutoNum type="arabicPeriod"/>
            </a:pPr>
            <a:r>
              <a:rPr lang="tr-TR" sz="1800" b="1" i="0" u="none" strike="noStrike" cap="none" dirty="0" err="1">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Try-Catch</a:t>
            </a:r>
            <a:r>
              <a:rPr lang="tr-TR" sz="1800" b="1" i="0" u="none" strike="noStrike" cap="none"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 Blokları</a:t>
            </a:r>
            <a:endPar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endParaRPr>
          </a:p>
          <a:p>
            <a:pPr marL="342900" indent="-342900" algn="just">
              <a:spcBef>
                <a:spcPts val="1000"/>
              </a:spcBef>
              <a:buClr>
                <a:schemeClr val="accent1"/>
              </a:buClr>
              <a:buSzPct val="100000"/>
              <a:buFont typeface="+mj-lt"/>
              <a:buAutoNum type="arabicPeriod"/>
            </a:pPr>
            <a:r>
              <a:rPr lang="tr-TR" sz="1800" b="1" i="0" u="none" strike="noStrike" cap="none" dirty="0" err="1">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Try</a:t>
            </a:r>
            <a:r>
              <a:rPr lang="tr-TR" sz="1800" b="1" i="0" u="none" strike="noStrike" cap="none"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 </a:t>
            </a:r>
            <a:r>
              <a:rPr lang="tr-TR" sz="1800" b="1" i="0" u="none" strike="noStrike" cap="none" dirty="0" err="1">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Catch</a:t>
            </a:r>
            <a:r>
              <a:rPr lang="tr-TR" sz="1800" b="1" i="0" u="none" strike="noStrike" cap="none"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 Bloklarının  Çalışma Şekilleri</a:t>
            </a:r>
          </a:p>
          <a:p>
            <a:pPr marL="342900" indent="-342900" algn="just">
              <a:spcBef>
                <a:spcPts val="1000"/>
              </a:spcBef>
              <a:buClr>
                <a:schemeClr val="accent1"/>
              </a:buClr>
              <a:buSzPct val="100000"/>
              <a:buFont typeface="+mj-lt"/>
              <a:buAutoNum type="arabicPeriod"/>
            </a:pPr>
            <a:r>
              <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Örnek </a:t>
            </a:r>
            <a:r>
              <a:rPr lang="tr-TR" sz="1800" b="1" dirty="0" err="1">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Try-Catch</a:t>
            </a:r>
            <a:r>
              <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 Blokları</a:t>
            </a:r>
          </a:p>
          <a:p>
            <a:pPr marL="342900" indent="-342900" algn="just">
              <a:spcBef>
                <a:spcPts val="1000"/>
              </a:spcBef>
              <a:buClr>
                <a:schemeClr val="accent1"/>
              </a:buClr>
              <a:buSzPct val="100000"/>
              <a:buFont typeface="+mj-lt"/>
              <a:buAutoNum type="arabicPeriod"/>
            </a:pPr>
            <a:r>
              <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Örnek Ekran Çıktıları</a:t>
            </a:r>
          </a:p>
          <a:p>
            <a:pPr marL="342900" indent="-342900" algn="just">
              <a:spcBef>
                <a:spcPts val="1000"/>
              </a:spcBef>
              <a:buClr>
                <a:schemeClr val="accent1"/>
              </a:buClr>
              <a:buSzPct val="100000"/>
              <a:buFont typeface="+mj-lt"/>
              <a:buAutoNum type="arabicPeriod"/>
            </a:pPr>
            <a:r>
              <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Özel Hata Türleri</a:t>
            </a:r>
          </a:p>
          <a:p>
            <a:pPr marL="342900" indent="-342900" algn="just">
              <a:spcBef>
                <a:spcPts val="1000"/>
              </a:spcBef>
              <a:buClr>
                <a:schemeClr val="accent1"/>
              </a:buClr>
              <a:buSzPct val="100000"/>
              <a:buFont typeface="+mj-lt"/>
              <a:buAutoNum type="arabicPeriod"/>
            </a:pPr>
            <a:r>
              <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Birden Fazla </a:t>
            </a:r>
            <a:r>
              <a:rPr lang="tr-TR" sz="1800" b="1" dirty="0" err="1">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Catch</a:t>
            </a:r>
            <a:r>
              <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 Bloğu İle Çalışma</a:t>
            </a:r>
          </a:p>
          <a:p>
            <a:pPr marL="342900" indent="-342900" algn="just">
              <a:spcBef>
                <a:spcPts val="1000"/>
              </a:spcBef>
              <a:buClr>
                <a:schemeClr val="accent1"/>
              </a:buClr>
              <a:buSzPct val="100000"/>
              <a:buFont typeface="+mj-lt"/>
              <a:buAutoNum type="arabicPeriod"/>
            </a:pPr>
            <a:r>
              <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rPr>
              <a:t>Yardımcı Kaynaklar</a:t>
            </a:r>
          </a:p>
          <a:p>
            <a:pPr marL="342900" indent="-342900" algn="just">
              <a:spcBef>
                <a:spcPts val="1000"/>
              </a:spcBef>
              <a:buClr>
                <a:schemeClr val="accent1"/>
              </a:buClr>
              <a:buSzPct val="100000"/>
              <a:buFont typeface="+mj-lt"/>
              <a:buAutoNum type="arabicPeriod"/>
            </a:pPr>
            <a:endParaRPr lang="tr-TR" sz="1800" b="1"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endParaRPr>
          </a:p>
          <a:p>
            <a:pPr marL="342900" indent="-342900" algn="just">
              <a:spcBef>
                <a:spcPts val="1000"/>
              </a:spcBef>
              <a:buClr>
                <a:schemeClr val="accent1"/>
              </a:buClr>
              <a:buSzPct val="100000"/>
              <a:buFont typeface="+mj-lt"/>
              <a:buAutoNum type="arabicPeriod"/>
            </a:pPr>
            <a:endParaRPr lang="tr-TR" sz="1800" b="1" i="0" u="none" strike="noStrike" cap="none" dirty="0">
              <a:solidFill>
                <a:srgbClr val="3F3F3F"/>
              </a:solidFill>
              <a:latin typeface="Century Gothic" panose="020B0502020202020204" pitchFamily="34" charset="0"/>
              <a:ea typeface="Century Gothic" panose="020B0502020202020204"/>
              <a:cs typeface="Arial" panose="020B0604020202020204" pitchFamily="34" charset="0"/>
              <a:sym typeface="Century Gothic" panose="020B0502020202020204"/>
            </a:endParaRPr>
          </a:p>
          <a:p>
            <a:pPr marL="342900" indent="-342900" algn="just">
              <a:spcBef>
                <a:spcPts val="1000"/>
              </a:spcBef>
              <a:buClr>
                <a:schemeClr val="accent1"/>
              </a:buClr>
              <a:buSzPct val="100000"/>
              <a:buFont typeface="+mj-lt"/>
              <a:buAutoNum type="arabicPeriod"/>
            </a:pP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748106" y="512462"/>
            <a:ext cx="8911687" cy="12808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Try-Catch</a:t>
            </a:r>
            <a:r>
              <a:rPr lang="tr-TR" b="1" dirty="0"/>
              <a:t> Kavramı Nedir?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2279650" y="1585928"/>
            <a:ext cx="7848600" cy="4953000"/>
          </a:xfrm>
          <a:prstGeom prst="rect">
            <a:avLst/>
          </a:prstGeom>
          <a:noFill/>
          <a:ln>
            <a:noFill/>
          </a:ln>
        </p:spPr>
        <p:txBody>
          <a:bodyPr spcFirstLastPara="1" wrap="square" lIns="91425" tIns="45700" rIns="91425" bIns="45700" anchor="t" anchorCtr="0">
            <a:normAutofit/>
          </a:bodyPr>
          <a:lstStyle/>
          <a:p>
            <a:pPr marL="0" lvl="0" indent="0" rtl="0">
              <a:spcBef>
                <a:spcPts val="1000"/>
              </a:spcBef>
              <a:spcAft>
                <a:spcPts val="0"/>
              </a:spcAft>
              <a:buSzPts val="1800"/>
              <a:buNone/>
            </a:pPr>
            <a:endParaRPr lang="tr-TR" dirty="0">
              <a:solidFill>
                <a:srgbClr val="333333"/>
              </a:solidFill>
              <a:latin typeface="Century Gothic" panose="020B0502020202020204" pitchFamily="34" charset="0"/>
            </a:endParaRPr>
          </a:p>
          <a:p>
            <a:pPr marL="0" lvl="0" indent="0" rtl="0">
              <a:spcBef>
                <a:spcPts val="1000"/>
              </a:spcBef>
              <a:spcAft>
                <a:spcPts val="0"/>
              </a:spcAft>
              <a:buSzPts val="1800"/>
              <a:buNone/>
            </a:pPr>
            <a:r>
              <a:rPr lang="tr-TR" sz="1800" b="0" i="0" dirty="0" err="1">
                <a:solidFill>
                  <a:srgbClr val="333333"/>
                </a:solidFill>
                <a:effectLst/>
                <a:latin typeface="Century Gothic" panose="020B0502020202020204" pitchFamily="34" charset="0"/>
              </a:rPr>
              <a:t>Try-Catch</a:t>
            </a:r>
            <a:r>
              <a:rPr lang="tr-TR" sz="1800" b="0" i="0" dirty="0">
                <a:solidFill>
                  <a:srgbClr val="333333"/>
                </a:solidFill>
                <a:effectLst/>
                <a:latin typeface="Century Gothic" panose="020B0502020202020204" pitchFamily="34" charset="0"/>
              </a:rPr>
              <a:t>; yazmış olduğumuz kod bloklarında hataların önüne geçen bir yapıdır. Aslında hataların tam olarak önüne geçmekten kasıt hatanın önlenmesi değil, ilgili programın son kullanıcıya hata vererek sonlanmasının önüne geçmeyi sağlayan bir yapıdır.</a:t>
            </a:r>
            <a:endParaRPr lang="tr-TR" sz="1800" b="0" i="0" dirty="0">
              <a:effectLst/>
              <a:latin typeface="Century Gothic" panose="020B0502020202020204" pitchFamily="34" charset="0"/>
            </a:endParaRPr>
          </a:p>
          <a:p>
            <a:pPr marL="0" lvl="0" indent="0" rtl="0">
              <a:spcBef>
                <a:spcPts val="1000"/>
              </a:spcBef>
              <a:spcAft>
                <a:spcPts val="0"/>
              </a:spcAft>
              <a:buSzPts val="1800"/>
              <a:buNone/>
            </a:pPr>
            <a:r>
              <a:rPr lang="tr-TR" sz="1800" b="0" i="0" dirty="0">
                <a:effectLst/>
                <a:latin typeface="Century Gothic" panose="020B0502020202020204" pitchFamily="34" charset="0"/>
              </a:rPr>
              <a:t>Programımız içerisinde çalıştıracağımız bazı kod satırlarının hata çıkartacağını ve programımızda çökmelere sebep olacağını düşünüyorsak </a:t>
            </a:r>
            <a:r>
              <a:rPr lang="tr-TR" sz="1800" i="0" dirty="0" err="1">
                <a:effectLst/>
                <a:latin typeface="Century Gothic" panose="020B0502020202020204" pitchFamily="34" charset="0"/>
              </a:rPr>
              <a:t>try-catch</a:t>
            </a:r>
            <a:r>
              <a:rPr lang="tr-TR" sz="1800" b="1" i="0" dirty="0">
                <a:effectLst/>
                <a:latin typeface="Century Gothic" panose="020B0502020202020204" pitchFamily="34" charset="0"/>
              </a:rPr>
              <a:t> </a:t>
            </a:r>
            <a:r>
              <a:rPr lang="tr-TR" sz="1800" i="0" dirty="0">
                <a:effectLst/>
                <a:latin typeface="Century Gothic" panose="020B0502020202020204" pitchFamily="34" charset="0"/>
              </a:rPr>
              <a:t>bloklarından</a:t>
            </a:r>
            <a:r>
              <a:rPr lang="tr-TR" sz="1800" b="0" i="0" dirty="0">
                <a:effectLst/>
                <a:latin typeface="Century Gothic" panose="020B0502020202020204" pitchFamily="34" charset="0"/>
              </a:rPr>
              <a:t> yardım alırız</a:t>
            </a:r>
            <a:r>
              <a:rPr lang="tr-TR" sz="1800" b="0" i="0" dirty="0">
                <a:effectLst/>
                <a:latin typeface="Nunito" pitchFamily="2" charset="-94"/>
              </a:rPr>
              <a:t>.</a:t>
            </a:r>
            <a:endParaRPr lang="tr-TR" sz="1800" b="1" dirty="0">
              <a:latin typeface="Nunito" pitchFamily="2" charset="-94"/>
            </a:endParaRPr>
          </a:p>
          <a:p>
            <a:pPr marL="0" lvl="0" indent="0" algn="just" rtl="0">
              <a:spcBef>
                <a:spcPts val="1000"/>
              </a:spcBef>
              <a:spcAft>
                <a:spcPts val="0"/>
              </a:spcAft>
              <a:buSzPts val="1800"/>
              <a:buNone/>
            </a:pPr>
            <a:endParaRPr sz="1800" b="1" dirty="0"/>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Try-Catch</a:t>
            </a:r>
            <a:r>
              <a:rPr lang="tr-TR" b="1" dirty="0"/>
              <a:t> Blokları</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indent="0"/>
            <a:endParaRPr lang="tr-TR" dirty="0">
              <a:solidFill>
                <a:srgbClr val="333333"/>
              </a:solidFill>
              <a:latin typeface="Century Gothic" panose="020B0502020202020204" pitchFamily="34" charset="0"/>
            </a:endParaRPr>
          </a:p>
          <a:p>
            <a:pPr marL="0" indent="0"/>
            <a:r>
              <a:rPr lang="tr-TR" sz="1800" b="0" i="0" dirty="0" err="1">
                <a:solidFill>
                  <a:srgbClr val="333333"/>
                </a:solidFill>
                <a:effectLst/>
                <a:latin typeface="Century Gothic" panose="020B0502020202020204" pitchFamily="34" charset="0"/>
              </a:rPr>
              <a:t>Try</a:t>
            </a:r>
            <a:r>
              <a:rPr lang="tr-TR" sz="1800" b="0" i="0" dirty="0">
                <a:solidFill>
                  <a:srgbClr val="333333"/>
                </a:solidFill>
                <a:effectLst/>
                <a:latin typeface="Century Gothic" panose="020B0502020202020204" pitchFamily="34" charset="0"/>
              </a:rPr>
              <a:t>{</a:t>
            </a:r>
            <a:br>
              <a:rPr lang="tr-TR" sz="1800" dirty="0">
                <a:latin typeface="Century Gothic" panose="020B0502020202020204" pitchFamily="34" charset="0"/>
              </a:rPr>
            </a:br>
            <a:r>
              <a:rPr lang="tr-TR" sz="1800" b="0" i="0" dirty="0">
                <a:solidFill>
                  <a:srgbClr val="333333"/>
                </a:solidFill>
                <a:effectLst/>
                <a:latin typeface="Century Gothic" panose="020B0502020202020204" pitchFamily="34" charset="0"/>
              </a:rPr>
              <a:t>//Hata oluşabilecek kodlar</a:t>
            </a:r>
            <a:br>
              <a:rPr lang="tr-TR" sz="1800" dirty="0">
                <a:latin typeface="Century Gothic" panose="020B0502020202020204" pitchFamily="34" charset="0"/>
              </a:rPr>
            </a:br>
            <a:r>
              <a:rPr lang="tr-TR" sz="1800" b="0" i="0" dirty="0">
                <a:solidFill>
                  <a:srgbClr val="333333"/>
                </a:solidFill>
                <a:effectLst/>
                <a:latin typeface="Century Gothic" panose="020B0502020202020204" pitchFamily="34" charset="0"/>
              </a:rPr>
              <a:t>}</a:t>
            </a:r>
            <a:br>
              <a:rPr lang="tr-TR" sz="1800" dirty="0">
                <a:latin typeface="Century Gothic" panose="020B0502020202020204" pitchFamily="34" charset="0"/>
              </a:rPr>
            </a:br>
            <a:r>
              <a:rPr lang="tr-TR" sz="1800" b="0" i="0" dirty="0" err="1">
                <a:solidFill>
                  <a:srgbClr val="333333"/>
                </a:solidFill>
                <a:effectLst/>
                <a:latin typeface="Century Gothic" panose="020B0502020202020204" pitchFamily="34" charset="0"/>
              </a:rPr>
              <a:t>Catch</a:t>
            </a:r>
            <a:r>
              <a:rPr lang="tr-TR" sz="1800" b="0" i="0" dirty="0">
                <a:solidFill>
                  <a:srgbClr val="333333"/>
                </a:solidFill>
                <a:effectLst/>
                <a:latin typeface="Century Gothic" panose="020B0502020202020204" pitchFamily="34" charset="0"/>
              </a:rPr>
              <a:t>{</a:t>
            </a:r>
            <a:br>
              <a:rPr lang="tr-TR" sz="1800" dirty="0">
                <a:latin typeface="Century Gothic" panose="020B0502020202020204" pitchFamily="34" charset="0"/>
              </a:rPr>
            </a:br>
            <a:r>
              <a:rPr lang="tr-TR" sz="1800" b="0" i="0" dirty="0">
                <a:solidFill>
                  <a:srgbClr val="333333"/>
                </a:solidFill>
                <a:effectLst/>
                <a:latin typeface="Century Gothic" panose="020B0502020202020204" pitchFamily="34" charset="0"/>
              </a:rPr>
              <a:t>//Hata oluştuğunda çalışacak kodlar</a:t>
            </a:r>
            <a:br>
              <a:rPr lang="tr-TR" sz="1800" dirty="0">
                <a:latin typeface="Century Gothic" panose="020B0502020202020204" pitchFamily="34" charset="0"/>
              </a:rPr>
            </a:br>
            <a:r>
              <a:rPr lang="tr-TR" sz="1800" b="0" i="0" dirty="0">
                <a:solidFill>
                  <a:srgbClr val="333333"/>
                </a:solidFill>
                <a:effectLst/>
                <a:latin typeface="Century Gothic" panose="020B0502020202020204" pitchFamily="34" charset="0"/>
              </a:rPr>
              <a:t>}</a:t>
            </a:r>
            <a:br>
              <a:rPr lang="tr-TR" sz="1800" dirty="0">
                <a:latin typeface="Century Gothic" panose="020B0502020202020204" pitchFamily="34" charset="0"/>
              </a:rPr>
            </a:br>
            <a:r>
              <a:rPr lang="tr-TR" sz="1800" b="0" i="0" dirty="0" err="1">
                <a:solidFill>
                  <a:srgbClr val="333333"/>
                </a:solidFill>
                <a:effectLst/>
                <a:latin typeface="Century Gothic" panose="020B0502020202020204" pitchFamily="34" charset="0"/>
              </a:rPr>
              <a:t>Finally</a:t>
            </a:r>
            <a:r>
              <a:rPr lang="tr-TR" sz="1800" b="0" i="0" dirty="0">
                <a:solidFill>
                  <a:srgbClr val="333333"/>
                </a:solidFill>
                <a:effectLst/>
                <a:latin typeface="Century Gothic" panose="020B0502020202020204" pitchFamily="34" charset="0"/>
              </a:rPr>
              <a:t>{</a:t>
            </a:r>
            <a:br>
              <a:rPr lang="tr-TR" sz="1800" dirty="0">
                <a:latin typeface="Century Gothic" panose="020B0502020202020204" pitchFamily="34" charset="0"/>
              </a:rPr>
            </a:br>
            <a:r>
              <a:rPr lang="tr-TR" sz="1800" b="0" i="0" dirty="0">
                <a:solidFill>
                  <a:srgbClr val="333333"/>
                </a:solidFill>
                <a:effectLst/>
                <a:latin typeface="Century Gothic" panose="020B0502020202020204" pitchFamily="34" charset="0"/>
              </a:rPr>
              <a:t>//Her halükarda çalıştırılacak kodlar</a:t>
            </a:r>
            <a:br>
              <a:rPr lang="tr-TR" sz="1800" dirty="0">
                <a:latin typeface="Century Gothic" panose="020B0502020202020204" pitchFamily="34" charset="0"/>
              </a:rPr>
            </a:br>
            <a:r>
              <a:rPr lang="tr-TR" sz="1800" b="0" i="0" dirty="0">
                <a:solidFill>
                  <a:srgbClr val="333333"/>
                </a:solidFill>
                <a:effectLst/>
                <a:latin typeface="Century Gothic" panose="020B0502020202020204" pitchFamily="34" charset="0"/>
              </a:rPr>
              <a:t>}</a:t>
            </a:r>
            <a:endParaRPr lang="tr-TR" sz="1800" dirty="0">
              <a:latin typeface="Century Gothic" panose="020B0502020202020204" pitchFamily="34" charset="0"/>
            </a:endParaRPr>
          </a:p>
          <a:p>
            <a:pPr marL="0" lvl="0" indent="0" algn="l" rtl="0">
              <a:spcBef>
                <a:spcPts val="1000"/>
              </a:spcBef>
              <a:spcAft>
                <a:spcPts val="0"/>
              </a:spcAft>
              <a:buSzPts val="1800"/>
              <a:buNone/>
            </a:pPr>
            <a:endParaRPr sz="1800" b="1" dirty="0"/>
          </a:p>
        </p:txBody>
      </p:sp>
      <p:pic>
        <p:nvPicPr>
          <p:cNvPr id="6" name="Picture 99">
            <a:extLst>
              <a:ext uri="{FF2B5EF4-FFF2-40B4-BE49-F238E27FC236}">
                <a16:creationId xmlns:a16="http://schemas.microsoft.com/office/drawing/2014/main" id="{2573DC0E-6EA8-130A-249F-F5A6899C7E30}"/>
              </a:ext>
            </a:extLst>
          </p:cNvPr>
          <p:cNvPicPr/>
          <p:nvPr/>
        </p:nvPicPr>
        <p:blipFill>
          <a:blip r:embed="rId3"/>
          <a:stretch>
            <a:fillRect/>
          </a:stretch>
        </p:blipFill>
        <p:spPr>
          <a:xfrm>
            <a:off x="10128250" y="5156835"/>
            <a:ext cx="1535430" cy="114681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659147" y="554355"/>
            <a:ext cx="9747485" cy="102304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Try-Catch</a:t>
            </a:r>
            <a:r>
              <a:rPr lang="tr-TR" b="1" dirty="0"/>
              <a:t> Bloklarının Çalışma </a:t>
            </a:r>
            <a:r>
              <a:rPr lang="tr-TR" b="1" dirty="0" err="1"/>
              <a:t>Şekili</a:t>
            </a:r>
            <a:endParaRPr lang="tr-TR" b="1" dirty="0"/>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lang="tr-TR" sz="1800" b="0" i="0" dirty="0">
              <a:solidFill>
                <a:srgbClr val="333333"/>
              </a:solidFill>
              <a:effectLst/>
              <a:latin typeface="Century Gothic" panose="020B0502020202020204" pitchFamily="34" charset="0"/>
            </a:endParaRPr>
          </a:p>
          <a:p>
            <a:pPr marL="0" lvl="0" indent="0" algn="l" rtl="0">
              <a:spcBef>
                <a:spcPts val="0"/>
              </a:spcBef>
              <a:spcAft>
                <a:spcPts val="0"/>
              </a:spcAft>
              <a:buSzPts val="1800"/>
              <a:buNone/>
            </a:pPr>
            <a:endParaRPr lang="tr-TR" dirty="0">
              <a:solidFill>
                <a:srgbClr val="333333"/>
              </a:solidFill>
              <a:latin typeface="Century Gothic" panose="020B0502020202020204" pitchFamily="34" charset="0"/>
            </a:endParaRPr>
          </a:p>
          <a:p>
            <a:pPr marL="0" lvl="0" indent="0" algn="l" rtl="0">
              <a:spcBef>
                <a:spcPts val="0"/>
              </a:spcBef>
              <a:spcAft>
                <a:spcPts val="0"/>
              </a:spcAft>
              <a:buSzPts val="1800"/>
              <a:buNone/>
            </a:pPr>
            <a:r>
              <a:rPr lang="tr-TR" sz="1800" b="0" i="0" dirty="0">
                <a:solidFill>
                  <a:srgbClr val="333333"/>
                </a:solidFill>
                <a:effectLst/>
                <a:latin typeface="Century Gothic" panose="020B0502020202020204" pitchFamily="34" charset="0"/>
              </a:rPr>
              <a:t>Hata oluşma ihtimali bulunan kod satırları </a:t>
            </a:r>
            <a:r>
              <a:rPr lang="tr-TR" sz="1800" i="0" dirty="0" err="1">
                <a:solidFill>
                  <a:srgbClr val="333333"/>
                </a:solidFill>
                <a:effectLst/>
                <a:latin typeface="Century Gothic" panose="020B0502020202020204" pitchFamily="34" charset="0"/>
              </a:rPr>
              <a:t>try</a:t>
            </a:r>
            <a:r>
              <a:rPr lang="tr-TR" sz="1800" i="0" dirty="0">
                <a:solidFill>
                  <a:srgbClr val="333333"/>
                </a:solidFill>
                <a:effectLst/>
                <a:latin typeface="Century Gothic" panose="020B0502020202020204" pitchFamily="34" charset="0"/>
              </a:rPr>
              <a:t> </a:t>
            </a:r>
            <a:r>
              <a:rPr lang="tr-TR" sz="1800" b="0" i="0" dirty="0">
                <a:solidFill>
                  <a:srgbClr val="333333"/>
                </a:solidFill>
                <a:effectLst/>
                <a:latin typeface="Century Gothic" panose="020B0502020202020204" pitchFamily="34" charset="0"/>
              </a:rPr>
              <a:t>bloğunun içine yazılır. </a:t>
            </a:r>
            <a:r>
              <a:rPr lang="tr-TR" sz="1800" b="0" i="0" dirty="0" err="1">
                <a:solidFill>
                  <a:srgbClr val="333333"/>
                </a:solidFill>
                <a:effectLst/>
                <a:latin typeface="Century Gothic" panose="020B0502020202020204" pitchFamily="34" charset="0"/>
              </a:rPr>
              <a:t>Try</a:t>
            </a:r>
            <a:r>
              <a:rPr lang="tr-TR" sz="1800" b="0" i="0" dirty="0">
                <a:solidFill>
                  <a:srgbClr val="333333"/>
                </a:solidFill>
                <a:effectLst/>
                <a:latin typeface="Century Gothic" panose="020B0502020202020204" pitchFamily="34" charset="0"/>
              </a:rPr>
              <a:t> bloğu içerisinde herhangi bir hata meydana gelirse </a:t>
            </a:r>
            <a:r>
              <a:rPr lang="tr-TR" sz="1800" b="0" i="0" dirty="0" err="1">
                <a:solidFill>
                  <a:srgbClr val="333333"/>
                </a:solidFill>
                <a:effectLst/>
                <a:latin typeface="Century Gothic" panose="020B0502020202020204" pitchFamily="34" charset="0"/>
              </a:rPr>
              <a:t>try</a:t>
            </a:r>
            <a:r>
              <a:rPr lang="tr-TR" sz="1800" b="0" i="0" dirty="0">
                <a:solidFill>
                  <a:srgbClr val="333333"/>
                </a:solidFill>
                <a:effectLst/>
                <a:latin typeface="Century Gothic" panose="020B0502020202020204" pitchFamily="34" charset="0"/>
              </a:rPr>
              <a:t> bloğundaki diğer kodlar çalıştırılmadan </a:t>
            </a:r>
            <a:r>
              <a:rPr lang="tr-TR" sz="1800" i="0" dirty="0" err="1">
                <a:solidFill>
                  <a:srgbClr val="333333"/>
                </a:solidFill>
                <a:effectLst/>
                <a:latin typeface="Century Gothic" panose="020B0502020202020204" pitchFamily="34" charset="0"/>
              </a:rPr>
              <a:t>catch</a:t>
            </a:r>
            <a:r>
              <a:rPr lang="tr-TR" sz="1800" b="0" i="0" dirty="0">
                <a:solidFill>
                  <a:srgbClr val="333333"/>
                </a:solidFill>
                <a:effectLst/>
                <a:latin typeface="Century Gothic" panose="020B0502020202020204" pitchFamily="34" charset="0"/>
              </a:rPr>
              <a:t> bloğu içerisine atlanarak buradaki kodlar çalıştırılır. Eğer programda hata meydana gelmezse </a:t>
            </a:r>
            <a:r>
              <a:rPr lang="tr-TR" sz="1800" b="0" i="0" dirty="0" err="1">
                <a:solidFill>
                  <a:srgbClr val="333333"/>
                </a:solidFill>
                <a:effectLst/>
                <a:latin typeface="Century Gothic" panose="020B0502020202020204" pitchFamily="34" charset="0"/>
              </a:rPr>
              <a:t>catch</a:t>
            </a:r>
            <a:r>
              <a:rPr lang="tr-TR" sz="1800" b="0" i="0" dirty="0">
                <a:solidFill>
                  <a:srgbClr val="333333"/>
                </a:solidFill>
                <a:effectLst/>
                <a:latin typeface="Century Gothic" panose="020B0502020202020204" pitchFamily="34" charset="0"/>
              </a:rPr>
              <a:t> bloğu içerisinde ki kodlar çalıştırılmaz. </a:t>
            </a:r>
            <a:r>
              <a:rPr lang="tr-TR" sz="1800" b="0" i="0" dirty="0" err="1">
                <a:solidFill>
                  <a:srgbClr val="333333"/>
                </a:solidFill>
                <a:effectLst/>
                <a:latin typeface="Century Gothic" panose="020B0502020202020204" pitchFamily="34" charset="0"/>
              </a:rPr>
              <a:t>Try</a:t>
            </a:r>
            <a:r>
              <a:rPr lang="tr-TR" sz="1800" b="0" i="0" dirty="0">
                <a:solidFill>
                  <a:srgbClr val="333333"/>
                </a:solidFill>
                <a:effectLst/>
                <a:latin typeface="Century Gothic" panose="020B0502020202020204" pitchFamily="34" charset="0"/>
              </a:rPr>
              <a:t> ve </a:t>
            </a:r>
            <a:r>
              <a:rPr lang="tr-TR" sz="1800" b="0" i="0" dirty="0" err="1">
                <a:solidFill>
                  <a:srgbClr val="333333"/>
                </a:solidFill>
                <a:effectLst/>
                <a:latin typeface="Century Gothic" panose="020B0502020202020204" pitchFamily="34" charset="0"/>
              </a:rPr>
              <a:t>catch</a:t>
            </a:r>
            <a:r>
              <a:rPr lang="tr-TR" sz="1800" b="0" i="0" dirty="0">
                <a:solidFill>
                  <a:srgbClr val="333333"/>
                </a:solidFill>
                <a:effectLst/>
                <a:latin typeface="Century Gothic" panose="020B0502020202020204" pitchFamily="34" charset="0"/>
              </a:rPr>
              <a:t> komutları mutlaka birlikte kullanılması gereken bloklardır. </a:t>
            </a:r>
            <a:r>
              <a:rPr lang="tr-TR" sz="1800" i="0" dirty="0" err="1">
                <a:solidFill>
                  <a:srgbClr val="333333"/>
                </a:solidFill>
                <a:effectLst/>
                <a:latin typeface="Century Gothic" panose="020B0502020202020204" pitchFamily="34" charset="0"/>
              </a:rPr>
              <a:t>Finally</a:t>
            </a:r>
            <a:r>
              <a:rPr lang="tr-TR" sz="1800" b="0" i="0" dirty="0">
                <a:solidFill>
                  <a:srgbClr val="333333"/>
                </a:solidFill>
                <a:effectLst/>
                <a:latin typeface="Century Gothic" panose="020B0502020202020204" pitchFamily="34" charset="0"/>
              </a:rPr>
              <a:t> bloğunun kullanımı ise yazılımcının isteğine bağlıdır. </a:t>
            </a:r>
            <a:r>
              <a:rPr lang="tr-TR" sz="1800" b="0" i="0" dirty="0" err="1">
                <a:solidFill>
                  <a:srgbClr val="333333"/>
                </a:solidFill>
                <a:effectLst/>
                <a:latin typeface="Century Gothic" panose="020B0502020202020204" pitchFamily="34" charset="0"/>
              </a:rPr>
              <a:t>Finally</a:t>
            </a:r>
            <a:r>
              <a:rPr lang="tr-TR" sz="1800" b="0" i="0" dirty="0">
                <a:solidFill>
                  <a:srgbClr val="333333"/>
                </a:solidFill>
                <a:effectLst/>
                <a:latin typeface="Century Gothic" panose="020B0502020202020204" pitchFamily="34" charset="0"/>
              </a:rPr>
              <a:t> bloğunda ki kodlar </a:t>
            </a:r>
            <a:r>
              <a:rPr lang="tr-TR" sz="1800" b="0" i="0" dirty="0" err="1">
                <a:solidFill>
                  <a:srgbClr val="333333"/>
                </a:solidFill>
                <a:effectLst/>
                <a:latin typeface="Century Gothic" panose="020B0502020202020204" pitchFamily="34" charset="0"/>
              </a:rPr>
              <a:t>try</a:t>
            </a:r>
            <a:r>
              <a:rPr lang="tr-TR" sz="1800" b="0" i="0" dirty="0">
                <a:solidFill>
                  <a:srgbClr val="333333"/>
                </a:solidFill>
                <a:effectLst/>
                <a:latin typeface="Century Gothic" panose="020B0502020202020204" pitchFamily="34" charset="0"/>
              </a:rPr>
              <a:t> ve </a:t>
            </a:r>
            <a:r>
              <a:rPr lang="tr-TR" sz="1800" b="0" i="0" dirty="0" err="1">
                <a:solidFill>
                  <a:srgbClr val="333333"/>
                </a:solidFill>
                <a:effectLst/>
                <a:latin typeface="Century Gothic" panose="020B0502020202020204" pitchFamily="34" charset="0"/>
              </a:rPr>
              <a:t>catch</a:t>
            </a:r>
            <a:r>
              <a:rPr lang="tr-TR" sz="1800" b="0" i="0" dirty="0">
                <a:solidFill>
                  <a:srgbClr val="333333"/>
                </a:solidFill>
                <a:effectLst/>
                <a:latin typeface="Century Gothic" panose="020B0502020202020204" pitchFamily="34" charset="0"/>
              </a:rPr>
              <a:t> bloklarından bağımsız her halükarda çalıştırılacak kodları içerir.</a:t>
            </a:r>
            <a:endParaRPr sz="1800" b="1" dirty="0">
              <a:latin typeface="Century Gothic" panose="020B0502020202020204" pitchFamily="34" charset="0"/>
            </a:endParaRPr>
          </a:p>
        </p:txBody>
      </p:sp>
      <p:pic>
        <p:nvPicPr>
          <p:cNvPr id="6" name="Picture 99">
            <a:extLst>
              <a:ext uri="{FF2B5EF4-FFF2-40B4-BE49-F238E27FC236}">
                <a16:creationId xmlns:a16="http://schemas.microsoft.com/office/drawing/2014/main" id="{89CCA5A2-B733-7C74-301C-D66B7F63C002}"/>
              </a:ext>
            </a:extLst>
          </p:cNvPr>
          <p:cNvPicPr/>
          <p:nvPr/>
        </p:nvPicPr>
        <p:blipFill>
          <a:blip r:embed="rId3"/>
          <a:stretch>
            <a:fillRect/>
          </a:stretch>
        </p:blipFill>
        <p:spPr>
          <a:xfrm>
            <a:off x="10128250" y="5156835"/>
            <a:ext cx="1535430" cy="114681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7C5F7D-D801-E7B6-AA34-05C6A7B823C8}"/>
              </a:ext>
            </a:extLst>
          </p:cNvPr>
          <p:cNvSpPr>
            <a:spLocks noGrp="1"/>
          </p:cNvSpPr>
          <p:nvPr>
            <p:ph type="title"/>
          </p:nvPr>
        </p:nvSpPr>
        <p:spPr>
          <a:xfrm>
            <a:off x="2477729" y="621653"/>
            <a:ext cx="8911687" cy="1280890"/>
          </a:xfrm>
        </p:spPr>
        <p:txBody>
          <a:bodyPr anchor="ctr"/>
          <a:lstStyle/>
          <a:p>
            <a:pPr algn="ctr"/>
            <a:r>
              <a:rPr lang="tr-TR" dirty="0"/>
              <a:t>Örnek </a:t>
            </a:r>
            <a:r>
              <a:rPr lang="tr-TR" dirty="0" err="1"/>
              <a:t>Try</a:t>
            </a:r>
            <a:r>
              <a:rPr lang="tr-TR" dirty="0"/>
              <a:t> </a:t>
            </a:r>
            <a:r>
              <a:rPr lang="tr-TR" dirty="0" err="1"/>
              <a:t>Catch</a:t>
            </a:r>
            <a:r>
              <a:rPr lang="tr-TR" dirty="0"/>
              <a:t> Blokları</a:t>
            </a:r>
            <a:br>
              <a:rPr lang="tr-TR" dirty="0"/>
            </a:br>
            <a:endParaRPr lang="tr-TR" dirty="0"/>
          </a:p>
        </p:txBody>
      </p:sp>
      <p:sp>
        <p:nvSpPr>
          <p:cNvPr id="3" name="Metin Yer Tutucusu 2">
            <a:extLst>
              <a:ext uri="{FF2B5EF4-FFF2-40B4-BE49-F238E27FC236}">
                <a16:creationId xmlns:a16="http://schemas.microsoft.com/office/drawing/2014/main" id="{9703EE44-16B4-ABE9-9766-F13FABB0506A}"/>
              </a:ext>
            </a:extLst>
          </p:cNvPr>
          <p:cNvSpPr>
            <a:spLocks noGrp="1"/>
          </p:cNvSpPr>
          <p:nvPr>
            <p:ph type="body" idx="1"/>
          </p:nvPr>
        </p:nvSpPr>
        <p:spPr>
          <a:xfrm>
            <a:off x="2477729" y="1671485"/>
            <a:ext cx="4781805" cy="4866968"/>
          </a:xfrm>
        </p:spPr>
        <p:txBody>
          <a:bodyPr>
            <a:normAutofit/>
          </a:bodyPr>
          <a:lstStyle/>
          <a:p>
            <a:pPr marL="114300" indent="0"/>
            <a:r>
              <a:rPr lang="tr-TR" b="0" i="0" dirty="0">
                <a:solidFill>
                  <a:srgbClr val="000000"/>
                </a:solidFill>
                <a:effectLst/>
                <a:latin typeface="Century Gothic" panose="020B0502020202020204" pitchFamily="34" charset="0"/>
              </a:rPr>
              <a:t>Yandaki örnekte </a:t>
            </a:r>
            <a:r>
              <a:rPr lang="tr-TR" b="0" i="0" dirty="0" err="1">
                <a:solidFill>
                  <a:srgbClr val="000000"/>
                </a:solidFill>
                <a:effectLst/>
                <a:latin typeface="Century Gothic" panose="020B0502020202020204" pitchFamily="34" charset="0"/>
              </a:rPr>
              <a:t>console</a:t>
            </a:r>
            <a:r>
              <a:rPr lang="tr-TR" b="0" i="0" dirty="0">
                <a:solidFill>
                  <a:srgbClr val="000000"/>
                </a:solidFill>
                <a:effectLst/>
                <a:latin typeface="Century Gothic" panose="020B0502020202020204" pitchFamily="34" charset="0"/>
              </a:rPr>
              <a:t> dan alınan </a:t>
            </a:r>
            <a:r>
              <a:rPr lang="tr-TR" b="0" i="0" dirty="0" err="1">
                <a:solidFill>
                  <a:srgbClr val="000000"/>
                </a:solidFill>
                <a:effectLst/>
                <a:latin typeface="Century Gothic" panose="020B0502020202020204" pitchFamily="34" charset="0"/>
              </a:rPr>
              <a:t>string</a:t>
            </a:r>
            <a:r>
              <a:rPr lang="tr-TR" b="0" i="0" dirty="0">
                <a:solidFill>
                  <a:srgbClr val="000000"/>
                </a:solidFill>
                <a:effectLst/>
                <a:latin typeface="Century Gothic" panose="020B0502020202020204" pitchFamily="34" charset="0"/>
              </a:rPr>
              <a:t> ifade </a:t>
            </a:r>
            <a:r>
              <a:rPr lang="tr-TR" b="0" i="0" dirty="0" err="1">
                <a:solidFill>
                  <a:srgbClr val="000000"/>
                </a:solidFill>
                <a:effectLst/>
                <a:latin typeface="Century Gothic" panose="020B0502020202020204" pitchFamily="34" charset="0"/>
              </a:rPr>
              <a:t>int.Parse</a:t>
            </a:r>
            <a:r>
              <a:rPr lang="tr-TR" b="0" i="0" dirty="0">
                <a:solidFill>
                  <a:srgbClr val="000000"/>
                </a:solidFill>
                <a:effectLst/>
                <a:latin typeface="Century Gothic" panose="020B0502020202020204" pitchFamily="34" charset="0"/>
              </a:rPr>
              <a:t> metodu ile </a:t>
            </a:r>
            <a:r>
              <a:rPr lang="tr-TR" b="0" i="0" dirty="0" err="1">
                <a:solidFill>
                  <a:srgbClr val="000000"/>
                </a:solidFill>
                <a:effectLst/>
                <a:latin typeface="Century Gothic" panose="020B0502020202020204" pitchFamily="34" charset="0"/>
              </a:rPr>
              <a:t>integer</a:t>
            </a:r>
            <a:r>
              <a:rPr lang="tr-TR" b="0" i="0" dirty="0">
                <a:solidFill>
                  <a:srgbClr val="000000"/>
                </a:solidFill>
                <a:effectLst/>
                <a:latin typeface="Century Gothic" panose="020B0502020202020204" pitchFamily="34" charset="0"/>
              </a:rPr>
              <a:t> a dönüştürülüyor. Ama Console dan girilen veri sayıya dönüştürülebilen bir </a:t>
            </a:r>
            <a:r>
              <a:rPr lang="tr-TR" b="0" i="0" dirty="0" err="1">
                <a:solidFill>
                  <a:srgbClr val="000000"/>
                </a:solidFill>
                <a:effectLst/>
                <a:latin typeface="Century Gothic" panose="020B0502020202020204" pitchFamily="34" charset="0"/>
              </a:rPr>
              <a:t>string</a:t>
            </a:r>
            <a:r>
              <a:rPr lang="tr-TR" b="0" i="0" dirty="0">
                <a:solidFill>
                  <a:srgbClr val="000000"/>
                </a:solidFill>
                <a:effectLst/>
                <a:latin typeface="Century Gothic" panose="020B0502020202020204" pitchFamily="34" charset="0"/>
              </a:rPr>
              <a:t> olmayabilir. Bu durumda bu kod hataya düşecektir. </a:t>
            </a:r>
            <a:r>
              <a:rPr lang="tr-TR" b="0" i="0" dirty="0" err="1">
                <a:solidFill>
                  <a:srgbClr val="000000"/>
                </a:solidFill>
                <a:effectLst/>
                <a:latin typeface="Century Gothic" panose="020B0502020202020204" pitchFamily="34" charset="0"/>
              </a:rPr>
              <a:t>try</a:t>
            </a:r>
            <a:r>
              <a:rPr lang="tr-TR" b="0" i="0" dirty="0">
                <a:solidFill>
                  <a:srgbClr val="000000"/>
                </a:solidFill>
                <a:effectLst/>
                <a:latin typeface="Century Gothic" panose="020B0502020202020204" pitchFamily="34" charset="0"/>
              </a:rPr>
              <a:t> </a:t>
            </a:r>
            <a:r>
              <a:rPr lang="tr-TR" b="0" i="0" dirty="0" err="1">
                <a:solidFill>
                  <a:srgbClr val="000000"/>
                </a:solidFill>
                <a:effectLst/>
                <a:latin typeface="Century Gothic" panose="020B0502020202020204" pitchFamily="34" charset="0"/>
              </a:rPr>
              <a:t>catch</a:t>
            </a:r>
            <a:r>
              <a:rPr lang="tr-TR" b="0" i="0" dirty="0">
                <a:solidFill>
                  <a:srgbClr val="000000"/>
                </a:solidFill>
                <a:effectLst/>
                <a:latin typeface="Century Gothic" panose="020B0502020202020204" pitchFamily="34" charset="0"/>
              </a:rPr>
              <a:t> bloğu içerisinde alınması gerekir.</a:t>
            </a:r>
          </a:p>
          <a:p>
            <a:pPr marL="114300" indent="0"/>
            <a:r>
              <a:rPr lang="tr-TR" b="0" i="0" dirty="0">
                <a:solidFill>
                  <a:srgbClr val="000000"/>
                </a:solidFill>
                <a:effectLst/>
                <a:latin typeface="Century Gothic" panose="020B0502020202020204" pitchFamily="34" charset="0"/>
              </a:rPr>
              <a:t>Uygulama geliştirirken bu tarz hataya neden olabilecek noktaları yakalıyor olmak gerekiyor. Bunun için de kod üzerinde zaman geçirmek ve düşünmek gerekiyor. Hızlıca kodu yazıp geçmek doğru bir yaklaşım değildir. Yazdığımız kod bloğunun açıklarını düşünmemiz ve bu açıklar için önlemler alıyor olmamız gerekiyor.</a:t>
            </a:r>
          </a:p>
          <a:p>
            <a:endParaRPr lang="tr-TR" dirty="0"/>
          </a:p>
        </p:txBody>
      </p:sp>
      <p:sp>
        <p:nvSpPr>
          <p:cNvPr id="4" name="Slayt Numarası Yer Tutucusu 3">
            <a:extLst>
              <a:ext uri="{FF2B5EF4-FFF2-40B4-BE49-F238E27FC236}">
                <a16:creationId xmlns:a16="http://schemas.microsoft.com/office/drawing/2014/main" id="{BD3530D7-46A7-7B1F-9B36-FDCC4C8C20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6</a:t>
            </a:fld>
            <a:endParaRPr lang="tr-TR"/>
          </a:p>
        </p:txBody>
      </p:sp>
      <p:pic>
        <p:nvPicPr>
          <p:cNvPr id="5" name="Resim 4">
            <a:extLst>
              <a:ext uri="{FF2B5EF4-FFF2-40B4-BE49-F238E27FC236}">
                <a16:creationId xmlns:a16="http://schemas.microsoft.com/office/drawing/2014/main" id="{61DFC33E-7B34-33E4-5B85-E454064BD5BE}"/>
              </a:ext>
            </a:extLst>
          </p:cNvPr>
          <p:cNvPicPr>
            <a:picLocks noChangeAspect="1"/>
          </p:cNvPicPr>
          <p:nvPr/>
        </p:nvPicPr>
        <p:blipFill>
          <a:blip r:embed="rId2"/>
          <a:stretch>
            <a:fillRect/>
          </a:stretch>
        </p:blipFill>
        <p:spPr>
          <a:xfrm>
            <a:off x="7259534" y="2133600"/>
            <a:ext cx="4295693" cy="4178710"/>
          </a:xfrm>
          <a:prstGeom prst="rect">
            <a:avLst/>
          </a:prstGeom>
        </p:spPr>
      </p:pic>
    </p:spTree>
    <p:extLst>
      <p:ext uri="{BB962C8B-B14F-4D97-AF65-F5344CB8AC3E}">
        <p14:creationId xmlns:p14="http://schemas.microsoft.com/office/powerpoint/2010/main" val="417324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6DF811-AB26-C172-CD61-6536B9506D21}"/>
              </a:ext>
            </a:extLst>
          </p:cNvPr>
          <p:cNvSpPr>
            <a:spLocks noGrp="1"/>
          </p:cNvSpPr>
          <p:nvPr>
            <p:ph type="title"/>
          </p:nvPr>
        </p:nvSpPr>
        <p:spPr>
          <a:xfrm>
            <a:off x="2003891" y="512462"/>
            <a:ext cx="8911687" cy="1280890"/>
          </a:xfrm>
        </p:spPr>
        <p:txBody>
          <a:bodyPr/>
          <a:lstStyle/>
          <a:p>
            <a:pPr algn="ctr"/>
            <a:r>
              <a:rPr lang="tr-TR" dirty="0"/>
              <a:t>Örnek </a:t>
            </a:r>
            <a:r>
              <a:rPr lang="tr-TR" dirty="0" err="1"/>
              <a:t>Try-Catch</a:t>
            </a:r>
            <a:r>
              <a:rPr lang="tr-TR" dirty="0"/>
              <a:t> Blokları</a:t>
            </a:r>
          </a:p>
        </p:txBody>
      </p:sp>
      <p:sp>
        <p:nvSpPr>
          <p:cNvPr id="3" name="Metin Yer Tutucusu 2">
            <a:extLst>
              <a:ext uri="{FF2B5EF4-FFF2-40B4-BE49-F238E27FC236}">
                <a16:creationId xmlns:a16="http://schemas.microsoft.com/office/drawing/2014/main" id="{5716F9C7-EDB7-BA90-136F-C4E6B49697E3}"/>
              </a:ext>
            </a:extLst>
          </p:cNvPr>
          <p:cNvSpPr>
            <a:spLocks noGrp="1"/>
          </p:cNvSpPr>
          <p:nvPr>
            <p:ph type="body" idx="1"/>
          </p:nvPr>
        </p:nvSpPr>
        <p:spPr>
          <a:xfrm>
            <a:off x="1229032" y="1905001"/>
            <a:ext cx="5230703" cy="3939880"/>
          </a:xfrm>
        </p:spPr>
        <p:txBody>
          <a:bodyPr/>
          <a:lstStyle/>
          <a:p>
            <a:r>
              <a:rPr lang="tr-TR" b="0" i="0" dirty="0">
                <a:solidFill>
                  <a:srgbClr val="000000"/>
                </a:solidFill>
                <a:effectLst/>
                <a:latin typeface="Century Gothic" panose="020B0502020202020204" pitchFamily="34" charset="0"/>
              </a:rPr>
              <a:t>Yandaki örnekte </a:t>
            </a:r>
            <a:r>
              <a:rPr lang="tr-TR" b="0" i="0" dirty="0" err="1">
                <a:solidFill>
                  <a:srgbClr val="000000"/>
                </a:solidFill>
                <a:effectLst/>
                <a:latin typeface="Century Gothic" panose="020B0502020202020204" pitchFamily="34" charset="0"/>
              </a:rPr>
              <a:t>console</a:t>
            </a:r>
            <a:r>
              <a:rPr lang="tr-TR" dirty="0">
                <a:solidFill>
                  <a:srgbClr val="000000"/>
                </a:solidFill>
                <a:latin typeface="Century Gothic" panose="020B0502020202020204" pitchFamily="34" charset="0"/>
              </a:rPr>
              <a:t> </a:t>
            </a:r>
            <a:r>
              <a:rPr lang="tr-TR" b="0" i="0" dirty="0">
                <a:solidFill>
                  <a:srgbClr val="000000"/>
                </a:solidFill>
                <a:effectLst/>
                <a:latin typeface="Century Gothic" panose="020B0502020202020204" pitchFamily="34" charset="0"/>
              </a:rPr>
              <a:t>dan alınan</a:t>
            </a:r>
          </a:p>
          <a:p>
            <a:r>
              <a:rPr lang="tr-TR" dirty="0" err="1">
                <a:solidFill>
                  <a:srgbClr val="000000"/>
                </a:solidFill>
                <a:latin typeface="Century Gothic" panose="020B0502020202020204" pitchFamily="34" charset="0"/>
              </a:rPr>
              <a:t>String</a:t>
            </a:r>
            <a:r>
              <a:rPr lang="tr-TR" dirty="0">
                <a:solidFill>
                  <a:srgbClr val="000000"/>
                </a:solidFill>
                <a:latin typeface="Century Gothic" panose="020B0502020202020204" pitchFamily="34" charset="0"/>
              </a:rPr>
              <a:t> ifade </a:t>
            </a:r>
            <a:r>
              <a:rPr lang="tr-TR" dirty="0" err="1">
                <a:solidFill>
                  <a:srgbClr val="000000"/>
                </a:solidFill>
                <a:latin typeface="Century Gothic" panose="020B0502020202020204" pitchFamily="34" charset="0"/>
              </a:rPr>
              <a:t>int’a</a:t>
            </a:r>
            <a:r>
              <a:rPr lang="tr-TR" dirty="0">
                <a:solidFill>
                  <a:srgbClr val="000000"/>
                </a:solidFill>
                <a:latin typeface="Century Gothic" panose="020B0502020202020204" pitchFamily="34" charset="0"/>
              </a:rPr>
              <a:t> </a:t>
            </a:r>
            <a:r>
              <a:rPr lang="tr-TR" dirty="0" err="1">
                <a:solidFill>
                  <a:srgbClr val="000000"/>
                </a:solidFill>
                <a:latin typeface="Century Gothic" panose="020B0502020202020204" pitchFamily="34" charset="0"/>
              </a:rPr>
              <a:t>dönüştürlüyor</a:t>
            </a:r>
            <a:r>
              <a:rPr lang="tr-TR" dirty="0">
                <a:solidFill>
                  <a:srgbClr val="000000"/>
                </a:solidFill>
                <a:latin typeface="Century Gothic" panose="020B0502020202020204" pitchFamily="34" charset="0"/>
              </a:rPr>
              <a:t>.</a:t>
            </a:r>
          </a:p>
          <a:p>
            <a:r>
              <a:rPr lang="tr-TR" b="0" i="0" dirty="0">
                <a:solidFill>
                  <a:srgbClr val="000000"/>
                </a:solidFill>
                <a:effectLst/>
                <a:latin typeface="Century Gothic" panose="020B0502020202020204" pitchFamily="34" charset="0"/>
              </a:rPr>
              <a:t>Kull</a:t>
            </a:r>
            <a:r>
              <a:rPr lang="tr-TR" dirty="0">
                <a:solidFill>
                  <a:srgbClr val="000000"/>
                </a:solidFill>
                <a:latin typeface="Century Gothic" panose="020B0502020202020204" pitchFamily="34" charset="0"/>
              </a:rPr>
              <a:t>anıcı rakam girdiği sürece </a:t>
            </a:r>
            <a:r>
              <a:rPr lang="tr-TR" b="0" i="0" dirty="0">
                <a:solidFill>
                  <a:srgbClr val="000000"/>
                </a:solidFill>
                <a:effectLst/>
                <a:latin typeface="Century Gothic" panose="020B0502020202020204" pitchFamily="34" charset="0"/>
              </a:rPr>
              <a:t>program hata vermeden </a:t>
            </a:r>
            <a:r>
              <a:rPr lang="tr-TR" b="0" i="0" dirty="0" err="1">
                <a:solidFill>
                  <a:srgbClr val="000000"/>
                </a:solidFill>
                <a:effectLst/>
                <a:latin typeface="Century Gothic" panose="020B0502020202020204" pitchFamily="34" charset="0"/>
              </a:rPr>
              <a:t>çalışcaktır</a:t>
            </a:r>
            <a:r>
              <a:rPr lang="tr-TR" b="0" i="0" dirty="0">
                <a:solidFill>
                  <a:srgbClr val="000000"/>
                </a:solidFill>
                <a:effectLst/>
                <a:latin typeface="Century Gothic" panose="020B0502020202020204" pitchFamily="34" charset="0"/>
              </a:rPr>
              <a:t>. Fakat rakam girilmediği zaman </a:t>
            </a:r>
            <a:r>
              <a:rPr lang="tr-TR" i="0" dirty="0" err="1">
                <a:solidFill>
                  <a:srgbClr val="000000"/>
                </a:solidFill>
                <a:effectLst/>
                <a:latin typeface="Century Gothic" panose="020B0502020202020204" pitchFamily="34" charset="0"/>
              </a:rPr>
              <a:t>try</a:t>
            </a:r>
            <a:r>
              <a:rPr lang="tr-TR" b="0" i="0" dirty="0">
                <a:solidFill>
                  <a:srgbClr val="000000"/>
                </a:solidFill>
                <a:effectLst/>
                <a:latin typeface="Century Gothic" panose="020B0502020202020204" pitchFamily="34" charset="0"/>
              </a:rPr>
              <a:t> blokları atlanıp </a:t>
            </a:r>
            <a:r>
              <a:rPr lang="tr-TR" i="0" dirty="0" err="1">
                <a:solidFill>
                  <a:srgbClr val="000000"/>
                </a:solidFill>
                <a:effectLst/>
                <a:latin typeface="Century Gothic" panose="020B0502020202020204" pitchFamily="34" charset="0"/>
              </a:rPr>
              <a:t>catch</a:t>
            </a:r>
            <a:r>
              <a:rPr lang="tr-TR" b="0" i="0" dirty="0">
                <a:solidFill>
                  <a:srgbClr val="000000"/>
                </a:solidFill>
                <a:effectLst/>
                <a:latin typeface="Century Gothic" panose="020B0502020202020204" pitchFamily="34" charset="0"/>
              </a:rPr>
              <a:t> blokları </a:t>
            </a:r>
            <a:r>
              <a:rPr lang="tr-TR" b="0" i="0" dirty="0" err="1">
                <a:solidFill>
                  <a:srgbClr val="000000"/>
                </a:solidFill>
                <a:effectLst/>
                <a:latin typeface="Century Gothic" panose="020B0502020202020204" pitchFamily="34" charset="0"/>
              </a:rPr>
              <a:t>çalışcaktır</a:t>
            </a:r>
            <a:r>
              <a:rPr lang="tr-TR" b="0" i="0" dirty="0">
                <a:solidFill>
                  <a:srgbClr val="000000"/>
                </a:solidFill>
                <a:effectLst/>
                <a:latin typeface="Century Gothic" panose="020B0502020202020204" pitchFamily="34" charset="0"/>
              </a:rPr>
              <a:t>.</a:t>
            </a:r>
          </a:p>
          <a:p>
            <a:r>
              <a:rPr lang="tr-TR" dirty="0" err="1">
                <a:solidFill>
                  <a:srgbClr val="000000"/>
                </a:solidFill>
                <a:latin typeface="Century Gothic" panose="020B0502020202020204" pitchFamily="34" charset="0"/>
              </a:rPr>
              <a:t>Finally</a:t>
            </a:r>
            <a:r>
              <a:rPr lang="tr-TR" b="1" dirty="0">
                <a:solidFill>
                  <a:srgbClr val="000000"/>
                </a:solidFill>
                <a:latin typeface="Century Gothic" panose="020B0502020202020204" pitchFamily="34" charset="0"/>
              </a:rPr>
              <a:t> </a:t>
            </a:r>
            <a:r>
              <a:rPr lang="tr-TR" dirty="0">
                <a:solidFill>
                  <a:srgbClr val="000000"/>
                </a:solidFill>
                <a:latin typeface="Century Gothic" panose="020B0502020202020204" pitchFamily="34" charset="0"/>
              </a:rPr>
              <a:t>bloğu ise her halükarda çalışacaktır.</a:t>
            </a:r>
            <a:endParaRPr lang="tr-TR" b="1" i="0" dirty="0">
              <a:solidFill>
                <a:srgbClr val="000000"/>
              </a:solidFill>
              <a:effectLst/>
              <a:latin typeface="Century Gothic" panose="020B0502020202020204" pitchFamily="34" charset="0"/>
            </a:endParaRPr>
          </a:p>
          <a:p>
            <a:endParaRPr lang="tr-TR" dirty="0"/>
          </a:p>
        </p:txBody>
      </p:sp>
      <p:sp>
        <p:nvSpPr>
          <p:cNvPr id="4" name="Slayt Numarası Yer Tutucusu 3">
            <a:extLst>
              <a:ext uri="{FF2B5EF4-FFF2-40B4-BE49-F238E27FC236}">
                <a16:creationId xmlns:a16="http://schemas.microsoft.com/office/drawing/2014/main" id="{FCD29FCE-AC81-6C05-BB4D-E57E381876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a:p>
        </p:txBody>
      </p:sp>
      <p:pic>
        <p:nvPicPr>
          <p:cNvPr id="8" name="Resim 7">
            <a:extLst>
              <a:ext uri="{FF2B5EF4-FFF2-40B4-BE49-F238E27FC236}">
                <a16:creationId xmlns:a16="http://schemas.microsoft.com/office/drawing/2014/main" id="{A7BB6DCD-2368-BFAB-EAAA-70A217397BE1}"/>
              </a:ext>
            </a:extLst>
          </p:cNvPr>
          <p:cNvPicPr>
            <a:picLocks noChangeAspect="1"/>
          </p:cNvPicPr>
          <p:nvPr/>
        </p:nvPicPr>
        <p:blipFill>
          <a:blip r:embed="rId2"/>
          <a:stretch>
            <a:fillRect/>
          </a:stretch>
        </p:blipFill>
        <p:spPr>
          <a:xfrm>
            <a:off x="6459735" y="1905000"/>
            <a:ext cx="5044877" cy="3939881"/>
          </a:xfrm>
          <a:prstGeom prst="rect">
            <a:avLst/>
          </a:prstGeom>
        </p:spPr>
      </p:pic>
    </p:spTree>
    <p:extLst>
      <p:ext uri="{BB962C8B-B14F-4D97-AF65-F5344CB8AC3E}">
        <p14:creationId xmlns:p14="http://schemas.microsoft.com/office/powerpoint/2010/main" val="80271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53DB90-1D38-E073-4557-9E0DAAD35793}"/>
              </a:ext>
            </a:extLst>
          </p:cNvPr>
          <p:cNvSpPr>
            <a:spLocks noGrp="1"/>
          </p:cNvSpPr>
          <p:nvPr>
            <p:ph type="title"/>
          </p:nvPr>
        </p:nvSpPr>
        <p:spPr>
          <a:xfrm>
            <a:off x="2104019" y="512462"/>
            <a:ext cx="8911687" cy="1280890"/>
          </a:xfrm>
        </p:spPr>
        <p:txBody>
          <a:bodyPr anchor="ctr"/>
          <a:lstStyle/>
          <a:p>
            <a:pPr algn="ctr"/>
            <a:r>
              <a:rPr lang="tr-TR" dirty="0"/>
              <a:t>Örnek Ekran Çıktıları</a:t>
            </a:r>
          </a:p>
        </p:txBody>
      </p:sp>
      <p:sp>
        <p:nvSpPr>
          <p:cNvPr id="3" name="Metin Yer Tutucusu 2">
            <a:extLst>
              <a:ext uri="{FF2B5EF4-FFF2-40B4-BE49-F238E27FC236}">
                <a16:creationId xmlns:a16="http://schemas.microsoft.com/office/drawing/2014/main" id="{2D580C70-6189-77D0-A4F0-4C1559834875}"/>
              </a:ext>
            </a:extLst>
          </p:cNvPr>
          <p:cNvSpPr>
            <a:spLocks noGrp="1"/>
          </p:cNvSpPr>
          <p:nvPr>
            <p:ph type="body" idx="1"/>
          </p:nvPr>
        </p:nvSpPr>
        <p:spPr>
          <a:xfrm>
            <a:off x="2104019" y="2142930"/>
            <a:ext cx="5768208" cy="3777622"/>
          </a:xfrm>
        </p:spPr>
        <p:txBody>
          <a:bodyPr anchor="ctr"/>
          <a:lstStyle/>
          <a:p>
            <a:r>
              <a:rPr lang="tr-TR" dirty="0"/>
              <a:t>Kullanıcı 5 rakamını girdiğinde oluşan çıktı ekranı</a:t>
            </a:r>
          </a:p>
          <a:p>
            <a:endParaRPr lang="tr-TR" dirty="0"/>
          </a:p>
          <a:p>
            <a:endParaRPr lang="tr-TR" dirty="0"/>
          </a:p>
          <a:p>
            <a:r>
              <a:rPr lang="tr-TR" dirty="0"/>
              <a:t>Kullanıcı A harfini girdiği zaman oluşan çıktı ekranı</a:t>
            </a:r>
          </a:p>
          <a:p>
            <a:endParaRPr lang="tr-TR" dirty="0"/>
          </a:p>
          <a:p>
            <a:endParaRPr lang="tr-TR" dirty="0"/>
          </a:p>
          <a:p>
            <a:r>
              <a:rPr lang="tr-TR" dirty="0" err="1"/>
              <a:t>Finally</a:t>
            </a:r>
            <a:r>
              <a:rPr lang="tr-TR" dirty="0"/>
              <a:t> Bloğu her halükarda çalıştığı için her iki ekranda da İşlem tamamlandı yazısı görülmektedir.</a:t>
            </a:r>
          </a:p>
        </p:txBody>
      </p:sp>
      <p:sp>
        <p:nvSpPr>
          <p:cNvPr id="4" name="Slayt Numarası Yer Tutucusu 3">
            <a:extLst>
              <a:ext uri="{FF2B5EF4-FFF2-40B4-BE49-F238E27FC236}">
                <a16:creationId xmlns:a16="http://schemas.microsoft.com/office/drawing/2014/main" id="{A1224B63-7F37-DC6C-5DA9-DEBB6ABDC8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8</a:t>
            </a:fld>
            <a:endParaRPr lang="tr-TR"/>
          </a:p>
        </p:txBody>
      </p:sp>
      <p:pic>
        <p:nvPicPr>
          <p:cNvPr id="6" name="Resim 5">
            <a:extLst>
              <a:ext uri="{FF2B5EF4-FFF2-40B4-BE49-F238E27FC236}">
                <a16:creationId xmlns:a16="http://schemas.microsoft.com/office/drawing/2014/main" id="{2802BEF5-16AC-4394-7961-6E10143EBC2C}"/>
              </a:ext>
            </a:extLst>
          </p:cNvPr>
          <p:cNvPicPr>
            <a:picLocks noChangeAspect="1"/>
          </p:cNvPicPr>
          <p:nvPr/>
        </p:nvPicPr>
        <p:blipFill>
          <a:blip r:embed="rId2"/>
          <a:stretch>
            <a:fillRect/>
          </a:stretch>
        </p:blipFill>
        <p:spPr>
          <a:xfrm>
            <a:off x="7872227" y="2260919"/>
            <a:ext cx="3932904" cy="1396180"/>
          </a:xfrm>
          <a:prstGeom prst="rect">
            <a:avLst/>
          </a:prstGeom>
        </p:spPr>
      </p:pic>
      <p:pic>
        <p:nvPicPr>
          <p:cNvPr id="8" name="Resim 7">
            <a:extLst>
              <a:ext uri="{FF2B5EF4-FFF2-40B4-BE49-F238E27FC236}">
                <a16:creationId xmlns:a16="http://schemas.microsoft.com/office/drawing/2014/main" id="{E17F6535-0428-AC5A-2246-55F7F193CB07}"/>
              </a:ext>
            </a:extLst>
          </p:cNvPr>
          <p:cNvPicPr>
            <a:picLocks noChangeAspect="1"/>
          </p:cNvPicPr>
          <p:nvPr/>
        </p:nvPicPr>
        <p:blipFill>
          <a:blip r:embed="rId3"/>
          <a:stretch>
            <a:fillRect/>
          </a:stretch>
        </p:blipFill>
        <p:spPr>
          <a:xfrm>
            <a:off x="7872227" y="3657099"/>
            <a:ext cx="3932904" cy="1396180"/>
          </a:xfrm>
          <a:prstGeom prst="rect">
            <a:avLst/>
          </a:prstGeom>
        </p:spPr>
      </p:pic>
    </p:spTree>
    <p:extLst>
      <p:ext uri="{BB962C8B-B14F-4D97-AF65-F5344CB8AC3E}">
        <p14:creationId xmlns:p14="http://schemas.microsoft.com/office/powerpoint/2010/main" val="240821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64FD1B-BF86-F13F-103C-91B8EE2B297A}"/>
              </a:ext>
            </a:extLst>
          </p:cNvPr>
          <p:cNvSpPr>
            <a:spLocks noGrp="1"/>
          </p:cNvSpPr>
          <p:nvPr>
            <p:ph type="title"/>
          </p:nvPr>
        </p:nvSpPr>
        <p:spPr/>
        <p:txBody>
          <a:bodyPr anchor="ctr"/>
          <a:lstStyle/>
          <a:p>
            <a:pPr algn="ctr"/>
            <a:r>
              <a:rPr lang="tr-TR" dirty="0"/>
              <a:t>Özel Hata Türleri</a:t>
            </a:r>
          </a:p>
        </p:txBody>
      </p:sp>
      <p:sp>
        <p:nvSpPr>
          <p:cNvPr id="3" name="Metin Yer Tutucusu 2">
            <a:extLst>
              <a:ext uri="{FF2B5EF4-FFF2-40B4-BE49-F238E27FC236}">
                <a16:creationId xmlns:a16="http://schemas.microsoft.com/office/drawing/2014/main" id="{98BB4BEF-04B2-EF6C-719B-36BC5EF4D6A6}"/>
              </a:ext>
            </a:extLst>
          </p:cNvPr>
          <p:cNvSpPr>
            <a:spLocks noGrp="1"/>
          </p:cNvSpPr>
          <p:nvPr>
            <p:ph type="body" idx="1"/>
          </p:nvPr>
        </p:nvSpPr>
        <p:spPr/>
        <p:txBody>
          <a:bodyPr anchor="ctr"/>
          <a:lstStyle/>
          <a:p>
            <a:pPr>
              <a:buFont typeface="Arial" panose="020B0604020202020204" pitchFamily="34" charset="0"/>
              <a:buChar char="•"/>
            </a:pPr>
            <a:r>
              <a:rPr lang="tr-TR" b="1" dirty="0" err="1"/>
              <a:t>ArgumentNullException</a:t>
            </a:r>
            <a:r>
              <a:rPr lang="tr-TR" dirty="0"/>
              <a:t>, bir yöntemde </a:t>
            </a:r>
            <a:r>
              <a:rPr lang="tr-TR" dirty="0" err="1"/>
              <a:t>null</a:t>
            </a:r>
            <a:r>
              <a:rPr lang="tr-TR" dirty="0"/>
              <a:t> olmaması gereken bağımsız değişkenin </a:t>
            </a:r>
            <a:r>
              <a:rPr lang="tr-TR" dirty="0" err="1"/>
              <a:t>null</a:t>
            </a:r>
            <a:r>
              <a:rPr lang="tr-TR" dirty="0"/>
              <a:t> olması durumudur.</a:t>
            </a:r>
          </a:p>
          <a:p>
            <a:pPr>
              <a:buFont typeface="Arial" panose="020B0604020202020204" pitchFamily="34" charset="0"/>
              <a:buChar char="•"/>
            </a:pPr>
            <a:r>
              <a:rPr lang="tr-TR" b="1" dirty="0" err="1"/>
              <a:t>FormatException</a:t>
            </a:r>
            <a:r>
              <a:rPr lang="tr-TR" dirty="0"/>
              <a:t>, veri tiplerinin </a:t>
            </a:r>
            <a:r>
              <a:rPr lang="tr-TR" dirty="0" err="1"/>
              <a:t>convert</a:t>
            </a:r>
            <a:r>
              <a:rPr lang="tr-TR" dirty="0"/>
              <a:t> işlemlerinde karşılaştığımız bir sorundur.</a:t>
            </a:r>
          </a:p>
          <a:p>
            <a:pPr>
              <a:buFont typeface="Arial" panose="020B0604020202020204" pitchFamily="34" charset="0"/>
              <a:buChar char="•"/>
            </a:pPr>
            <a:r>
              <a:rPr lang="tr-TR" b="1" dirty="0" err="1"/>
              <a:t>OverFlowException</a:t>
            </a:r>
            <a:r>
              <a:rPr lang="tr-TR" b="1" dirty="0"/>
              <a:t> ,</a:t>
            </a:r>
            <a:r>
              <a:rPr lang="tr-TR" dirty="0"/>
              <a:t> bir işlen sonucu veya dönüşüm sonucu taşma durumunda ortaya çıkan bir sorundur.</a:t>
            </a:r>
          </a:p>
          <a:p>
            <a:pPr>
              <a:buFont typeface="Arial" panose="020B0604020202020204" pitchFamily="34" charset="0"/>
              <a:buChar char="•"/>
            </a:pPr>
            <a:r>
              <a:rPr lang="tr-TR" b="1" dirty="0" err="1"/>
              <a:t>DivideByZeroException</a:t>
            </a:r>
            <a:r>
              <a:rPr lang="tr-TR" b="1" dirty="0"/>
              <a:t>, </a:t>
            </a:r>
            <a:r>
              <a:rPr lang="tr-TR" dirty="0"/>
              <a:t> sıfıra bölünme işleminde ortaya çıkan sorundur.</a:t>
            </a:r>
          </a:p>
          <a:p>
            <a:pPr>
              <a:buFont typeface="Arial" panose="020B0604020202020204" pitchFamily="34" charset="0"/>
              <a:buChar char="•"/>
            </a:pPr>
            <a:endParaRPr lang="tr-TR" dirty="0"/>
          </a:p>
          <a:p>
            <a:pPr>
              <a:buFont typeface="Arial" panose="020B0604020202020204" pitchFamily="34" charset="0"/>
              <a:buChar char="•"/>
            </a:pPr>
            <a:endParaRPr lang="tr-TR" b="1" dirty="0"/>
          </a:p>
          <a:p>
            <a:pPr>
              <a:buFont typeface="Arial" panose="020B0604020202020204" pitchFamily="34" charset="0"/>
              <a:buChar char="•"/>
            </a:pPr>
            <a:endParaRPr lang="tr-TR" b="1" dirty="0"/>
          </a:p>
          <a:p>
            <a:pPr>
              <a:buFont typeface="Arial" panose="020B0604020202020204" pitchFamily="34" charset="0"/>
              <a:buChar char="•"/>
            </a:pPr>
            <a:endParaRPr lang="tr-TR" dirty="0"/>
          </a:p>
        </p:txBody>
      </p:sp>
      <p:sp>
        <p:nvSpPr>
          <p:cNvPr id="4" name="Slayt Numarası Yer Tutucusu 3">
            <a:extLst>
              <a:ext uri="{FF2B5EF4-FFF2-40B4-BE49-F238E27FC236}">
                <a16:creationId xmlns:a16="http://schemas.microsoft.com/office/drawing/2014/main" id="{E46EE222-4580-A35E-3C30-944759027E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9</a:t>
            </a:fld>
            <a:endParaRPr lang="tr-TR"/>
          </a:p>
        </p:txBody>
      </p:sp>
      <p:pic>
        <p:nvPicPr>
          <p:cNvPr id="5" name="Picture 99">
            <a:extLst>
              <a:ext uri="{FF2B5EF4-FFF2-40B4-BE49-F238E27FC236}">
                <a16:creationId xmlns:a16="http://schemas.microsoft.com/office/drawing/2014/main" id="{A5E495A8-45D2-53B2-BAD3-B36A570FF768}"/>
              </a:ext>
            </a:extLst>
          </p:cNvPr>
          <p:cNvPicPr/>
          <p:nvPr/>
        </p:nvPicPr>
        <p:blipFill>
          <a:blip r:embed="rId2"/>
          <a:stretch>
            <a:fillRect/>
          </a:stretch>
        </p:blipFill>
        <p:spPr>
          <a:xfrm>
            <a:off x="9829671" y="4878356"/>
            <a:ext cx="1535430" cy="1146810"/>
          </a:xfrm>
          <a:prstGeom prst="rect">
            <a:avLst/>
          </a:prstGeom>
          <a:noFill/>
          <a:ln w="9525">
            <a:noFill/>
          </a:ln>
        </p:spPr>
      </p:pic>
    </p:spTree>
    <p:extLst>
      <p:ext uri="{BB962C8B-B14F-4D97-AF65-F5344CB8AC3E}">
        <p14:creationId xmlns:p14="http://schemas.microsoft.com/office/powerpoint/2010/main" val="2093726888"/>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643</Words>
  <Application>Microsoft Office PowerPoint</Application>
  <PresentationFormat>Geniş ekran</PresentationFormat>
  <Paragraphs>93</Paragraphs>
  <Slides>15</Slides>
  <Notes>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Arial</vt:lpstr>
      <vt:lpstr>Noto Sans Symbols</vt:lpstr>
      <vt:lpstr>Roboto</vt:lpstr>
      <vt:lpstr>Calibri</vt:lpstr>
      <vt:lpstr>Nunito</vt:lpstr>
      <vt:lpstr>Century Gothic</vt:lpstr>
      <vt:lpstr>Duman</vt:lpstr>
      <vt:lpstr>  C# Try-Catch Kullanımı </vt:lpstr>
      <vt:lpstr>İÇİNDEKİLER</vt:lpstr>
      <vt:lpstr>Try-Catch Kavramı Nedir?</vt:lpstr>
      <vt:lpstr>Try-Catch Blokları</vt:lpstr>
      <vt:lpstr>Try-Catch Bloklarının Çalışma Şekili</vt:lpstr>
      <vt:lpstr>Örnek Try Catch Blokları </vt:lpstr>
      <vt:lpstr>Örnek Try-Catch Blokları</vt:lpstr>
      <vt:lpstr>Örnek Ekran Çıktıları</vt:lpstr>
      <vt:lpstr>Özel Hata Türleri</vt:lpstr>
      <vt:lpstr>ArgumentNullException Örneği</vt:lpstr>
      <vt:lpstr>DivideByZeroException Örneği</vt:lpstr>
      <vt:lpstr>Birden Fazla Catch Blokları İle Çalışma</vt:lpstr>
      <vt:lpstr>Birden Fazla Catch Blokları İle Çalışma</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Musa</cp:lastModifiedBy>
  <cp:revision>10</cp:revision>
  <dcterms:created xsi:type="dcterms:W3CDTF">2022-05-25T15:13:00Z</dcterms:created>
  <dcterms:modified xsi:type="dcterms:W3CDTF">2022-06-02T16:57:45Z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