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260" r:id="rId4"/>
    <p:sldId id="261" r:id="rId5"/>
    <p:sldId id="302" r:id="rId6"/>
    <p:sldId id="303" r:id="rId7"/>
    <p:sldId id="304" r:id="rId8"/>
    <p:sldId id="305" r:id="rId9"/>
    <p:sldId id="306" r:id="rId10"/>
    <p:sldId id="307" r:id="rId11"/>
    <p:sldId id="309" r:id="rId12"/>
    <p:sldId id="308" r:id="rId13"/>
    <p:sldId id="310" r:id="rId14"/>
    <p:sldId id="300"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58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394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542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82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54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85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13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912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7/docs/api/java/lang/Object.html" TargetMode="External"/><Relationship Id="rId7"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youtube.com/watch?v=Drmi4iJoU1o&amp;t=3s" TargetMode="External"/><Relationship Id="rId4" Type="http://schemas.openxmlformats.org/officeDocument/2006/relationships/hyperlink" Target="https://www.maixuanviet.com/wait-and-notify-methods-in-java.vietmx#3_ThenbspwaitnbspMeth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704140"/>
            <a:ext cx="7588059" cy="133962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err="1">
                <a:solidFill>
                  <a:schemeClr val="dk1"/>
                </a:solidFill>
              </a:rPr>
              <a:t>JAVA’da</a:t>
            </a:r>
            <a:r>
              <a:rPr lang="tr-TR" sz="4000" b="1" dirty="0">
                <a:solidFill>
                  <a:schemeClr val="dk1"/>
                </a:solidFill>
              </a:rPr>
              <a:t> </a:t>
            </a:r>
            <a:r>
              <a:rPr lang="en-US" sz="4000" b="1" dirty="0">
                <a:solidFill>
                  <a:schemeClr val="dk1"/>
                </a:solidFill>
              </a:rPr>
              <a:t>Object </a:t>
            </a:r>
            <a:r>
              <a:rPr lang="en-US" sz="4000" b="1" dirty="0" err="1">
                <a:solidFill>
                  <a:schemeClr val="dk1"/>
                </a:solidFill>
              </a:rPr>
              <a:t>Sınıfı</a:t>
            </a:r>
            <a:r>
              <a:rPr lang="en-US" sz="4000" b="1" dirty="0">
                <a:solidFill>
                  <a:schemeClr val="dk1"/>
                </a:solidFill>
              </a:rPr>
              <a:t> </a:t>
            </a:r>
            <a:r>
              <a:rPr lang="en-US" sz="4000" b="1" dirty="0" err="1">
                <a:solidFill>
                  <a:schemeClr val="dk1"/>
                </a:solidFill>
              </a:rPr>
              <a:t>ve</a:t>
            </a:r>
            <a:r>
              <a:rPr lang="en-US" sz="4000" b="1" dirty="0">
                <a:solidFill>
                  <a:schemeClr val="dk1"/>
                </a:solidFill>
              </a:rPr>
              <a:t> </a:t>
            </a:r>
            <a:r>
              <a:rPr lang="en-US" sz="4000" b="1" dirty="0" err="1">
                <a:solidFill>
                  <a:schemeClr val="dk1"/>
                </a:solidFill>
              </a:rPr>
              <a:t>Metotları</a:t>
            </a:r>
            <a:r>
              <a:rPr lang="en-US" sz="4000" b="1" dirty="0">
                <a:solidFill>
                  <a:schemeClr val="dk1"/>
                </a:solidFill>
              </a:rPr>
              <a:t> </a:t>
            </a:r>
            <a:endParaRPr lang="tr-T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
        <p:nvSpPr>
          <p:cNvPr id="13" name="Google Shape;193;p3">
            <a:extLst>
              <a:ext uri="{FF2B5EF4-FFF2-40B4-BE49-F238E27FC236}">
                <a16:creationId xmlns:a16="http://schemas.microsoft.com/office/drawing/2014/main" id="{0F2F64C2-C818-4EC0-BEDE-FE01B8E375FF}"/>
              </a:ext>
            </a:extLst>
          </p:cNvPr>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Ahmet İhsan AKŞEN - 2111404218</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30/05/2022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V</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b="1" dirty="0"/>
              <a:t>7.1. </a:t>
            </a:r>
            <a:r>
              <a:rPr lang="tr-TR" b="1" dirty="0" err="1"/>
              <a:t>wait</a:t>
            </a:r>
            <a:r>
              <a:rPr lang="tr-TR" b="1" dirty="0"/>
              <a:t>() </a:t>
            </a:r>
            <a:br>
              <a:rPr lang="tr-TR" b="1" dirty="0"/>
            </a:br>
            <a:br>
              <a:rPr lang="tr-TR" b="1" dirty="0"/>
            </a:b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23" name="Google Shape;223;p6"/>
          <p:cNvSpPr txBox="1">
            <a:spLocks noGrp="1"/>
          </p:cNvSpPr>
          <p:nvPr>
            <p:ph type="body" idx="1"/>
          </p:nvPr>
        </p:nvSpPr>
        <p:spPr>
          <a:xfrm>
            <a:off x="1226506" y="1489046"/>
            <a:ext cx="6079729" cy="5135872"/>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r>
              <a:rPr lang="tr-TR" dirty="0"/>
              <a:t>Java dilinin en büyük özelliklerinden biride </a:t>
            </a:r>
            <a:r>
              <a:rPr lang="tr-TR" dirty="0" err="1"/>
              <a:t>multithread</a:t>
            </a:r>
            <a:r>
              <a:rPr lang="tr-TR" dirty="0"/>
              <a:t> (çoklu dizin) uygulamalar geliştirmemize olanak sağlamasıdır.</a:t>
            </a:r>
          </a:p>
          <a:p>
            <a:pPr marL="0" lvl="0" indent="0" algn="l" rtl="0">
              <a:spcBef>
                <a:spcPts val="1000"/>
              </a:spcBef>
              <a:spcAft>
                <a:spcPts val="0"/>
              </a:spcAft>
              <a:buSzPts val="1800"/>
              <a:buNone/>
            </a:pPr>
            <a:endParaRPr lang="tr-TR" dirty="0"/>
          </a:p>
          <a:p>
            <a:pPr marL="0" lvl="0" indent="0" algn="just" rtl="0">
              <a:spcBef>
                <a:spcPts val="1000"/>
              </a:spcBef>
              <a:spcAft>
                <a:spcPts val="0"/>
              </a:spcAft>
              <a:buSzPts val="1800"/>
              <a:buNone/>
            </a:pPr>
            <a:r>
              <a:rPr lang="tr-TR" dirty="0"/>
              <a:t> “</a:t>
            </a:r>
            <a:r>
              <a:rPr lang="tr-TR" dirty="0" err="1"/>
              <a:t>wait</a:t>
            </a:r>
            <a:r>
              <a:rPr lang="tr-TR" dirty="0"/>
              <a:t>()” metodu geçerli iş parçacığının, başka bir iş parçacığı bu nesne için </a:t>
            </a:r>
            <a:r>
              <a:rPr lang="tr-TR" dirty="0" err="1"/>
              <a:t>notify</a:t>
            </a:r>
            <a:r>
              <a:rPr lang="tr-TR" dirty="0"/>
              <a:t>() veya </a:t>
            </a:r>
            <a:r>
              <a:rPr lang="tr-TR" dirty="0" err="1"/>
              <a:t>notifyAll</a:t>
            </a:r>
            <a:r>
              <a:rPr lang="tr-TR" dirty="0"/>
              <a:t>()</a:t>
            </a:r>
          </a:p>
          <a:p>
            <a:pPr marL="0" lvl="0" indent="0" algn="just" rtl="0">
              <a:spcBef>
                <a:spcPts val="1000"/>
              </a:spcBef>
              <a:spcAft>
                <a:spcPts val="0"/>
              </a:spcAft>
              <a:buSzPts val="1800"/>
              <a:buNone/>
            </a:pPr>
            <a:r>
              <a:rPr lang="tr-TR" dirty="0"/>
              <a:t> metodu çağırana kadar süresiz olarak beklemesi için kullanılır</a:t>
            </a:r>
          </a:p>
          <a:p>
            <a:pPr marL="0" lvl="0" indent="0" algn="l" rtl="0">
              <a:spcBef>
                <a:spcPts val="1000"/>
              </a:spcBef>
              <a:spcAft>
                <a:spcPts val="0"/>
              </a:spcAft>
              <a:buSzPts val="1800"/>
              <a:buNone/>
            </a:pPr>
            <a:endParaRPr lang="tr-TR" dirty="0"/>
          </a:p>
        </p:txBody>
      </p:sp>
      <p:pic>
        <p:nvPicPr>
          <p:cNvPr id="7" name="Picture Placeholder 101">
            <a:extLst>
              <a:ext uri="{FF2B5EF4-FFF2-40B4-BE49-F238E27FC236}">
                <a16:creationId xmlns:a16="http://schemas.microsoft.com/office/drawing/2014/main" id="{186354DC-B90C-4636-AB38-F04D055253A4}"/>
              </a:ext>
            </a:extLst>
          </p:cNvPr>
          <p:cNvPicPr>
            <a:picLocks noChangeAspect="1"/>
          </p:cNvPicPr>
          <p:nvPr/>
        </p:nvPicPr>
        <p:blipFill>
          <a:blip r:embed="rId3"/>
          <a:stretch>
            <a:fillRect/>
          </a:stretch>
        </p:blipFill>
        <p:spPr>
          <a:xfrm>
            <a:off x="9073982" y="4374460"/>
            <a:ext cx="2908935" cy="1606550"/>
          </a:xfrm>
          <a:prstGeom prst="rect">
            <a:avLst/>
          </a:prstGeom>
          <a:noFill/>
          <a:ln w="9525">
            <a:noFill/>
          </a:ln>
          <a:effectLst>
            <a:reflection blurRad="6350" stA="50000" endA="300" endPos="38500" dist="50800" dir="5400000" sy="-100000" algn="bl" rotWithShape="0"/>
          </a:effectLst>
        </p:spPr>
      </p:pic>
      <p:pic>
        <p:nvPicPr>
          <p:cNvPr id="8" name="Google Shape;532;p45" descr="Kurumsal Kimlik | Burdur Mehmet Akif Ersoy Üniversitesi">
            <a:extLst>
              <a:ext uri="{FF2B5EF4-FFF2-40B4-BE49-F238E27FC236}">
                <a16:creationId xmlns:a16="http://schemas.microsoft.com/office/drawing/2014/main" id="{1DE52641-A07D-41BA-B263-3D8BB6577B9C}"/>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42653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b="1" dirty="0"/>
              <a:t>7.2. </a:t>
            </a:r>
            <a:r>
              <a:rPr lang="tr-TR" b="1" dirty="0" err="1"/>
              <a:t>wait</a:t>
            </a:r>
            <a:r>
              <a:rPr lang="tr-TR" b="1" dirty="0"/>
              <a:t>(</a:t>
            </a:r>
            <a:r>
              <a:rPr lang="tr-TR" b="1" dirty="0" err="1"/>
              <a:t>long</a:t>
            </a:r>
            <a:r>
              <a:rPr lang="tr-TR" b="1" dirty="0"/>
              <a:t> </a:t>
            </a:r>
            <a:r>
              <a:rPr lang="tr-TR" b="1" dirty="0" err="1"/>
              <a:t>timeout</a:t>
            </a:r>
            <a:r>
              <a:rPr lang="tr-TR" b="1" dirty="0"/>
              <a:t>)</a:t>
            </a:r>
            <a:br>
              <a:rPr lang="tr-TR" b="1" dirty="0"/>
            </a:br>
            <a:r>
              <a:rPr lang="tr-TR" b="1" dirty="0"/>
              <a:t>7.3. </a:t>
            </a:r>
            <a:r>
              <a:rPr lang="tr-TR" b="1" dirty="0" err="1"/>
              <a:t>long</a:t>
            </a:r>
            <a:r>
              <a:rPr lang="tr-TR" b="1" dirty="0"/>
              <a:t> </a:t>
            </a:r>
            <a:r>
              <a:rPr lang="tr-TR" b="1" dirty="0" err="1"/>
              <a:t>timeout</a:t>
            </a:r>
            <a:br>
              <a:rPr lang="tr-TR" b="1" dirty="0"/>
            </a:br>
            <a:br>
              <a:rPr lang="tr-TR" b="1" dirty="0"/>
            </a:b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23" name="Google Shape;223;p6"/>
          <p:cNvSpPr txBox="1">
            <a:spLocks noGrp="1"/>
          </p:cNvSpPr>
          <p:nvPr>
            <p:ph type="body" idx="1"/>
          </p:nvPr>
        </p:nvSpPr>
        <p:spPr>
          <a:xfrm>
            <a:off x="1226506" y="1489046"/>
            <a:ext cx="6034906" cy="5135872"/>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endParaRPr lang="tr-TR" dirty="0"/>
          </a:p>
          <a:p>
            <a:pPr marL="0" lvl="0" indent="0" algn="just" rtl="0">
              <a:spcBef>
                <a:spcPts val="1000"/>
              </a:spcBef>
              <a:spcAft>
                <a:spcPts val="0"/>
              </a:spcAft>
              <a:buSzPts val="1800"/>
              <a:buNone/>
            </a:pPr>
            <a:r>
              <a:rPr lang="tr-TR" dirty="0"/>
              <a:t> “</a:t>
            </a:r>
            <a:r>
              <a:rPr lang="tr-TR" dirty="0" err="1"/>
              <a:t>wait</a:t>
            </a:r>
            <a:r>
              <a:rPr lang="tr-TR" dirty="0"/>
              <a:t>(</a:t>
            </a:r>
            <a:r>
              <a:rPr lang="tr-TR" dirty="0" err="1"/>
              <a:t>long</a:t>
            </a:r>
            <a:r>
              <a:rPr lang="tr-TR" dirty="0"/>
              <a:t> </a:t>
            </a:r>
            <a:r>
              <a:rPr lang="tr-TR" dirty="0" err="1"/>
              <a:t>timeout</a:t>
            </a:r>
            <a:r>
              <a:rPr lang="tr-TR" dirty="0"/>
              <a:t>)” metodu geçerli iş parçacığının, başka bir iş parçacığı bu nesne için </a:t>
            </a:r>
            <a:r>
              <a:rPr lang="tr-TR" dirty="0" err="1"/>
              <a:t>notify</a:t>
            </a:r>
            <a:r>
              <a:rPr lang="tr-TR" dirty="0"/>
              <a:t>() veya </a:t>
            </a:r>
            <a:r>
              <a:rPr lang="tr-TR" dirty="0" err="1"/>
              <a:t>notifyAll</a:t>
            </a:r>
            <a:r>
              <a:rPr lang="tr-TR" dirty="0"/>
              <a:t>() metodu çağırana kadar yada belirtilen süre kadar beklemesi için kullanılır.</a:t>
            </a:r>
          </a:p>
          <a:p>
            <a:pPr marL="0" lvl="0" indent="0" algn="just" rtl="0">
              <a:spcBef>
                <a:spcPts val="1000"/>
              </a:spcBef>
              <a:spcAft>
                <a:spcPts val="0"/>
              </a:spcAft>
              <a:buSzPts val="1800"/>
              <a:buNone/>
            </a:pPr>
            <a:endParaRPr lang="tr-TR" dirty="0"/>
          </a:p>
          <a:p>
            <a:pPr marL="0" lvl="0" indent="0" algn="l" rtl="0">
              <a:spcBef>
                <a:spcPts val="1000"/>
              </a:spcBef>
              <a:spcAft>
                <a:spcPts val="0"/>
              </a:spcAft>
              <a:buSzPts val="1800"/>
              <a:buNone/>
            </a:pPr>
            <a:r>
              <a:rPr lang="tr-TR" dirty="0" err="1"/>
              <a:t>wait</a:t>
            </a:r>
            <a:r>
              <a:rPr lang="tr-TR" dirty="0"/>
              <a:t>(</a:t>
            </a:r>
            <a:r>
              <a:rPr lang="tr-TR" dirty="0" err="1"/>
              <a:t>long</a:t>
            </a:r>
            <a:r>
              <a:rPr lang="tr-TR" dirty="0"/>
              <a:t> </a:t>
            </a:r>
            <a:r>
              <a:rPr lang="tr-TR" dirty="0" err="1"/>
              <a:t>timeout</a:t>
            </a:r>
            <a:r>
              <a:rPr lang="tr-TR" dirty="0"/>
              <a:t>, </a:t>
            </a:r>
            <a:r>
              <a:rPr lang="tr-TR" dirty="0" err="1"/>
              <a:t>int</a:t>
            </a:r>
            <a:r>
              <a:rPr lang="tr-TR" dirty="0"/>
              <a:t> </a:t>
            </a:r>
            <a:r>
              <a:rPr lang="tr-TR" dirty="0" err="1"/>
              <a:t>nanos</a:t>
            </a:r>
            <a:r>
              <a:rPr lang="tr-TR" dirty="0"/>
              <a:t>) metodu ise </a:t>
            </a:r>
            <a:r>
              <a:rPr lang="tr-TR" dirty="0" err="1"/>
              <a:t>nanosanye</a:t>
            </a:r>
            <a:r>
              <a:rPr lang="tr-TR" dirty="0"/>
              <a:t> hassasiyeti ile aynı </a:t>
            </a:r>
            <a:r>
              <a:rPr lang="tr-TR" dirty="0" err="1"/>
              <a:t>ilevi</a:t>
            </a:r>
            <a:r>
              <a:rPr lang="tr-TR" dirty="0"/>
              <a:t> yerine getirir.</a:t>
            </a:r>
          </a:p>
        </p:txBody>
      </p:sp>
      <p:pic>
        <p:nvPicPr>
          <p:cNvPr id="5" name="Picture Placeholder 101">
            <a:extLst>
              <a:ext uri="{FF2B5EF4-FFF2-40B4-BE49-F238E27FC236}">
                <a16:creationId xmlns:a16="http://schemas.microsoft.com/office/drawing/2014/main" id="{8202F0C6-D4D3-4D08-A576-074F5F26C3F7}"/>
              </a:ext>
            </a:extLst>
          </p:cNvPr>
          <p:cNvPicPr>
            <a:picLocks noChangeAspect="1"/>
          </p:cNvPicPr>
          <p:nvPr/>
        </p:nvPicPr>
        <p:blipFill>
          <a:blip r:embed="rId3"/>
          <a:stretch>
            <a:fillRect/>
          </a:stretch>
        </p:blipFill>
        <p:spPr>
          <a:xfrm>
            <a:off x="9073982" y="4374460"/>
            <a:ext cx="2908935" cy="1606550"/>
          </a:xfrm>
          <a:prstGeom prst="rect">
            <a:avLst/>
          </a:prstGeom>
          <a:noFill/>
          <a:ln w="9525">
            <a:noFill/>
          </a:ln>
          <a:effectLst>
            <a:reflection blurRad="6350" stA="50000" endA="300" endPos="38500" dist="50800" dir="5400000" sy="-100000" algn="bl" rotWithShape="0"/>
          </a:effectLst>
        </p:spPr>
      </p:pic>
      <p:pic>
        <p:nvPicPr>
          <p:cNvPr id="6" name="Google Shape;532;p45" descr="Kurumsal Kimlik | Burdur Mehmet Akif Ersoy Üniversitesi">
            <a:extLst>
              <a:ext uri="{FF2B5EF4-FFF2-40B4-BE49-F238E27FC236}">
                <a16:creationId xmlns:a16="http://schemas.microsoft.com/office/drawing/2014/main" id="{EBA529DB-4CA0-436B-8216-802D8DCBAE1A}"/>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8258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b="1" dirty="0"/>
              <a:t>8. </a:t>
            </a:r>
            <a:r>
              <a:rPr lang="tr-TR" b="1" dirty="0" err="1"/>
              <a:t>notify</a:t>
            </a:r>
            <a:r>
              <a:rPr lang="tr-TR" b="1" dirty="0"/>
              <a:t>()</a:t>
            </a:r>
            <a:br>
              <a:rPr lang="tr-TR" b="1" dirty="0"/>
            </a:br>
            <a:r>
              <a:rPr lang="tr-TR" b="1" dirty="0"/>
              <a:t>9. </a:t>
            </a:r>
            <a:r>
              <a:rPr lang="tr-TR" b="1" dirty="0" err="1"/>
              <a:t>notifyAll</a:t>
            </a:r>
            <a:r>
              <a:rPr lang="tr-TR" b="1" dirty="0"/>
              <a:t>()</a:t>
            </a:r>
            <a:br>
              <a:rPr lang="tr-TR" b="1" dirty="0"/>
            </a:br>
            <a:br>
              <a:rPr lang="tr-TR" b="1" dirty="0"/>
            </a:b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23" name="Google Shape;223;p6"/>
          <p:cNvSpPr txBox="1">
            <a:spLocks noGrp="1"/>
          </p:cNvSpPr>
          <p:nvPr>
            <p:ph type="body" idx="1"/>
          </p:nvPr>
        </p:nvSpPr>
        <p:spPr>
          <a:xfrm>
            <a:off x="1226506" y="1489046"/>
            <a:ext cx="4224035" cy="3620836"/>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endParaRPr lang="tr-TR" dirty="0"/>
          </a:p>
          <a:p>
            <a:pPr marL="0" indent="0" algn="just"/>
            <a:r>
              <a:rPr lang="tr-TR" dirty="0" err="1"/>
              <a:t>notify</a:t>
            </a:r>
            <a:r>
              <a:rPr lang="tr-TR" dirty="0"/>
              <a:t>() metodu nesne monitöründe </a:t>
            </a:r>
            <a:r>
              <a:rPr lang="tr-TR" dirty="0" err="1"/>
              <a:t>wait</a:t>
            </a:r>
            <a:r>
              <a:rPr lang="tr-TR" dirty="0"/>
              <a:t>() metodu ile bekletilen iş parçacıklarından herhangi birini başlatmayı sağlar.</a:t>
            </a:r>
          </a:p>
          <a:p>
            <a:pPr marL="0" indent="0" algn="just"/>
            <a:br>
              <a:rPr lang="tr-TR" dirty="0"/>
            </a:br>
            <a:r>
              <a:rPr lang="tr-TR" dirty="0" err="1"/>
              <a:t>notifyAll</a:t>
            </a:r>
            <a:r>
              <a:rPr lang="tr-TR" dirty="0"/>
              <a:t>() metodu işe nesne monitöründeki bütün iş parçacıklarının uyanmasını salar.</a:t>
            </a:r>
          </a:p>
        </p:txBody>
      </p:sp>
      <p:pic>
        <p:nvPicPr>
          <p:cNvPr id="4" name="Resim 3">
            <a:extLst>
              <a:ext uri="{FF2B5EF4-FFF2-40B4-BE49-F238E27FC236}">
                <a16:creationId xmlns:a16="http://schemas.microsoft.com/office/drawing/2014/main" id="{B492BB33-1E35-4701-A476-BB0A7B5471B9}"/>
              </a:ext>
            </a:extLst>
          </p:cNvPr>
          <p:cNvPicPr>
            <a:picLocks noChangeAspect="1"/>
          </p:cNvPicPr>
          <p:nvPr/>
        </p:nvPicPr>
        <p:blipFill>
          <a:blip r:embed="rId3"/>
          <a:stretch>
            <a:fillRect/>
          </a:stretch>
        </p:blipFill>
        <p:spPr>
          <a:xfrm>
            <a:off x="5737412" y="1493942"/>
            <a:ext cx="6266859" cy="5310267"/>
          </a:xfrm>
          <a:prstGeom prst="rect">
            <a:avLst/>
          </a:prstGeom>
        </p:spPr>
      </p:pic>
      <p:pic>
        <p:nvPicPr>
          <p:cNvPr id="8" name="Google Shape;532;p45" descr="Kurumsal Kimlik | Burdur Mehmet Akif Ersoy Üniversitesi">
            <a:extLst>
              <a:ext uri="{FF2B5EF4-FFF2-40B4-BE49-F238E27FC236}">
                <a16:creationId xmlns:a16="http://schemas.microsoft.com/office/drawing/2014/main" id="{FE290DF5-7CAB-4D29-A0C5-638CF7EF8476}"/>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2380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b="1" dirty="0"/>
              <a:t>SONUÇ</a:t>
            </a:r>
            <a:br>
              <a:rPr lang="tr-TR" b="1" dirty="0"/>
            </a:br>
            <a:br>
              <a:rPr lang="tr-TR" b="1" dirty="0"/>
            </a:b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23" name="Google Shape;223;p6"/>
          <p:cNvSpPr txBox="1">
            <a:spLocks noGrp="1"/>
          </p:cNvSpPr>
          <p:nvPr>
            <p:ph type="body" idx="1"/>
          </p:nvPr>
        </p:nvSpPr>
        <p:spPr>
          <a:xfrm>
            <a:off x="1968734" y="1697966"/>
            <a:ext cx="8911687" cy="3952531"/>
          </a:xfrm>
          <a:prstGeom prst="rect">
            <a:avLst/>
          </a:prstGeom>
          <a:noFill/>
          <a:ln>
            <a:noFill/>
          </a:ln>
        </p:spPr>
        <p:txBody>
          <a:bodyPr spcFirstLastPara="1" wrap="square" lIns="91425" tIns="45700" rIns="91425" bIns="45700" anchor="t" anchorCtr="0">
            <a:normAutofit/>
          </a:bodyPr>
          <a:lstStyle/>
          <a:p>
            <a:pPr marL="0" indent="0" algn="just"/>
            <a:r>
              <a:rPr lang="tr-TR" dirty="0"/>
              <a:t>Java’daki Object Sınıfının ne olduğunu gördük</a:t>
            </a:r>
          </a:p>
          <a:p>
            <a:pPr marL="0" indent="0" algn="just"/>
            <a:r>
              <a:rPr lang="tr-TR" dirty="0" err="1"/>
              <a:t>toString</a:t>
            </a:r>
            <a:r>
              <a:rPr lang="tr-TR" dirty="0"/>
              <a:t>() metodu ile nesneleri yazdırmak</a:t>
            </a:r>
          </a:p>
          <a:p>
            <a:pPr marL="0" indent="0" algn="just"/>
            <a:r>
              <a:rPr lang="tr-TR" dirty="0" err="1"/>
              <a:t>hashCode</a:t>
            </a:r>
            <a:r>
              <a:rPr lang="tr-TR" dirty="0"/>
              <a:t>() metodu ile nesnelerin adreslerini okumak </a:t>
            </a:r>
          </a:p>
          <a:p>
            <a:pPr marL="0" indent="0" algn="just"/>
            <a:r>
              <a:rPr lang="tr-TR" dirty="0" err="1"/>
              <a:t>equals</a:t>
            </a:r>
            <a:r>
              <a:rPr lang="tr-TR" dirty="0"/>
              <a:t>() metodu ile nesneleri karşılaştırmak</a:t>
            </a:r>
          </a:p>
          <a:p>
            <a:pPr marL="0" indent="0" algn="just"/>
            <a:r>
              <a:rPr lang="tr-TR" dirty="0" err="1"/>
              <a:t>getClass</a:t>
            </a:r>
            <a:r>
              <a:rPr lang="tr-TR" dirty="0"/>
              <a:t>() metodu ile nesnelerin ait oldukları sınıfları </a:t>
            </a:r>
            <a:r>
              <a:rPr lang="tr-TR" dirty="0" err="1"/>
              <a:t>ögrenmek</a:t>
            </a:r>
            <a:r>
              <a:rPr lang="tr-TR" dirty="0"/>
              <a:t> </a:t>
            </a:r>
          </a:p>
          <a:p>
            <a:pPr marL="0" indent="0" algn="just"/>
            <a:r>
              <a:rPr lang="tr-TR" dirty="0" err="1"/>
              <a:t>clone</a:t>
            </a:r>
            <a:r>
              <a:rPr lang="tr-TR" dirty="0"/>
              <a:t>() metodu ile nesneleri kopyalamak</a:t>
            </a:r>
          </a:p>
          <a:p>
            <a:pPr marL="0" indent="0" algn="just"/>
            <a:r>
              <a:rPr lang="tr-TR" dirty="0" err="1"/>
              <a:t>wait</a:t>
            </a:r>
            <a:r>
              <a:rPr lang="tr-TR" dirty="0"/>
              <a:t>(), </a:t>
            </a:r>
            <a:r>
              <a:rPr lang="tr-TR" dirty="0" err="1"/>
              <a:t>notify</a:t>
            </a:r>
            <a:r>
              <a:rPr lang="tr-TR" dirty="0"/>
              <a:t>() ve </a:t>
            </a:r>
            <a:r>
              <a:rPr lang="tr-TR" dirty="0" err="1"/>
              <a:t>notifyAll</a:t>
            </a:r>
            <a:r>
              <a:rPr lang="tr-TR" dirty="0"/>
              <a:t>() </a:t>
            </a:r>
            <a:r>
              <a:rPr lang="tr-TR" dirty="0" err="1"/>
              <a:t>metodları</a:t>
            </a:r>
            <a:r>
              <a:rPr lang="tr-TR" dirty="0"/>
              <a:t> ile işlemler arası geçiş yapmak</a:t>
            </a:r>
          </a:p>
          <a:p>
            <a:pPr marL="0" indent="0" algn="just"/>
            <a:endParaRPr lang="tr-TR" dirty="0"/>
          </a:p>
        </p:txBody>
      </p:sp>
      <p:pic>
        <p:nvPicPr>
          <p:cNvPr id="6" name="Google Shape;532;p45" descr="Kurumsal Kimlik | Burdur Mehmet Akif Ersoy Üniversitesi">
            <a:extLst>
              <a:ext uri="{FF2B5EF4-FFF2-40B4-BE49-F238E27FC236}">
                <a16:creationId xmlns:a16="http://schemas.microsoft.com/office/drawing/2014/main" id="{B2088CA8-8BA3-4EBC-80F9-42C9DB3D9783}"/>
              </a:ext>
            </a:extLst>
          </p:cNvPr>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77793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dirty="0">
                <a:hlinkClick r:id="rId3"/>
              </a:rPr>
              <a:t>https://docs.oracle.com/javase/7/docs/api/java/lang/Object.html</a:t>
            </a:r>
            <a:endParaRPr lang="tr-TR" b="1" dirty="0"/>
          </a:p>
          <a:p>
            <a:pPr marL="342900" lvl="0" algn="l" rtl="0">
              <a:spcBef>
                <a:spcPts val="0"/>
              </a:spcBef>
              <a:spcAft>
                <a:spcPts val="0"/>
              </a:spcAft>
              <a:buSzPts val="1800"/>
              <a:buFont typeface="+mj-lt"/>
              <a:buAutoNum type="arabicPeriod"/>
            </a:pPr>
            <a:endParaRPr lang="tr-TR" b="1" dirty="0"/>
          </a:p>
          <a:p>
            <a:pPr marL="342900" lvl="0" algn="l" rtl="0">
              <a:spcBef>
                <a:spcPts val="0"/>
              </a:spcBef>
              <a:spcAft>
                <a:spcPts val="0"/>
              </a:spcAft>
              <a:buSzPts val="1800"/>
              <a:buFont typeface="+mj-lt"/>
              <a:buAutoNum type="arabicPeriod"/>
            </a:pPr>
            <a:r>
              <a:rPr lang="tr-TR" b="1" dirty="0">
                <a:hlinkClick r:id="rId4"/>
              </a:rPr>
              <a:t>https://www.maixuanviet.com/wait-and-notify-methods-in-java.vietmx#3_ThenbspwaitnbspMethod</a:t>
            </a:r>
            <a:endParaRPr lang="tr-TR" b="1" dirty="0"/>
          </a:p>
          <a:p>
            <a:pPr marL="342900" lvl="0" algn="l" rtl="0">
              <a:spcBef>
                <a:spcPts val="0"/>
              </a:spcBef>
              <a:spcAft>
                <a:spcPts val="0"/>
              </a:spcAft>
              <a:buSzPts val="1800"/>
              <a:buFont typeface="+mj-lt"/>
              <a:buAutoNum type="arabicPeriod"/>
            </a:pPr>
            <a:endParaRPr lang="tr-TR" b="1" dirty="0"/>
          </a:p>
          <a:p>
            <a:pPr marL="342900" lvl="0" algn="l" rtl="0">
              <a:spcBef>
                <a:spcPts val="0"/>
              </a:spcBef>
              <a:spcAft>
                <a:spcPts val="0"/>
              </a:spcAft>
              <a:buSzPts val="1800"/>
              <a:buFont typeface="+mj-lt"/>
              <a:buAutoNum type="arabicPeriod"/>
            </a:pPr>
            <a:r>
              <a:rPr lang="tr-TR" b="1" dirty="0">
                <a:hlinkClick r:id="rId5"/>
              </a:rPr>
              <a:t>https://www.youtube.com/watch?v=Drmi4iJoU1o&amp;t=3s</a:t>
            </a:r>
            <a:endParaRPr lang="tr-TR" b="1" dirty="0"/>
          </a:p>
          <a:p>
            <a:pPr marL="342900" lvl="0" algn="l" rtl="0">
              <a:spcBef>
                <a:spcPts val="0"/>
              </a:spcBef>
              <a:spcAft>
                <a:spcPts val="0"/>
              </a:spcAft>
              <a:buSzPts val="1800"/>
              <a:buFont typeface="+mj-lt"/>
              <a:buAutoNum type="arabicPeriod"/>
            </a:pPr>
            <a:endParaRPr lang="tr-TR" b="1" dirty="0"/>
          </a:p>
          <a:p>
            <a:pPr marL="342900" lvl="0" algn="l" rtl="0">
              <a:spcBef>
                <a:spcPts val="0"/>
              </a:spcBef>
              <a:spcAft>
                <a:spcPts val="0"/>
              </a:spcAft>
              <a:buSzPts val="1800"/>
              <a:buFont typeface="+mj-lt"/>
              <a:buAutoNum type="arabicPeriod"/>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6"/>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7"/>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13" name="Google Shape;190;p3">
            <a:extLst>
              <a:ext uri="{FF2B5EF4-FFF2-40B4-BE49-F238E27FC236}">
                <a16:creationId xmlns:a16="http://schemas.microsoft.com/office/drawing/2014/main" id="{9367C3BA-9A0F-421C-A600-0802E542ECB7}"/>
              </a:ext>
            </a:extLst>
          </p:cNvPr>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6"/>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7"/>
          <a:srcRect t="12652"/>
          <a:stretch>
            <a:fillRect/>
          </a:stretch>
        </p:blipFill>
        <p:spPr>
          <a:xfrm>
            <a:off x="8544560" y="106680"/>
            <a:ext cx="3563620" cy="2419985"/>
          </a:xfrm>
          <a:prstGeom prst="rect">
            <a:avLst/>
          </a:prstGeom>
          <a:noFill/>
          <a:ln w="9525">
            <a:noFill/>
          </a:ln>
        </p:spPr>
      </p:pic>
      <p:sp>
        <p:nvSpPr>
          <p:cNvPr id="12" name="Google Shape;193;p3">
            <a:extLst>
              <a:ext uri="{FF2B5EF4-FFF2-40B4-BE49-F238E27FC236}">
                <a16:creationId xmlns:a16="http://schemas.microsoft.com/office/drawing/2014/main" id="{8F377832-4BF3-4B40-9B94-A8A13CA5220D}"/>
              </a:ext>
            </a:extLst>
          </p:cNvPr>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Ahmet İhsan AKŞEN - 2111404218</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30/05/2022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V</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641172" y="832009"/>
            <a:ext cx="5001675" cy="6025991"/>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1000"/>
              </a:spcBef>
              <a:spcAft>
                <a:spcPts val="0"/>
              </a:spcAft>
              <a:buClr>
                <a:schemeClr val="accent1"/>
              </a:buClr>
              <a:buSzPct val="100000"/>
              <a:buFont typeface="Noto Sans Symbols"/>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Java - Object Sınıfı</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toString</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hashCode</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equals</a:t>
            </a:r>
            <a:r>
              <a:rPr lang="tr-TR" sz="24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finalize</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getClass</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clone</a:t>
            </a:r>
            <a:r>
              <a:rPr lang="tr-TR" sz="24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endPar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wait</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notify</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457200" indent="-457200" algn="just">
              <a:spcBef>
                <a:spcPts val="1000"/>
              </a:spcBef>
              <a:buClr>
                <a:schemeClr val="accent1"/>
              </a:buClr>
              <a:buSzPct val="100000"/>
              <a:buFont typeface="+mj-lt"/>
              <a:buAutoNum type="arabicPeriod"/>
            </a:pPr>
            <a:r>
              <a:rPr lang="tr-TR" sz="24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notifyAll</a:t>
            </a: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p>
          <a:p>
            <a:pPr marL="342900" marR="0" lvl="0" indent="-342900" algn="just" rtl="0">
              <a:spcBef>
                <a:spcPts val="1000"/>
              </a:spcBef>
              <a:spcAft>
                <a:spcPts val="0"/>
              </a:spcAft>
              <a:buClr>
                <a:schemeClr val="accent1"/>
              </a:buClr>
              <a:buSzPct val="100000"/>
              <a:buFont typeface="Noto Sans Symbols"/>
            </a:pPr>
            <a:r>
              <a:rPr lang="tr-TR" sz="24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Kaynaklar</a:t>
            </a: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6" name="Resim 5">
            <a:extLst>
              <a:ext uri="{FF2B5EF4-FFF2-40B4-BE49-F238E27FC236}">
                <a16:creationId xmlns:a16="http://schemas.microsoft.com/office/drawing/2014/main" id="{88153B34-5BF1-4ADE-B1B7-5E78C774199E}"/>
              </a:ext>
            </a:extLst>
          </p:cNvPr>
          <p:cNvPicPr>
            <a:picLocks noChangeAspect="1"/>
          </p:cNvPicPr>
          <p:nvPr/>
        </p:nvPicPr>
        <p:blipFill>
          <a:blip r:embed="rId3"/>
          <a:stretch>
            <a:fillRect/>
          </a:stretch>
        </p:blipFill>
        <p:spPr>
          <a:xfrm>
            <a:off x="6827096" y="2383034"/>
            <a:ext cx="4316034" cy="3840001"/>
          </a:xfrm>
          <a:prstGeom prst="rect">
            <a:avLst/>
          </a:prstGeom>
        </p:spPr>
      </p:pic>
      <p:pic>
        <p:nvPicPr>
          <p:cNvPr id="13" name="Google Shape;532;p45" descr="Kurumsal Kimlik | Burdur Mehmet Akif Ersoy Üniversitesi">
            <a:extLst>
              <a:ext uri="{FF2B5EF4-FFF2-40B4-BE49-F238E27FC236}">
                <a16:creationId xmlns:a16="http://schemas.microsoft.com/office/drawing/2014/main" id="{F6BB5053-D9E9-4EFC-AE06-0B7FCD14CD83}"/>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Java - Object Sınıfı</a:t>
            </a:r>
            <a:br>
              <a:rPr lang="tr-TR" b="1" dirty="0"/>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843122" y="1111524"/>
            <a:ext cx="7085725"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1000"/>
              </a:spcBef>
              <a:spcAft>
                <a:spcPts val="0"/>
              </a:spcAft>
              <a:buSzPts val="1800"/>
            </a:pPr>
            <a:endParaRPr lang="tr-TR" sz="2000" dirty="0"/>
          </a:p>
          <a:p>
            <a:pPr marL="342900" lvl="0" indent="-342900" algn="just" rtl="0">
              <a:spcBef>
                <a:spcPts val="1000"/>
              </a:spcBef>
              <a:spcAft>
                <a:spcPts val="0"/>
              </a:spcAft>
              <a:buSzPts val="1800"/>
            </a:pPr>
            <a:r>
              <a:rPr lang="tr-TR" sz="2000" dirty="0"/>
              <a:t>	Object sınıfı Java'da bulunan özel bir sınıftır. Bu sınıfı özel yapan ise Java'da bulunan tüm sınıfların bu sınıftan türetilmiş olmasıdır. Java'da kendimiz bir sınıf oluşturup nesne oluşturduğumuzda veya var olan bir sınıftan nesne oluşturduğumuzda bazı ortak metotların olduğunu fark etmişsinizdir. </a:t>
            </a:r>
          </a:p>
          <a:p>
            <a:pPr marL="342900" lvl="0" indent="-342900" algn="just" rtl="0">
              <a:spcBef>
                <a:spcPts val="1000"/>
              </a:spcBef>
              <a:spcAft>
                <a:spcPts val="0"/>
              </a:spcAft>
              <a:buSzPts val="1800"/>
            </a:pPr>
            <a:r>
              <a:rPr lang="tr-TR" sz="2000" dirty="0"/>
              <a:t>	Örneğin </a:t>
            </a:r>
            <a:r>
              <a:rPr lang="tr-TR" sz="2000" dirty="0" err="1"/>
              <a:t>equals</a:t>
            </a:r>
            <a:r>
              <a:rPr lang="tr-TR" sz="2000" dirty="0"/>
              <a:t>() veya </a:t>
            </a:r>
            <a:r>
              <a:rPr lang="tr-TR" sz="2000" dirty="0" err="1"/>
              <a:t>toString</a:t>
            </a:r>
            <a:r>
              <a:rPr lang="tr-TR" sz="2000" dirty="0"/>
              <a:t>() gibi metotlar Java'da bulunan tüm </a:t>
            </a:r>
            <a:r>
              <a:rPr lang="tr-TR" sz="2000" dirty="0" err="1"/>
              <a:t>class'larda</a:t>
            </a:r>
            <a:r>
              <a:rPr lang="tr-TR" sz="2000" dirty="0"/>
              <a:t> mevcuttur. İşte bunun gibi ortak metotlar Object sınıfından miras alınmaktadır.</a:t>
            </a:r>
          </a:p>
        </p:txBody>
      </p:sp>
      <p:pic>
        <p:nvPicPr>
          <p:cNvPr id="7" name="Picture Placeholder 101">
            <a:extLst>
              <a:ext uri="{FF2B5EF4-FFF2-40B4-BE49-F238E27FC236}">
                <a16:creationId xmlns:a16="http://schemas.microsoft.com/office/drawing/2014/main" id="{D90B31F5-02F6-4BB2-BE43-4020450A5873}"/>
              </a:ext>
            </a:extLst>
          </p:cNvPr>
          <p:cNvPicPr>
            <a:picLocks noChangeAspect="1"/>
          </p:cNvPicPr>
          <p:nvPr/>
        </p:nvPicPr>
        <p:blipFill>
          <a:blip r:embed="rId3"/>
          <a:stretch>
            <a:fillRect/>
          </a:stretch>
        </p:blipFill>
        <p:spPr>
          <a:xfrm>
            <a:off x="9073982" y="4374460"/>
            <a:ext cx="2908935" cy="1606550"/>
          </a:xfrm>
          <a:prstGeom prst="rect">
            <a:avLst/>
          </a:prstGeom>
          <a:noFill/>
          <a:ln w="9525">
            <a:noFill/>
          </a:ln>
          <a:effectLst>
            <a:reflection blurRad="6350" stA="50000" endA="300" endPos="38500" dist="50800" dir="5400000" sy="-100000" algn="bl" rotWithShape="0"/>
          </a:effectLst>
        </p:spPr>
      </p:pic>
      <p:pic>
        <p:nvPicPr>
          <p:cNvPr id="8" name="Google Shape;532;p45" descr="Kurumsal Kimlik | Burdur Mehmet Akif Ersoy Üniversitesi">
            <a:extLst>
              <a:ext uri="{FF2B5EF4-FFF2-40B4-BE49-F238E27FC236}">
                <a16:creationId xmlns:a16="http://schemas.microsoft.com/office/drawing/2014/main" id="{DA35F25F-F2A9-497F-883E-13EB3CD5D403}"/>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1. </a:t>
            </a:r>
            <a:r>
              <a:rPr lang="tr-TR" b="1" dirty="0" err="1"/>
              <a:t>toString</a:t>
            </a:r>
            <a:r>
              <a:rPr lang="tr-TR" b="1" dirty="0"/>
              <a:t>()</a:t>
            </a: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226507" y="1854171"/>
            <a:ext cx="4540915" cy="3009858"/>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r>
              <a:rPr lang="tr-TR" dirty="0" err="1"/>
              <a:t>toString</a:t>
            </a:r>
            <a:r>
              <a:rPr lang="tr-TR" dirty="0"/>
              <a:t>() metodu nesnelerin metin karşılıklarını ekrana yazmak için kullanılır. Eğer nesnelerin </a:t>
            </a:r>
            <a:r>
              <a:rPr lang="tr-TR" dirty="0" err="1"/>
              <a:t>metinsel</a:t>
            </a:r>
            <a:r>
              <a:rPr lang="tr-TR" dirty="0"/>
              <a:t> bir karşılığı yoksa nesnenin hafızadaki adresini </a:t>
            </a:r>
            <a:r>
              <a:rPr lang="tr-TR" dirty="0" err="1"/>
              <a:t>Hexadeimal</a:t>
            </a:r>
            <a:r>
              <a:rPr lang="tr-TR" dirty="0"/>
              <a:t> olarak döndürür. Bu işlemi yaparken kullandığı format aşağıdaki gibidir.</a:t>
            </a:r>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b="1" dirty="0"/>
          </a:p>
        </p:txBody>
      </p:sp>
      <p:sp>
        <p:nvSpPr>
          <p:cNvPr id="10" name="Metin kutusu 9">
            <a:extLst>
              <a:ext uri="{FF2B5EF4-FFF2-40B4-BE49-F238E27FC236}">
                <a16:creationId xmlns:a16="http://schemas.microsoft.com/office/drawing/2014/main" id="{F76E9314-60A6-4E4B-827D-72A1042A7572}"/>
              </a:ext>
            </a:extLst>
          </p:cNvPr>
          <p:cNvSpPr txBox="1"/>
          <p:nvPr/>
        </p:nvSpPr>
        <p:spPr>
          <a:xfrm>
            <a:off x="1167507" y="5608553"/>
            <a:ext cx="9856986" cy="461665"/>
          </a:xfrm>
          <a:prstGeom prst="rect">
            <a:avLst/>
          </a:prstGeom>
          <a:noFill/>
        </p:spPr>
        <p:txBody>
          <a:bodyPr wrap="square">
            <a:spAutoFit/>
          </a:bodyPr>
          <a:lstStyle/>
          <a:p>
            <a:pPr marL="0" lvl="0" indent="0" algn="l" rtl="0">
              <a:spcBef>
                <a:spcPts val="1000"/>
              </a:spcBef>
              <a:spcAft>
                <a:spcPts val="0"/>
              </a:spcAft>
              <a:buSzPts val="1800"/>
              <a:buNone/>
            </a:pPr>
            <a:r>
              <a:rPr lang="tr-TR" sz="2400" b="1" dirty="0" err="1">
                <a:solidFill>
                  <a:srgbClr val="3F3F3F"/>
                </a:solidFill>
                <a:latin typeface="Century Gothic" panose="020B0502020202020204"/>
                <a:sym typeface="Century Gothic" panose="020B0502020202020204"/>
              </a:rPr>
              <a:t>getClass</a:t>
            </a:r>
            <a:r>
              <a:rPr lang="tr-TR" sz="2400" b="1" dirty="0">
                <a:solidFill>
                  <a:srgbClr val="3F3F3F"/>
                </a:solidFill>
                <a:latin typeface="Century Gothic" panose="020B0502020202020204"/>
                <a:sym typeface="Century Gothic" panose="020B0502020202020204"/>
              </a:rPr>
              <a:t>().</a:t>
            </a:r>
            <a:r>
              <a:rPr lang="tr-TR" sz="2400" b="1" dirty="0" err="1">
                <a:solidFill>
                  <a:srgbClr val="3F3F3F"/>
                </a:solidFill>
                <a:latin typeface="Century Gothic" panose="020B0502020202020204"/>
                <a:sym typeface="Century Gothic" panose="020B0502020202020204"/>
              </a:rPr>
              <a:t>getName</a:t>
            </a:r>
            <a:r>
              <a:rPr lang="tr-TR" sz="2400" b="1" dirty="0">
                <a:solidFill>
                  <a:srgbClr val="3F3F3F"/>
                </a:solidFill>
                <a:latin typeface="Century Gothic" panose="020B0502020202020204"/>
                <a:sym typeface="Century Gothic" panose="020B0502020202020204"/>
              </a:rPr>
              <a:t>() + ‘@’ + </a:t>
            </a:r>
            <a:r>
              <a:rPr lang="tr-TR" sz="2400" b="1" dirty="0" err="1">
                <a:solidFill>
                  <a:srgbClr val="3F3F3F"/>
                </a:solidFill>
                <a:latin typeface="Century Gothic" panose="020B0502020202020204"/>
                <a:sym typeface="Century Gothic" panose="020B0502020202020204"/>
              </a:rPr>
              <a:t>Integer.toHexString</a:t>
            </a:r>
            <a:r>
              <a:rPr lang="tr-TR" sz="2400" b="1" dirty="0">
                <a:solidFill>
                  <a:srgbClr val="3F3F3F"/>
                </a:solidFill>
                <a:latin typeface="Century Gothic" panose="020B0502020202020204"/>
                <a:sym typeface="Century Gothic" panose="020B0502020202020204"/>
              </a:rPr>
              <a:t>(</a:t>
            </a:r>
            <a:r>
              <a:rPr lang="tr-TR" sz="2400" b="1" dirty="0" err="1">
                <a:solidFill>
                  <a:srgbClr val="3F3F3F"/>
                </a:solidFill>
                <a:latin typeface="Century Gothic" panose="020B0502020202020204"/>
                <a:sym typeface="Century Gothic" panose="020B0502020202020204"/>
              </a:rPr>
              <a:t>hashCode</a:t>
            </a:r>
            <a:r>
              <a:rPr lang="tr-TR" sz="2400" b="1" dirty="0">
                <a:solidFill>
                  <a:srgbClr val="3F3F3F"/>
                </a:solidFill>
                <a:latin typeface="Century Gothic" panose="020B0502020202020204"/>
                <a:sym typeface="Century Gothic" panose="020B0502020202020204"/>
              </a:rPr>
              <a:t>())</a:t>
            </a:r>
          </a:p>
        </p:txBody>
      </p:sp>
      <p:pic>
        <p:nvPicPr>
          <p:cNvPr id="7" name="Resim 6">
            <a:extLst>
              <a:ext uri="{FF2B5EF4-FFF2-40B4-BE49-F238E27FC236}">
                <a16:creationId xmlns:a16="http://schemas.microsoft.com/office/drawing/2014/main" id="{972BC297-2287-4889-92BC-D671C56E8899}"/>
              </a:ext>
            </a:extLst>
          </p:cNvPr>
          <p:cNvPicPr>
            <a:picLocks noChangeAspect="1"/>
          </p:cNvPicPr>
          <p:nvPr/>
        </p:nvPicPr>
        <p:blipFill rotWithShape="1">
          <a:blip r:embed="rId3"/>
          <a:srcRect t="44788" b="232"/>
          <a:stretch/>
        </p:blipFill>
        <p:spPr>
          <a:xfrm>
            <a:off x="6096000" y="1854171"/>
            <a:ext cx="5721249" cy="3160819"/>
          </a:xfrm>
          <a:prstGeom prst="rect">
            <a:avLst/>
          </a:prstGeom>
        </p:spPr>
      </p:pic>
      <p:pic>
        <p:nvPicPr>
          <p:cNvPr id="13" name="Google Shape;532;p45" descr="Kurumsal Kimlik | Burdur Mehmet Akif Ersoy Üniversitesi">
            <a:extLst>
              <a:ext uri="{FF2B5EF4-FFF2-40B4-BE49-F238E27FC236}">
                <a16:creationId xmlns:a16="http://schemas.microsoft.com/office/drawing/2014/main" id="{109C019F-7A92-4B9F-B981-7C29C50AE6C0}"/>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2. </a:t>
            </a:r>
            <a:r>
              <a:rPr lang="tr-TR" b="1" dirty="0" err="1"/>
              <a:t>hashCode</a:t>
            </a:r>
            <a:r>
              <a:rPr lang="tr-TR" b="1" dirty="0"/>
              <a:t>()</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23" name="Google Shape;223;p6"/>
          <p:cNvSpPr txBox="1">
            <a:spLocks noGrp="1"/>
          </p:cNvSpPr>
          <p:nvPr>
            <p:ph type="body" idx="1"/>
          </p:nvPr>
        </p:nvSpPr>
        <p:spPr>
          <a:xfrm>
            <a:off x="1226507" y="1854171"/>
            <a:ext cx="4540915" cy="3009858"/>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spcBef>
                <a:spcPts val="1000"/>
              </a:spcBef>
              <a:spcAft>
                <a:spcPts val="0"/>
              </a:spcAft>
              <a:buSzPts val="1800"/>
              <a:buNone/>
            </a:pPr>
            <a:r>
              <a:rPr lang="tr-TR" sz="2600" dirty="0" err="1"/>
              <a:t>hashCode</a:t>
            </a:r>
            <a:r>
              <a:rPr lang="tr-TR" sz="2600" dirty="0"/>
              <a:t>() metodu nesneye atanan benzersiz bir kimlik bilgisi olan </a:t>
            </a:r>
            <a:r>
              <a:rPr lang="tr-TR" sz="2600" dirty="0" err="1"/>
              <a:t>Hashcode’u</a:t>
            </a:r>
            <a:r>
              <a:rPr lang="tr-TR" sz="2600" dirty="0"/>
              <a:t>  </a:t>
            </a:r>
            <a:r>
              <a:rPr lang="tr-TR" sz="2600" dirty="0" err="1"/>
              <a:t>desimal</a:t>
            </a:r>
            <a:r>
              <a:rPr lang="tr-TR" sz="2600" dirty="0"/>
              <a:t> olarak döndürür.</a:t>
            </a:r>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r>
              <a:rPr lang="tr-TR" sz="2600" b="1" dirty="0" err="1"/>
              <a:t>public</a:t>
            </a:r>
            <a:r>
              <a:rPr lang="tr-TR" sz="2600" b="1" dirty="0"/>
              <a:t> </a:t>
            </a:r>
            <a:r>
              <a:rPr lang="tr-TR" sz="2600" b="1" dirty="0" err="1"/>
              <a:t>native</a:t>
            </a:r>
            <a:r>
              <a:rPr lang="tr-TR" sz="2600" b="1" dirty="0"/>
              <a:t> </a:t>
            </a:r>
            <a:r>
              <a:rPr lang="tr-TR" sz="2600" b="1" dirty="0" err="1"/>
              <a:t>int</a:t>
            </a:r>
            <a:r>
              <a:rPr lang="tr-TR" sz="2600" b="1" dirty="0"/>
              <a:t> </a:t>
            </a:r>
            <a:r>
              <a:rPr lang="tr-TR" sz="2600" b="1" dirty="0" err="1"/>
              <a:t>hashCode</a:t>
            </a:r>
            <a:r>
              <a:rPr lang="tr-TR" sz="2600" b="1" dirty="0"/>
              <a:t>();</a:t>
            </a:r>
          </a:p>
        </p:txBody>
      </p:sp>
      <p:pic>
        <p:nvPicPr>
          <p:cNvPr id="4" name="Resim 3">
            <a:extLst>
              <a:ext uri="{FF2B5EF4-FFF2-40B4-BE49-F238E27FC236}">
                <a16:creationId xmlns:a16="http://schemas.microsoft.com/office/drawing/2014/main" id="{30033A91-5DF0-4E84-A159-39E7E6A3D021}"/>
              </a:ext>
            </a:extLst>
          </p:cNvPr>
          <p:cNvPicPr>
            <a:picLocks noChangeAspect="1"/>
          </p:cNvPicPr>
          <p:nvPr/>
        </p:nvPicPr>
        <p:blipFill>
          <a:blip r:embed="rId3"/>
          <a:stretch>
            <a:fillRect/>
          </a:stretch>
        </p:blipFill>
        <p:spPr>
          <a:xfrm>
            <a:off x="6096000" y="1854171"/>
            <a:ext cx="5520845" cy="3149769"/>
          </a:xfrm>
          <a:prstGeom prst="rect">
            <a:avLst/>
          </a:prstGeom>
        </p:spPr>
      </p:pic>
      <p:pic>
        <p:nvPicPr>
          <p:cNvPr id="9" name="Google Shape;532;p45" descr="Kurumsal Kimlik | Burdur Mehmet Akif Ersoy Üniversitesi">
            <a:extLst>
              <a:ext uri="{FF2B5EF4-FFF2-40B4-BE49-F238E27FC236}">
                <a16:creationId xmlns:a16="http://schemas.microsoft.com/office/drawing/2014/main" id="{16B3FEAE-E68A-4104-8F05-6FE349DD525D}"/>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05333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3. </a:t>
            </a:r>
            <a:r>
              <a:rPr lang="tr-TR" b="1" dirty="0" err="1"/>
              <a:t>equals</a:t>
            </a:r>
            <a:r>
              <a:rPr lang="tr-TR" b="1" dirty="0"/>
              <a:t>()</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23" name="Google Shape;223;p6"/>
          <p:cNvSpPr txBox="1">
            <a:spLocks noGrp="1"/>
          </p:cNvSpPr>
          <p:nvPr>
            <p:ph type="body" idx="1"/>
          </p:nvPr>
        </p:nvSpPr>
        <p:spPr>
          <a:xfrm>
            <a:off x="1217543" y="1352148"/>
            <a:ext cx="4349540" cy="4474912"/>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SzPts val="1800"/>
              <a:buNone/>
            </a:pPr>
            <a:r>
              <a:rPr lang="tr-TR" dirty="0" err="1"/>
              <a:t>Equals</a:t>
            </a:r>
            <a:r>
              <a:rPr lang="tr-TR" dirty="0"/>
              <a:t>() ve == arasında temek fark, birinin metot diğerinin operatör olmasıdır. == operatörünü referans karşılaştırması (</a:t>
            </a:r>
            <a:r>
              <a:rPr lang="tr-TR" dirty="0" err="1"/>
              <a:t>reference</a:t>
            </a:r>
            <a:r>
              <a:rPr lang="tr-TR" dirty="0"/>
              <a:t>) (</a:t>
            </a:r>
            <a:r>
              <a:rPr lang="tr-TR" dirty="0" err="1"/>
              <a:t>address</a:t>
            </a:r>
            <a:r>
              <a:rPr lang="tr-TR" dirty="0"/>
              <a:t> </a:t>
            </a:r>
            <a:r>
              <a:rPr lang="tr-TR" dirty="0" err="1"/>
              <a:t>comparison</a:t>
            </a:r>
            <a:r>
              <a:rPr lang="tr-TR" dirty="0"/>
              <a:t>) için ve </a:t>
            </a:r>
            <a:r>
              <a:rPr lang="tr-TR" dirty="0" err="1"/>
              <a:t>equals</a:t>
            </a:r>
            <a:r>
              <a:rPr lang="tr-TR" dirty="0"/>
              <a:t>() metodunu içerik karşılaştırması için kullanırız. </a:t>
            </a:r>
          </a:p>
          <a:p>
            <a:pPr marL="0" lvl="0" indent="0" algn="just" rtl="0">
              <a:spcBef>
                <a:spcPts val="1000"/>
              </a:spcBef>
              <a:spcAft>
                <a:spcPts val="0"/>
              </a:spcAft>
              <a:buSzPts val="1800"/>
              <a:buNone/>
            </a:pPr>
            <a:endParaRPr lang="tr-TR" dirty="0"/>
          </a:p>
          <a:p>
            <a:pPr marL="0" lvl="0" indent="0" algn="just" rtl="0">
              <a:spcBef>
                <a:spcPts val="1000"/>
              </a:spcBef>
              <a:spcAft>
                <a:spcPts val="0"/>
              </a:spcAft>
              <a:buSzPts val="1800"/>
              <a:buNone/>
            </a:pPr>
            <a:r>
              <a:rPr lang="tr-TR" dirty="0"/>
              <a:t>Basitçe söylemek gerekirse, == her iki nesnenin aynı bellek konumuna işaret edip etmediğini denetlerken, .</a:t>
            </a:r>
            <a:r>
              <a:rPr lang="tr-TR" dirty="0" err="1"/>
              <a:t>equals</a:t>
            </a:r>
            <a:r>
              <a:rPr lang="tr-TR" dirty="0"/>
              <a:t>() nesnelerdeki değerlerin karşılaştırılmasını değerlendirir.</a:t>
            </a:r>
            <a:endParaRPr lang="tr-TR" b="1" dirty="0"/>
          </a:p>
        </p:txBody>
      </p:sp>
      <p:pic>
        <p:nvPicPr>
          <p:cNvPr id="3" name="Resim 2">
            <a:extLst>
              <a:ext uri="{FF2B5EF4-FFF2-40B4-BE49-F238E27FC236}">
                <a16:creationId xmlns:a16="http://schemas.microsoft.com/office/drawing/2014/main" id="{2767CC00-1212-4C13-B317-D44F8B40C815}"/>
              </a:ext>
            </a:extLst>
          </p:cNvPr>
          <p:cNvPicPr>
            <a:picLocks noChangeAspect="1"/>
          </p:cNvPicPr>
          <p:nvPr/>
        </p:nvPicPr>
        <p:blipFill>
          <a:blip r:embed="rId3"/>
          <a:stretch>
            <a:fillRect/>
          </a:stretch>
        </p:blipFill>
        <p:spPr>
          <a:xfrm>
            <a:off x="6096000" y="1352147"/>
            <a:ext cx="5093378" cy="4766150"/>
          </a:xfrm>
          <a:prstGeom prst="rect">
            <a:avLst/>
          </a:prstGeom>
        </p:spPr>
      </p:pic>
      <p:pic>
        <p:nvPicPr>
          <p:cNvPr id="8" name="Google Shape;532;p45" descr="Kurumsal Kimlik | Burdur Mehmet Akif Ersoy Üniversitesi">
            <a:extLst>
              <a:ext uri="{FF2B5EF4-FFF2-40B4-BE49-F238E27FC236}">
                <a16:creationId xmlns:a16="http://schemas.microsoft.com/office/drawing/2014/main" id="{417951FD-B830-4630-8BC5-040AA71FDA5B}"/>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410020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4. </a:t>
            </a:r>
            <a:r>
              <a:rPr lang="tr-TR" b="1" dirty="0" err="1"/>
              <a:t>finalize</a:t>
            </a:r>
            <a:r>
              <a:rPr lang="tr-TR" b="1" dirty="0"/>
              <a:t>()</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23" name="Google Shape;223;p6"/>
          <p:cNvSpPr txBox="1">
            <a:spLocks noGrp="1"/>
          </p:cNvSpPr>
          <p:nvPr>
            <p:ph type="body" idx="1"/>
          </p:nvPr>
        </p:nvSpPr>
        <p:spPr>
          <a:xfrm>
            <a:off x="1226507" y="1854170"/>
            <a:ext cx="4869493" cy="4367335"/>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endParaRPr lang="tr-TR" b="1" dirty="0"/>
          </a:p>
          <a:p>
            <a:pPr marL="0" lvl="0" indent="0" algn="l" rtl="0">
              <a:spcBef>
                <a:spcPts val="1000"/>
              </a:spcBef>
              <a:spcAft>
                <a:spcPts val="0"/>
              </a:spcAft>
              <a:buSzPts val="1800"/>
              <a:buNone/>
            </a:pPr>
            <a:endParaRPr lang="tr-TR" sz="1800" b="1" dirty="0"/>
          </a:p>
          <a:p>
            <a:pPr marL="0" lvl="0" indent="0" algn="l" rtl="0">
              <a:spcBef>
                <a:spcPts val="1000"/>
              </a:spcBef>
              <a:spcAft>
                <a:spcPts val="0"/>
              </a:spcAft>
              <a:buSzPts val="1800"/>
              <a:buNone/>
            </a:pPr>
            <a:endParaRPr lang="tr-TR" b="1" dirty="0"/>
          </a:p>
        </p:txBody>
      </p:sp>
      <p:sp>
        <p:nvSpPr>
          <p:cNvPr id="7" name="Metin kutusu 6">
            <a:extLst>
              <a:ext uri="{FF2B5EF4-FFF2-40B4-BE49-F238E27FC236}">
                <a16:creationId xmlns:a16="http://schemas.microsoft.com/office/drawing/2014/main" id="{1C452AC5-B972-41F4-92DD-FA969828FCD3}"/>
              </a:ext>
            </a:extLst>
          </p:cNvPr>
          <p:cNvSpPr txBox="1"/>
          <p:nvPr/>
        </p:nvSpPr>
        <p:spPr>
          <a:xfrm>
            <a:off x="1622612" y="1997839"/>
            <a:ext cx="6096000" cy="2308324"/>
          </a:xfrm>
          <a:prstGeom prst="rect">
            <a:avLst/>
          </a:prstGeom>
          <a:noFill/>
        </p:spPr>
        <p:txBody>
          <a:bodyPr wrap="square">
            <a:spAutoFit/>
          </a:bodyPr>
          <a:lstStyle/>
          <a:p>
            <a:pPr algn="just"/>
            <a:r>
              <a:rPr lang="tr-TR" sz="1800" dirty="0">
                <a:solidFill>
                  <a:srgbClr val="3F3F3F"/>
                </a:solidFill>
                <a:latin typeface="Century Gothic" panose="020B0502020202020204"/>
                <a:sym typeface="Century Gothic" panose="020B0502020202020204"/>
              </a:rPr>
              <a:t>Eğer yazılımcı nesne bellekten temizlenmeden önce bir takım kaynakları serbest bırakmak istiyorsa, bu metodu </a:t>
            </a:r>
            <a:r>
              <a:rPr lang="tr-TR" sz="1800" dirty="0" err="1">
                <a:solidFill>
                  <a:srgbClr val="3F3F3F"/>
                </a:solidFill>
                <a:latin typeface="Century Gothic" panose="020B0502020202020204"/>
                <a:sym typeface="Century Gothic" panose="020B0502020202020204"/>
              </a:rPr>
              <a:t>override</a:t>
            </a:r>
            <a:r>
              <a:rPr lang="tr-TR" sz="1800" dirty="0">
                <a:solidFill>
                  <a:srgbClr val="3F3F3F"/>
                </a:solidFill>
                <a:latin typeface="Century Gothic" panose="020B0502020202020204"/>
                <a:sym typeface="Century Gothic" panose="020B0502020202020204"/>
              </a:rPr>
              <a:t> edebilir. Teorik olarak çöp toplayıcı, bir nesne tamamen erişilemez duruma geldiğinde bu metodu çağıracak ve sistemden silinmeden önce </a:t>
            </a:r>
            <a:r>
              <a:rPr lang="tr-TR" sz="1800" dirty="0" err="1">
                <a:solidFill>
                  <a:srgbClr val="3F3F3F"/>
                </a:solidFill>
                <a:latin typeface="Century Gothic" panose="020B0502020202020204"/>
                <a:sym typeface="Century Gothic" panose="020B0502020202020204"/>
              </a:rPr>
              <a:t>finalize</a:t>
            </a:r>
            <a:r>
              <a:rPr lang="tr-TR" sz="1800" dirty="0">
                <a:solidFill>
                  <a:srgbClr val="3F3F3F"/>
                </a:solidFill>
                <a:latin typeface="Century Gothic" panose="020B0502020202020204"/>
                <a:sym typeface="Century Gothic" panose="020B0502020202020204"/>
              </a:rPr>
              <a:t>() metodunun içeriği işletilecektir. Ancak pratikte bu yaklaşım çalışmamakta ve uygulamada ciddi sorunlara yol açmaktadır.</a:t>
            </a:r>
          </a:p>
        </p:txBody>
      </p:sp>
      <p:pic>
        <p:nvPicPr>
          <p:cNvPr id="9" name="Picture Placeholder 101">
            <a:extLst>
              <a:ext uri="{FF2B5EF4-FFF2-40B4-BE49-F238E27FC236}">
                <a16:creationId xmlns:a16="http://schemas.microsoft.com/office/drawing/2014/main" id="{B4A0F7BF-2425-4504-8775-A1A5E1484FFC}"/>
              </a:ext>
            </a:extLst>
          </p:cNvPr>
          <p:cNvPicPr>
            <a:picLocks noChangeAspect="1"/>
          </p:cNvPicPr>
          <p:nvPr/>
        </p:nvPicPr>
        <p:blipFill>
          <a:blip r:embed="rId3"/>
          <a:stretch>
            <a:fillRect/>
          </a:stretch>
        </p:blipFill>
        <p:spPr>
          <a:xfrm>
            <a:off x="9073982" y="4374460"/>
            <a:ext cx="2908935" cy="1606550"/>
          </a:xfrm>
          <a:prstGeom prst="rect">
            <a:avLst/>
          </a:prstGeom>
          <a:noFill/>
          <a:ln w="9525">
            <a:noFill/>
          </a:ln>
          <a:effectLst>
            <a:reflection blurRad="6350" stA="50000" endA="300" endPos="38500" dist="50800" dir="5400000" sy="-100000" algn="bl" rotWithShape="0"/>
          </a:effectLst>
        </p:spPr>
      </p:pic>
      <p:pic>
        <p:nvPicPr>
          <p:cNvPr id="10" name="Google Shape;532;p45" descr="Kurumsal Kimlik | Burdur Mehmet Akif Ersoy Üniversitesi">
            <a:extLst>
              <a:ext uri="{FF2B5EF4-FFF2-40B4-BE49-F238E27FC236}">
                <a16:creationId xmlns:a16="http://schemas.microsoft.com/office/drawing/2014/main" id="{EB814635-DC5F-42CE-B94B-6D66CD26ED3F}"/>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286268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5. </a:t>
            </a:r>
            <a:r>
              <a:rPr lang="tr-TR" b="1" dirty="0" err="1"/>
              <a:t>getClass</a:t>
            </a:r>
            <a:r>
              <a:rPr lang="tr-TR" b="1" dirty="0"/>
              <a:t>() </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23" name="Google Shape;223;p6"/>
          <p:cNvSpPr txBox="1">
            <a:spLocks noGrp="1"/>
          </p:cNvSpPr>
          <p:nvPr>
            <p:ph type="body" idx="1"/>
          </p:nvPr>
        </p:nvSpPr>
        <p:spPr>
          <a:xfrm>
            <a:off x="1226507" y="1854170"/>
            <a:ext cx="4869493" cy="4367335"/>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dirty="0"/>
              <a:t>Nesnenin hangi sınıfa ait olduğunu döndürür.</a:t>
            </a:r>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r>
              <a:rPr lang="en-US" dirty="0"/>
              <a:t>public final native Class&lt;?&gt; </a:t>
            </a:r>
            <a:r>
              <a:rPr lang="en-US" dirty="0" err="1"/>
              <a:t>getClass</a:t>
            </a:r>
            <a:r>
              <a:rPr lang="en-US" dirty="0"/>
              <a:t>();</a:t>
            </a:r>
            <a:endParaRPr lang="tr-TR" dirty="0"/>
          </a:p>
        </p:txBody>
      </p:sp>
      <p:pic>
        <p:nvPicPr>
          <p:cNvPr id="3" name="Resim 2">
            <a:extLst>
              <a:ext uri="{FF2B5EF4-FFF2-40B4-BE49-F238E27FC236}">
                <a16:creationId xmlns:a16="http://schemas.microsoft.com/office/drawing/2014/main" id="{27347233-0127-4A81-9402-17D9372F2BC5}"/>
              </a:ext>
            </a:extLst>
          </p:cNvPr>
          <p:cNvPicPr>
            <a:picLocks noChangeAspect="1"/>
          </p:cNvPicPr>
          <p:nvPr/>
        </p:nvPicPr>
        <p:blipFill>
          <a:blip r:embed="rId3"/>
          <a:stretch>
            <a:fillRect/>
          </a:stretch>
        </p:blipFill>
        <p:spPr>
          <a:xfrm>
            <a:off x="6096000" y="1388005"/>
            <a:ext cx="5619630" cy="4746249"/>
          </a:xfrm>
          <a:prstGeom prst="rect">
            <a:avLst/>
          </a:prstGeom>
        </p:spPr>
      </p:pic>
      <p:pic>
        <p:nvPicPr>
          <p:cNvPr id="10" name="Google Shape;532;p45" descr="Kurumsal Kimlik | Burdur Mehmet Akif Ersoy Üniversitesi">
            <a:extLst>
              <a:ext uri="{FF2B5EF4-FFF2-40B4-BE49-F238E27FC236}">
                <a16:creationId xmlns:a16="http://schemas.microsoft.com/office/drawing/2014/main" id="{F1A142EB-1A71-421B-9A34-FB84C069A2AB}"/>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90883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6. </a:t>
            </a:r>
            <a:r>
              <a:rPr lang="tr-TR" b="1" dirty="0" err="1"/>
              <a:t>clone</a:t>
            </a:r>
            <a:r>
              <a:rPr lang="tr-TR" b="1" dirty="0"/>
              <a:t>()</a:t>
            </a:r>
            <a:br>
              <a:rPr lang="tr-TR" b="1" dirty="0"/>
            </a:b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23" name="Google Shape;223;p6"/>
          <p:cNvSpPr txBox="1">
            <a:spLocks noGrp="1"/>
          </p:cNvSpPr>
          <p:nvPr>
            <p:ph type="body" idx="1"/>
          </p:nvPr>
        </p:nvSpPr>
        <p:spPr>
          <a:xfrm>
            <a:off x="1226507" y="1489046"/>
            <a:ext cx="3004834" cy="3620836"/>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1800"/>
              <a:buNone/>
            </a:pPr>
            <a:r>
              <a:rPr lang="tr-TR" dirty="0"/>
              <a:t>Bir nesnenin özelliklerini alıp yeni bir kopyasını oluşturur.</a:t>
            </a:r>
          </a:p>
          <a:p>
            <a:pPr marL="0" lvl="0" indent="0" algn="l" rtl="0">
              <a:spcBef>
                <a:spcPts val="1000"/>
              </a:spcBef>
              <a:spcAft>
                <a:spcPts val="0"/>
              </a:spcAft>
              <a:buSzPts val="1800"/>
              <a:buNone/>
            </a:pPr>
            <a:endParaRPr lang="tr-TR" dirty="0"/>
          </a:p>
        </p:txBody>
      </p:sp>
      <p:pic>
        <p:nvPicPr>
          <p:cNvPr id="6" name="Resim 5">
            <a:extLst>
              <a:ext uri="{FF2B5EF4-FFF2-40B4-BE49-F238E27FC236}">
                <a16:creationId xmlns:a16="http://schemas.microsoft.com/office/drawing/2014/main" id="{EE78A58A-9321-4CE8-A8F6-9331D5DABCE5}"/>
              </a:ext>
            </a:extLst>
          </p:cNvPr>
          <p:cNvPicPr>
            <a:picLocks noChangeAspect="1"/>
          </p:cNvPicPr>
          <p:nvPr/>
        </p:nvPicPr>
        <p:blipFill>
          <a:blip r:embed="rId3"/>
          <a:stretch>
            <a:fillRect/>
          </a:stretch>
        </p:blipFill>
        <p:spPr>
          <a:xfrm>
            <a:off x="4231342" y="1152907"/>
            <a:ext cx="7620000" cy="5101457"/>
          </a:xfrm>
          <a:prstGeom prst="rect">
            <a:avLst/>
          </a:prstGeom>
        </p:spPr>
      </p:pic>
      <p:pic>
        <p:nvPicPr>
          <p:cNvPr id="10" name="Google Shape;532;p45" descr="Kurumsal Kimlik | Burdur Mehmet Akif Ersoy Üniversitesi">
            <a:extLst>
              <a:ext uri="{FF2B5EF4-FFF2-40B4-BE49-F238E27FC236}">
                <a16:creationId xmlns:a16="http://schemas.microsoft.com/office/drawing/2014/main" id="{7687AD20-87FE-4122-9DEF-3209D498101C}"/>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extLst>
      <p:ext uri="{BB962C8B-B14F-4D97-AF65-F5344CB8AC3E}">
        <p14:creationId xmlns:p14="http://schemas.microsoft.com/office/powerpoint/2010/main" val="387607147"/>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704</Words>
  <Application>Microsoft Office PowerPoint</Application>
  <PresentationFormat>Geniş ekran</PresentationFormat>
  <Paragraphs>100</Paragraphs>
  <Slides>15</Slides>
  <Notes>15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Century Gothic</vt:lpstr>
      <vt:lpstr>Noto Sans Symbols</vt:lpstr>
      <vt:lpstr>Calibri</vt:lpstr>
      <vt:lpstr>Duman</vt:lpstr>
      <vt:lpstr>JAVA’da Object Sınıfı ve Metotları </vt:lpstr>
      <vt:lpstr>İÇİNDEKİLER</vt:lpstr>
      <vt:lpstr>Java - Object Sınıfı </vt:lpstr>
      <vt:lpstr>1. toString() </vt:lpstr>
      <vt:lpstr>2. hashCode()</vt:lpstr>
      <vt:lpstr>3. equals()</vt:lpstr>
      <vt:lpstr>4. finalize()</vt:lpstr>
      <vt:lpstr>5. getClass() </vt:lpstr>
      <vt:lpstr>6. clone() </vt:lpstr>
      <vt:lpstr>7.1. wait()    </vt:lpstr>
      <vt:lpstr>7.2. wait(long timeout) 7.3. long timeout   </vt:lpstr>
      <vt:lpstr>8. notify() 9. notifyAll()   </vt:lpstr>
      <vt:lpstr>SONUÇ   </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Ahmet İhsan Akşen</cp:lastModifiedBy>
  <cp:revision>31</cp:revision>
  <dcterms:created xsi:type="dcterms:W3CDTF">2022-05-25T15:13:00Z</dcterms:created>
  <dcterms:modified xsi:type="dcterms:W3CDTF">2022-05-30T22:14:50Z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