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61" r:id="rId6"/>
    <p:sldId id="271" r:id="rId7"/>
    <p:sldId id="264" r:id="rId8"/>
    <p:sldId id="273" r:id="rId9"/>
    <p:sldId id="262" r:id="rId10"/>
    <p:sldId id="263" r:id="rId11"/>
    <p:sldId id="265" r:id="rId12"/>
    <p:sldId id="274" r:id="rId13"/>
    <p:sldId id="266" r:id="rId14"/>
    <p:sldId id="275" r:id="rId15"/>
    <p:sldId id="276" r:id="rId16"/>
    <p:sldId id="278" r:id="rId17"/>
    <p:sldId id="277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İstisnalar ve Dosya İşlemi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Serkan KESKİN 2130121014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12</a:t>
            </a:r>
            <a:r>
              <a:rPr lang="tr-TR" dirty="0" smtClean="0">
                <a:solidFill>
                  <a:schemeClr val="tx1"/>
                </a:solidFill>
              </a:rPr>
              <a:t>/05/2022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tr-T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youtube.com/bmdersleri</a:t>
            </a:r>
            <a:r>
              <a:rPr lang="tr-T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</a:t>
            </a:r>
            <a:endParaRPr lang="tr-T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540"/>
          </a:xfrm>
        </p:spPr>
        <p:txBody>
          <a:bodyPr>
            <a:normAutofit/>
          </a:bodyPr>
          <a:lstStyle/>
          <a:p>
            <a:r>
              <a:rPr lang="tr-TR" dirty="0" smtClean="0"/>
              <a:t>Dosya İşlemleri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688" y="1405650"/>
            <a:ext cx="5888751" cy="536426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 smtClean="0"/>
              <a:t>java.io.File</a:t>
            </a:r>
            <a:r>
              <a:rPr lang="tr-TR" dirty="0" smtClean="0"/>
              <a:t>  </a:t>
            </a:r>
          </a:p>
          <a:p>
            <a:pPr marL="0" indent="0" algn="just">
              <a:buNone/>
            </a:pPr>
            <a:r>
              <a:rPr lang="tr-TR" dirty="0" smtClean="0"/>
              <a:t>File </a:t>
            </a:r>
            <a:r>
              <a:rPr lang="tr-TR" dirty="0"/>
              <a:t>dosya = </a:t>
            </a:r>
            <a:r>
              <a:rPr lang="tr-TR" dirty="0" err="1"/>
              <a:t>new</a:t>
            </a:r>
            <a:r>
              <a:rPr lang="tr-TR" dirty="0"/>
              <a:t> File(</a:t>
            </a:r>
            <a:r>
              <a:rPr lang="tr-TR" dirty="0" err="1"/>
              <a:t>dosyaAdi</a:t>
            </a:r>
            <a:r>
              <a:rPr lang="tr-TR" dirty="0" smtClean="0"/>
              <a:t>);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 err="1" smtClean="0"/>
              <a:t>dosya.getAbsolutePath</a:t>
            </a:r>
            <a:r>
              <a:rPr lang="tr-TR" dirty="0" smtClean="0"/>
              <a:t>() </a:t>
            </a:r>
          </a:p>
          <a:p>
            <a:pPr algn="just"/>
            <a:r>
              <a:rPr lang="tr-TR" dirty="0" err="1" smtClean="0"/>
              <a:t>dosya.getPath</a:t>
            </a:r>
            <a:r>
              <a:rPr lang="tr-TR" dirty="0" smtClean="0"/>
              <a:t>()</a:t>
            </a:r>
          </a:p>
          <a:p>
            <a:pPr algn="just"/>
            <a:r>
              <a:rPr lang="tr-TR" dirty="0" err="1" smtClean="0"/>
              <a:t>dosya.getName</a:t>
            </a:r>
            <a:r>
              <a:rPr lang="tr-TR" dirty="0"/>
              <a:t>() </a:t>
            </a:r>
            <a:endParaRPr lang="tr-TR" dirty="0" smtClean="0"/>
          </a:p>
          <a:p>
            <a:pPr algn="just"/>
            <a:r>
              <a:rPr lang="tr-TR" dirty="0" err="1" smtClean="0"/>
              <a:t>dosya.getParent</a:t>
            </a:r>
            <a:r>
              <a:rPr lang="tr-TR" dirty="0"/>
              <a:t>() </a:t>
            </a:r>
            <a:endParaRPr lang="tr-TR" dirty="0" smtClean="0"/>
          </a:p>
          <a:p>
            <a:pPr algn="just"/>
            <a:r>
              <a:rPr lang="tr-TR" dirty="0" err="1" smtClean="0"/>
              <a:t>dosya.exists</a:t>
            </a:r>
            <a:r>
              <a:rPr lang="tr-TR" dirty="0"/>
              <a:t>() </a:t>
            </a:r>
            <a:endParaRPr lang="tr-TR" dirty="0" smtClean="0"/>
          </a:p>
          <a:p>
            <a:pPr algn="just"/>
            <a:r>
              <a:rPr lang="tr-TR" dirty="0" err="1" smtClean="0"/>
              <a:t>dosya.canRead</a:t>
            </a:r>
            <a:r>
              <a:rPr lang="tr-TR" dirty="0"/>
              <a:t>() </a:t>
            </a:r>
            <a:endParaRPr lang="tr-TR" dirty="0" smtClean="0"/>
          </a:p>
          <a:p>
            <a:pPr algn="just"/>
            <a:r>
              <a:rPr lang="tr-TR" dirty="0" err="1" smtClean="0"/>
              <a:t>dosya.canWrite</a:t>
            </a:r>
            <a:r>
              <a:rPr lang="tr-TR" dirty="0"/>
              <a:t>() </a:t>
            </a:r>
            <a:endParaRPr lang="tr-TR" dirty="0" smtClean="0"/>
          </a:p>
          <a:p>
            <a:pPr algn="just"/>
            <a:r>
              <a:rPr lang="tr-TR" dirty="0" err="1" smtClean="0"/>
              <a:t>dosya.isDirectory</a:t>
            </a:r>
            <a:r>
              <a:rPr lang="tr-TR" dirty="0"/>
              <a:t>() </a:t>
            </a:r>
            <a:endParaRPr lang="tr-TR" dirty="0" smtClean="0"/>
          </a:p>
          <a:p>
            <a:pPr algn="just"/>
            <a:r>
              <a:rPr lang="tr-TR" dirty="0" err="1" smtClean="0"/>
              <a:t>dosya.isFile</a:t>
            </a:r>
            <a:r>
              <a:rPr lang="tr-TR" dirty="0"/>
              <a:t>() </a:t>
            </a:r>
            <a:endParaRPr lang="tr-TR" dirty="0" smtClean="0"/>
          </a:p>
          <a:p>
            <a:pPr algn="just"/>
            <a:r>
              <a:rPr lang="tr-TR" dirty="0" err="1" smtClean="0"/>
              <a:t>dosya.lastModified</a:t>
            </a:r>
            <a:r>
              <a:rPr lang="tr-TR" dirty="0"/>
              <a:t>() </a:t>
            </a:r>
            <a:endParaRPr lang="tr-TR" dirty="0" smtClean="0"/>
          </a:p>
          <a:p>
            <a:pPr algn="just"/>
            <a:r>
              <a:rPr lang="tr-TR" dirty="0" err="1" smtClean="0"/>
              <a:t>dosya.length</a:t>
            </a:r>
            <a:r>
              <a:rPr lang="tr-TR" dirty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Dosya Oluşturma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5454506" cy="16539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/>
              <a:t>File </a:t>
            </a:r>
            <a:r>
              <a:rPr lang="tr-TR" dirty="0" smtClean="0"/>
              <a:t>s </a:t>
            </a:r>
            <a:r>
              <a:rPr lang="tr-TR" dirty="0"/>
              <a:t>= </a:t>
            </a:r>
            <a:r>
              <a:rPr lang="tr-TR" dirty="0" err="1"/>
              <a:t>new</a:t>
            </a:r>
            <a:r>
              <a:rPr lang="tr-TR" dirty="0"/>
              <a:t> File(</a:t>
            </a:r>
            <a:r>
              <a:rPr lang="tr-TR" dirty="0" err="1"/>
              <a:t>dosyaAdi</a:t>
            </a:r>
            <a:r>
              <a:rPr lang="tr-TR" dirty="0"/>
              <a:t>); </a:t>
            </a:r>
            <a:r>
              <a:rPr lang="tr-TR" dirty="0" smtClean="0"/>
              <a:t>  // </a:t>
            </a:r>
            <a:r>
              <a:rPr lang="tr-TR" dirty="0"/>
              <a:t>Dosya </a:t>
            </a:r>
            <a:r>
              <a:rPr lang="tr-TR" dirty="0" smtClean="0"/>
              <a:t>nesnesi</a:t>
            </a:r>
          </a:p>
          <a:p>
            <a:pPr marL="0" indent="0" algn="just">
              <a:buNone/>
            </a:pPr>
            <a:r>
              <a:rPr lang="tr-TR" dirty="0" err="1" smtClean="0"/>
              <a:t>if</a:t>
            </a:r>
            <a:r>
              <a:rPr lang="tr-TR" dirty="0" smtClean="0"/>
              <a:t>(!</a:t>
            </a:r>
            <a:r>
              <a:rPr lang="tr-TR" dirty="0" err="1" smtClean="0"/>
              <a:t>s.exists</a:t>
            </a:r>
            <a:r>
              <a:rPr lang="tr-TR" dirty="0"/>
              <a:t>()){ </a:t>
            </a:r>
            <a:r>
              <a:rPr lang="tr-TR" dirty="0" smtClean="0"/>
              <a:t>  //</a:t>
            </a:r>
            <a:r>
              <a:rPr lang="tr-TR" dirty="0"/>
              <a:t>Dosya zaten var mı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err="1" smtClean="0"/>
              <a:t>s.createNewFile</a:t>
            </a:r>
            <a:r>
              <a:rPr lang="tr-TR" dirty="0"/>
              <a:t>(); </a:t>
            </a:r>
            <a:r>
              <a:rPr lang="tr-TR" dirty="0" smtClean="0"/>
              <a:t>  //</a:t>
            </a:r>
            <a:r>
              <a:rPr lang="tr-TR" dirty="0"/>
              <a:t>Dosyayı oluştur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} 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1644563" y="3244334"/>
            <a:ext cx="1034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/>
              <a:t>File dosya = new File</a:t>
            </a:r>
            <a:r>
              <a:rPr lang="nn-NO" dirty="0" smtClean="0"/>
              <a:t>(“</a:t>
            </a:r>
            <a:r>
              <a:rPr lang="tr-TR" dirty="0" smtClean="0"/>
              <a:t>deneme</a:t>
            </a:r>
            <a:r>
              <a:rPr lang="nn-NO" dirty="0" smtClean="0"/>
              <a:t>.</a:t>
            </a:r>
            <a:r>
              <a:rPr lang="tr-TR" dirty="0" err="1" smtClean="0"/>
              <a:t>txt</a:t>
            </a:r>
            <a:r>
              <a:rPr lang="nn-NO" dirty="0" smtClean="0"/>
              <a:t>”);</a:t>
            </a:r>
            <a:r>
              <a:rPr lang="tr-TR" dirty="0" smtClean="0"/>
              <a:t>    //bulunduğu klasördeki deneme.txt dosyasını açar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556865" y="3723714"/>
            <a:ext cx="9947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File </a:t>
            </a:r>
            <a:r>
              <a:rPr lang="tr-TR" dirty="0"/>
              <a:t>dosya = </a:t>
            </a:r>
            <a:r>
              <a:rPr lang="tr-TR" dirty="0" err="1"/>
              <a:t>new</a:t>
            </a:r>
            <a:r>
              <a:rPr lang="tr-TR" dirty="0"/>
              <a:t> File </a:t>
            </a:r>
            <a:r>
              <a:rPr lang="tr-TR" dirty="0" smtClean="0"/>
              <a:t>(“</a:t>
            </a:r>
            <a:r>
              <a:rPr lang="tr-TR" dirty="0"/>
              <a:t>d:\\</a:t>
            </a:r>
            <a:r>
              <a:rPr lang="tr-TR" dirty="0" err="1"/>
              <a:t>java</a:t>
            </a:r>
            <a:r>
              <a:rPr lang="tr-TR" dirty="0"/>
              <a:t>\\deneme.txt</a:t>
            </a:r>
            <a:r>
              <a:rPr lang="tr-TR" dirty="0" smtClean="0"/>
              <a:t>”);  // d:\java klasöründeki  </a:t>
            </a:r>
            <a:r>
              <a:rPr lang="tr-TR" dirty="0"/>
              <a:t>deneme</a:t>
            </a:r>
            <a:r>
              <a:rPr lang="nn-NO" dirty="0"/>
              <a:t>.</a:t>
            </a:r>
            <a:r>
              <a:rPr lang="tr-TR" dirty="0" err="1" smtClean="0"/>
              <a:t>txt</a:t>
            </a:r>
            <a:r>
              <a:rPr lang="tr-TR" dirty="0" smtClean="0"/>
              <a:t>                    dosyasını </a:t>
            </a:r>
            <a:r>
              <a:rPr lang="tr-TR" dirty="0"/>
              <a:t>açar </a:t>
            </a:r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Dosya Silme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5454506" cy="16539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/>
              <a:t>File </a:t>
            </a:r>
            <a:r>
              <a:rPr lang="tr-TR" dirty="0" smtClean="0"/>
              <a:t>s </a:t>
            </a:r>
            <a:r>
              <a:rPr lang="tr-TR" dirty="0"/>
              <a:t>= </a:t>
            </a:r>
            <a:r>
              <a:rPr lang="tr-TR" dirty="0" err="1"/>
              <a:t>new</a:t>
            </a:r>
            <a:r>
              <a:rPr lang="tr-TR" dirty="0"/>
              <a:t> File(</a:t>
            </a:r>
            <a:r>
              <a:rPr lang="tr-TR" dirty="0" err="1"/>
              <a:t>dosyaAdi</a:t>
            </a:r>
            <a:r>
              <a:rPr lang="tr-TR" dirty="0"/>
              <a:t>); //Dosya Nesnesi 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s.exists</a:t>
            </a:r>
            <a:r>
              <a:rPr lang="tr-TR" dirty="0"/>
              <a:t>()){ </a:t>
            </a:r>
            <a:r>
              <a:rPr lang="tr-TR" dirty="0" smtClean="0"/>
              <a:t>  //</a:t>
            </a:r>
            <a:r>
              <a:rPr lang="tr-TR" dirty="0"/>
              <a:t>Dosya var mı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err="1"/>
              <a:t>s</a:t>
            </a:r>
            <a:r>
              <a:rPr lang="tr-TR" dirty="0" err="1" smtClean="0"/>
              <a:t>.delete</a:t>
            </a:r>
            <a:r>
              <a:rPr lang="tr-TR" dirty="0"/>
              <a:t>(); </a:t>
            </a:r>
            <a:r>
              <a:rPr lang="tr-TR" dirty="0" smtClean="0"/>
              <a:t>  //</a:t>
            </a:r>
            <a:r>
              <a:rPr lang="tr-TR" dirty="0"/>
              <a:t>Dosyayı </a:t>
            </a:r>
            <a:r>
              <a:rPr lang="tr-TR" dirty="0" smtClean="0"/>
              <a:t>sil</a:t>
            </a:r>
          </a:p>
          <a:p>
            <a:pPr marL="0" indent="0" algn="just">
              <a:buNone/>
            </a:pPr>
            <a:r>
              <a:rPr lang="tr-TR" dirty="0" smtClean="0"/>
              <a:t> </a:t>
            </a:r>
            <a:r>
              <a:rPr lang="tr-T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PrintWriter</a:t>
            </a:r>
            <a:r>
              <a:rPr lang="tr-TR" dirty="0" smtClean="0"/>
              <a:t> Sınıfı </a:t>
            </a:r>
            <a:r>
              <a:rPr lang="tr-TR" dirty="0"/>
              <a:t>ile Dosyaya veri yazma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687" y="1905000"/>
            <a:ext cx="7815321" cy="3250009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da metin dosyasına çıktı gönderebilmek için java.io kütüphanesine ait </a:t>
            </a:r>
            <a:r>
              <a:rPr lang="tr-TR" dirty="0" err="1" smtClean="0"/>
              <a:t>PrintWriter</a:t>
            </a:r>
            <a:r>
              <a:rPr lang="tr-TR" dirty="0" smtClean="0"/>
              <a:t>  sınıfında bulunan </a:t>
            </a:r>
            <a:r>
              <a:rPr lang="tr-TR" dirty="0" err="1" smtClean="0"/>
              <a:t>println</a:t>
            </a:r>
            <a:r>
              <a:rPr lang="tr-TR" dirty="0" smtClean="0"/>
              <a:t> metodu kullanılır.</a:t>
            </a:r>
          </a:p>
          <a:p>
            <a:pPr algn="just"/>
            <a:r>
              <a:rPr lang="tr-TR" dirty="0" smtClean="0"/>
              <a:t>Bu sınıfı programda kullanabilmek için </a:t>
            </a:r>
            <a:r>
              <a:rPr lang="tr-TR" dirty="0" err="1" smtClean="0"/>
              <a:t>import</a:t>
            </a:r>
            <a:r>
              <a:rPr lang="tr-TR" dirty="0" smtClean="0"/>
              <a:t> java.io* ile </a:t>
            </a:r>
            <a:r>
              <a:rPr lang="tr-TR" dirty="0" err="1" smtClean="0"/>
              <a:t>import</a:t>
            </a:r>
            <a:r>
              <a:rPr lang="tr-TR" dirty="0" smtClean="0"/>
              <a:t> edilmelidir.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Scanner</a:t>
            </a:r>
            <a:r>
              <a:rPr lang="tr-TR" dirty="0" smtClean="0"/>
              <a:t> Sınıfı  </a:t>
            </a:r>
            <a:r>
              <a:rPr lang="tr-TR" dirty="0"/>
              <a:t>ile okuma </a:t>
            </a:r>
            <a:r>
              <a:rPr lang="tr-TR" dirty="0" smtClean="0"/>
              <a:t>yapmak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352" y="2186515"/>
            <a:ext cx="10374081" cy="3250009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java.util.Scanner</a:t>
            </a:r>
            <a:r>
              <a:rPr lang="tr-TR" dirty="0" smtClean="0"/>
              <a:t> sınıfı klavyeden girilen verilerin okunması için kullanılır.</a:t>
            </a:r>
          </a:p>
          <a:p>
            <a:pPr algn="just"/>
            <a:r>
              <a:rPr lang="tr-TR" dirty="0" err="1" smtClean="0"/>
              <a:t>Scanner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Sanner</a:t>
            </a:r>
            <a:r>
              <a:rPr lang="tr-TR" dirty="0" smtClean="0"/>
              <a:t>(System.in);   //örnek olarak klavyeden veri okumak için </a:t>
            </a:r>
          </a:p>
          <a:p>
            <a:pPr algn="just"/>
            <a:r>
              <a:rPr lang="en-US" dirty="0"/>
              <a:t>Scanner input = new Scanner(new File(filename</a:t>
            </a:r>
            <a:r>
              <a:rPr lang="en-US" dirty="0" smtClean="0"/>
              <a:t>));</a:t>
            </a:r>
            <a:r>
              <a:rPr lang="tr-TR" dirty="0" smtClean="0"/>
              <a:t> //örnek olarak dosyadan okumak için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BufferedReader</a:t>
            </a:r>
            <a:r>
              <a:rPr lang="tr-TR" dirty="0"/>
              <a:t> Sınıfı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036886"/>
            <a:ext cx="10374081" cy="325000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Java’da bir metin dosyasından okuma yapmak için java.io kütüphanesinin içinde yer alan </a:t>
            </a:r>
            <a:r>
              <a:rPr lang="tr-TR" dirty="0" err="1"/>
              <a:t>BufferedReader</a:t>
            </a:r>
            <a:r>
              <a:rPr lang="tr-TR" dirty="0"/>
              <a:t> sınıfı kullanılır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/>
              <a:t>BufferedReader</a:t>
            </a:r>
            <a:r>
              <a:rPr lang="tr-TR" dirty="0"/>
              <a:t> sınıfına ait bir nesne oluştururken metin dosyasının adı doğrudan girilmez. </a:t>
            </a:r>
            <a:r>
              <a:rPr lang="tr-TR" dirty="0" err="1"/>
              <a:t>FileReader</a:t>
            </a:r>
            <a:r>
              <a:rPr lang="tr-TR" dirty="0"/>
              <a:t> adlı bir sınıftan oluşturulan nesne kullanılır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Metin dosyasından bir satır okumak için </a:t>
            </a:r>
            <a:r>
              <a:rPr lang="tr-TR" dirty="0" err="1"/>
              <a:t>readLine</a:t>
            </a:r>
            <a:r>
              <a:rPr lang="tr-TR" dirty="0"/>
              <a:t>() metodu kullanılır.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7927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036886"/>
            <a:ext cx="10374081" cy="325000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hata oluştuğunda, Java normalde durur ve bir hata mesajı oluşturur. Bunun teknik terimi şudur: Java bir </a:t>
            </a:r>
            <a:r>
              <a:rPr lang="tr-TR" b="1" dirty="0"/>
              <a:t>istisna</a:t>
            </a:r>
            <a:r>
              <a:rPr lang="tr-TR" dirty="0"/>
              <a:t> </a:t>
            </a:r>
            <a:r>
              <a:rPr lang="tr-TR" dirty="0" smtClean="0"/>
              <a:t>atar. </a:t>
            </a:r>
          </a:p>
          <a:p>
            <a:r>
              <a:rPr lang="tr-TR" dirty="0"/>
              <a:t>Dosya işleme, herhangi bir uygulamanın önemli bir parçasıdır.</a:t>
            </a:r>
          </a:p>
          <a:p>
            <a:r>
              <a:rPr lang="tr-TR" dirty="0"/>
              <a:t>Java, dosya oluşturmak, okumak, güncellemek ve silmek için çeşitli yöntemlere sahiptir.</a:t>
            </a:r>
          </a:p>
          <a:p>
            <a:pPr algn="just"/>
            <a:r>
              <a:rPr lang="tr-TR" dirty="0" smtClean="0"/>
              <a:t> </a:t>
            </a:r>
            <a:r>
              <a:rPr lang="tr-TR" dirty="0"/>
              <a:t>Java’da dosya okuma ve yazma işlemleri için </a:t>
            </a:r>
            <a:r>
              <a:rPr lang="tr-TR" b="1" dirty="0"/>
              <a:t>File</a:t>
            </a:r>
            <a:r>
              <a:rPr lang="tr-TR" dirty="0"/>
              <a:t> ve </a:t>
            </a:r>
            <a:r>
              <a:rPr lang="tr-TR" b="1" dirty="0"/>
              <a:t>I/O</a:t>
            </a:r>
            <a:r>
              <a:rPr lang="tr-TR" dirty="0"/>
              <a:t> sınıflarını kullanırız.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0772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54" y="1720114"/>
            <a:ext cx="6905586" cy="43308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 8 </a:t>
            </a:r>
            <a:r>
              <a:rPr lang="en-US" dirty="0" err="1" smtClean="0"/>
              <a:t>sta</a:t>
            </a:r>
            <a:r>
              <a:rPr lang="tr-TR" dirty="0" smtClean="0"/>
              <a:t>n</a:t>
            </a:r>
            <a:r>
              <a:rPr lang="en-US" dirty="0" err="1" smtClean="0"/>
              <a:t>dar</a:t>
            </a:r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en-US" dirty="0"/>
              <a:t>Edition </a:t>
            </a:r>
            <a:r>
              <a:rPr lang="en-US" dirty="0" err="1"/>
              <a:t>kitabı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https://www.w3schools.com/java/java_files.asp</a:t>
            </a:r>
          </a:p>
          <a:p>
            <a:r>
              <a:rPr lang="tr-TR" dirty="0"/>
              <a:t>https://</a:t>
            </a:r>
            <a:r>
              <a:rPr lang="tr-TR" dirty="0" smtClean="0"/>
              <a:t>abs.firat.edu.tr/upload/user_449/903469dda765f135ba3dd165b3baf7a0d8d3c8a2_dosya_449.pdf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3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</a:t>
            </a:r>
            <a:r>
              <a:rPr lang="tr-TR" sz="1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youtube.com/bmdersleri</a:t>
            </a:r>
            <a:r>
              <a:rPr lang="tr-T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1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5" y="4529540"/>
            <a:ext cx="5574579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</a:t>
            </a:r>
            <a:r>
              <a:rPr lang="tr-TR" dirty="0" smtClean="0">
                <a:solidFill>
                  <a:schemeClr val="tx1"/>
                </a:solidFill>
              </a:rPr>
              <a:t>: </a:t>
            </a:r>
            <a:r>
              <a:rPr lang="tr-TR" b="1" dirty="0" smtClean="0">
                <a:solidFill>
                  <a:schemeClr val="tx1"/>
                </a:solidFill>
              </a:rPr>
              <a:t>Serkan KESKİN 2130121014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</a:t>
            </a:r>
            <a:r>
              <a:rPr lang="tr-TR" dirty="0" smtClean="0">
                <a:solidFill>
                  <a:schemeClr val="tx1"/>
                </a:solidFill>
              </a:rPr>
              <a:t>:serkankeskin71@gmail.com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12</a:t>
            </a:r>
            <a:r>
              <a:rPr lang="tr-TR" dirty="0" smtClean="0">
                <a:solidFill>
                  <a:schemeClr val="tx1"/>
                </a:solidFill>
              </a:rPr>
              <a:t>/05/2022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</a:t>
            </a:r>
            <a:r>
              <a:rPr lang="tr-TR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youtube.com/bmdersleri</a:t>
            </a:r>
            <a:r>
              <a:rPr lang="tr-T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619" y="1776660"/>
            <a:ext cx="8915400" cy="3777622"/>
          </a:xfrm>
        </p:spPr>
        <p:txBody>
          <a:bodyPr>
            <a:normAutofit/>
          </a:bodyPr>
          <a:lstStyle/>
          <a:p>
            <a:r>
              <a:rPr lang="tr-TR" dirty="0" smtClean="0"/>
              <a:t>İstisnalar (</a:t>
            </a:r>
            <a:r>
              <a:rPr lang="tr-TR" dirty="0" err="1" smtClean="0"/>
              <a:t>Exceptions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Çoklu İstisnanın </a:t>
            </a:r>
            <a:r>
              <a:rPr lang="tr-TR" dirty="0" smtClean="0"/>
              <a:t>Yakalanması ve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/>
              <a:t>Try-Catch</a:t>
            </a:r>
            <a:r>
              <a:rPr lang="tr-TR" dirty="0"/>
              <a:t> Yapısı</a:t>
            </a:r>
          </a:p>
          <a:p>
            <a:r>
              <a:rPr lang="tr-TR" dirty="0" smtClean="0"/>
              <a:t>Dosya Giriş/Çıkış İşlemleri</a:t>
            </a:r>
            <a:endParaRPr lang="tr-TR" dirty="0"/>
          </a:p>
          <a:p>
            <a:r>
              <a:rPr lang="tr-TR" dirty="0" smtClean="0"/>
              <a:t>Metin </a:t>
            </a:r>
            <a:r>
              <a:rPr lang="tr-TR" dirty="0"/>
              <a:t>Dosyaları Giriş/Çıkış İşlemleri</a:t>
            </a:r>
          </a:p>
          <a:p>
            <a:r>
              <a:rPr lang="tr-TR" dirty="0" smtClean="0"/>
              <a:t>Akış (</a:t>
            </a:r>
            <a:r>
              <a:rPr lang="tr-TR" dirty="0" err="1" smtClean="0"/>
              <a:t>Stream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Dosya İşlemleri ve Örnekler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tr-TR" sz="1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youtube.com/bmdersleri</a:t>
            </a:r>
            <a:r>
              <a:rPr lang="tr-T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m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İstisnalar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418" y="1744301"/>
            <a:ext cx="5712154" cy="3900042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İstisna(</a:t>
            </a:r>
            <a:r>
              <a:rPr lang="tr-TR" dirty="0" err="1" smtClean="0"/>
              <a:t>Exceptions</a:t>
            </a:r>
            <a:r>
              <a:rPr lang="tr-TR" dirty="0" smtClean="0"/>
              <a:t>) çalışma zamanında oluşan bir hatadır</a:t>
            </a:r>
            <a:r>
              <a:rPr lang="tr-TR" dirty="0"/>
              <a:t>. JVM(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) </a:t>
            </a:r>
            <a:r>
              <a:rPr lang="tr-TR" dirty="0" smtClean="0"/>
              <a:t>tarafından beklenmeyen </a:t>
            </a:r>
            <a:r>
              <a:rPr lang="tr-TR" dirty="0"/>
              <a:t>bir durum için veya </a:t>
            </a:r>
            <a:r>
              <a:rPr lang="tr-TR" dirty="0" err="1"/>
              <a:t>throw</a:t>
            </a:r>
            <a:r>
              <a:rPr lang="tr-TR" dirty="0"/>
              <a:t> komutunu çalıştırmanın bir sonucu olarak kodunuz tarafından üretilir.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48" y="1744301"/>
            <a:ext cx="4560311" cy="36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İstisna Yakalama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83" y="1445041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İstisnalar</a:t>
            </a:r>
            <a:r>
              <a:rPr lang="tr-TR" dirty="0"/>
              <a:t>, hatalı durumların yakalanmasını ve kontrol edilmesini sağlarlar</a:t>
            </a:r>
            <a:r>
              <a:rPr lang="tr-TR" dirty="0" smtClean="0"/>
              <a:t>.</a:t>
            </a:r>
          </a:p>
          <a:p>
            <a:pPr algn="just"/>
            <a:r>
              <a:rPr lang="en-US" dirty="0" err="1" smtClean="0"/>
              <a:t>java.l</a:t>
            </a:r>
            <a:r>
              <a:rPr lang="tr-TR" dirty="0" smtClean="0"/>
              <a:t>o</a:t>
            </a:r>
            <a:r>
              <a:rPr lang="en-US" dirty="0" err="1" smtClean="0"/>
              <a:t>ng.Exception</a:t>
            </a:r>
            <a:r>
              <a:rPr lang="en-US" dirty="0" smtClean="0"/>
              <a:t> </a:t>
            </a:r>
            <a:r>
              <a:rPr lang="en-US" dirty="0" err="1"/>
              <a:t>sınıfından</a:t>
            </a:r>
            <a:r>
              <a:rPr lang="en-US" dirty="0"/>
              <a:t> </a:t>
            </a:r>
            <a:r>
              <a:rPr lang="en-US" dirty="0" err="1"/>
              <a:t>türetilir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/>
              <a:t>Herhangi bir kod bloğunda hatayla karşılaşan kod istisna </a:t>
            </a:r>
            <a:r>
              <a:rPr lang="tr-TR" dirty="0" smtClean="0"/>
              <a:t>fırlatır.</a:t>
            </a:r>
          </a:p>
          <a:p>
            <a:pPr algn="just"/>
            <a:r>
              <a:rPr lang="tr-TR" dirty="0"/>
              <a:t>Hatanın kontrol edilmesini sağlayan kod bloğu da istisnayı yakalar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Java’da istisnalar </a:t>
            </a:r>
            <a:r>
              <a:rPr lang="tr-TR" dirty="0" err="1"/>
              <a:t>Throwable</a:t>
            </a:r>
            <a:r>
              <a:rPr lang="tr-TR" dirty="0"/>
              <a:t> sınıfından türetilir ve hiyerarşiye sahiptir.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Birden Fazla İstisnanın </a:t>
            </a:r>
            <a:r>
              <a:rPr lang="tr-TR" dirty="0" smtClean="0"/>
              <a:t>Yakalanması ve </a:t>
            </a:r>
            <a:br>
              <a:rPr lang="tr-TR" dirty="0" smtClean="0"/>
            </a:br>
            <a:r>
              <a:rPr lang="tr-TR" dirty="0" err="1" smtClean="0"/>
              <a:t>Try-Catch</a:t>
            </a:r>
            <a:r>
              <a:rPr lang="tr-TR" dirty="0" smtClean="0"/>
              <a:t> </a:t>
            </a:r>
            <a:r>
              <a:rPr lang="tr-TR" dirty="0"/>
              <a:t>Yapısı</a:t>
            </a:r>
            <a:br>
              <a:rPr lang="tr-TR" dirty="0"/>
            </a:br>
            <a:endParaRPr lang="en-US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050869"/>
              </p:ext>
            </p:extLst>
          </p:nvPr>
        </p:nvGraphicFramePr>
        <p:xfrm>
          <a:off x="1035960" y="1662546"/>
          <a:ext cx="9870339" cy="3017520"/>
        </p:xfrm>
        <a:graphic>
          <a:graphicData uri="http://schemas.openxmlformats.org/drawingml/2006/table">
            <a:tbl>
              <a:tblPr/>
              <a:tblGrid>
                <a:gridCol w="516170">
                  <a:extLst>
                    <a:ext uri="{9D8B030D-6E8A-4147-A177-3AD203B41FA5}">
                      <a16:colId xmlns:a16="http://schemas.microsoft.com/office/drawing/2014/main" val="13683102"/>
                    </a:ext>
                  </a:extLst>
                </a:gridCol>
                <a:gridCol w="9354169">
                  <a:extLst>
                    <a:ext uri="{9D8B030D-6E8A-4147-A177-3AD203B41FA5}">
                      <a16:colId xmlns:a16="http://schemas.microsoft.com/office/drawing/2014/main" val="4187791335"/>
                    </a:ext>
                  </a:extLst>
                </a:gridCol>
              </a:tblGrid>
              <a:tr h="3017520">
                <a:tc>
                  <a:txBody>
                    <a:bodyPr/>
                    <a:lstStyle/>
                    <a:p>
                      <a:endParaRPr lang="tr-T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effectLst/>
                        </a:rPr>
                        <a:t>try</a:t>
                      </a:r>
                      <a:r>
                        <a:rPr lang="tr-TR" dirty="0">
                          <a:effectLst/>
                        </a:rPr>
                        <a:t>{</a:t>
                      </a:r>
                    </a:p>
                    <a:p>
                      <a:r>
                        <a:rPr lang="tr-TR" dirty="0">
                          <a:effectLst/>
                        </a:rPr>
                        <a:t>//Hata oluşması beklenen kod bloğu</a:t>
                      </a:r>
                    </a:p>
                    <a:p>
                      <a:r>
                        <a:rPr lang="tr-TR" dirty="0">
                          <a:effectLst/>
                        </a:rPr>
                        <a:t>}</a:t>
                      </a:r>
                    </a:p>
                    <a:p>
                      <a:r>
                        <a:rPr lang="tr-TR" dirty="0" err="1">
                          <a:effectLst/>
                        </a:rPr>
                        <a:t>catch</a:t>
                      </a:r>
                      <a:r>
                        <a:rPr lang="tr-TR" dirty="0">
                          <a:effectLst/>
                        </a:rPr>
                        <a:t>(hata tipi){</a:t>
                      </a:r>
                    </a:p>
                    <a:p>
                      <a:r>
                        <a:rPr lang="tr-TR" dirty="0">
                          <a:effectLst/>
                        </a:rPr>
                        <a:t>// Bu hatanın yönetilmesi için gerekli kod bloğu</a:t>
                      </a:r>
                    </a:p>
                    <a:p>
                      <a:r>
                        <a:rPr lang="tr-TR" dirty="0">
                          <a:effectLst/>
                        </a:rPr>
                        <a:t>}</a:t>
                      </a:r>
                    </a:p>
                    <a:p>
                      <a:r>
                        <a:rPr lang="tr-TR" dirty="0" err="1">
                          <a:effectLst/>
                        </a:rPr>
                        <a:t>finally</a:t>
                      </a:r>
                      <a:r>
                        <a:rPr lang="tr-TR" dirty="0">
                          <a:effectLst/>
                        </a:rPr>
                        <a:t>{</a:t>
                      </a:r>
                    </a:p>
                    <a:p>
                      <a:r>
                        <a:rPr lang="tr-TR" dirty="0">
                          <a:effectLst/>
                        </a:rPr>
                        <a:t>//Hata </a:t>
                      </a:r>
                      <a:r>
                        <a:rPr lang="tr-TR" dirty="0" err="1">
                          <a:effectLst/>
                        </a:rPr>
                        <a:t>oluşsada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oluşmasada</a:t>
                      </a:r>
                      <a:r>
                        <a:rPr lang="tr-TR" dirty="0">
                          <a:effectLst/>
                        </a:rPr>
                        <a:t> son olarak çalıştırılacak kod bloğu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11174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Dosya Giriş Çıkış İşlemleri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418" y="1752612"/>
            <a:ext cx="10408642" cy="3891730"/>
          </a:xfrm>
        </p:spPr>
        <p:txBody>
          <a:bodyPr>
            <a:normAutofit/>
          </a:bodyPr>
          <a:lstStyle/>
          <a:p>
            <a:r>
              <a:rPr lang="tr-TR" dirty="0" smtClean="0"/>
              <a:t>Bir programa giriş klavyeden veya bir belge, dosyadan olabilir.</a:t>
            </a:r>
          </a:p>
          <a:p>
            <a:r>
              <a:rPr lang="tr-TR" dirty="0" smtClean="0"/>
              <a:t>Çıktısı ise ekrana veya belge, dosyaya olabilir.</a:t>
            </a:r>
          </a:p>
          <a:p>
            <a:r>
              <a:rPr lang="tr-TR" dirty="0"/>
              <a:t>Giriş çıkış işlemleri dosya ile haberleşmesi gerekiyor ise </a:t>
            </a:r>
            <a:r>
              <a:rPr lang="tr-TR" dirty="0" err="1"/>
              <a:t>java</a:t>
            </a:r>
            <a:r>
              <a:rPr lang="tr-TR" dirty="0"/>
              <a:t> programında bu işleme</a:t>
            </a:r>
          </a:p>
          <a:p>
            <a:pPr marL="0" indent="0">
              <a:buNone/>
            </a:pPr>
            <a:r>
              <a:rPr lang="tr-TR" dirty="0"/>
              <a:t>yönelik özel sınıf ve nesnelerin kullanılması gereklidir. </a:t>
            </a:r>
          </a:p>
          <a:p>
            <a:pPr lvl="0"/>
            <a:r>
              <a:rPr lang="tr-TR" dirty="0" err="1"/>
              <a:t>Byte</a:t>
            </a:r>
            <a:r>
              <a:rPr lang="tr-TR" dirty="0"/>
              <a:t> akımları (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streams</a:t>
            </a:r>
            <a:r>
              <a:rPr lang="tr-TR" dirty="0" smtClean="0"/>
              <a:t>) </a:t>
            </a:r>
          </a:p>
          <a:p>
            <a:pPr lvl="0"/>
            <a:r>
              <a:rPr lang="tr-TR" dirty="0"/>
              <a:t>Karakter akımları (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streams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Akış (</a:t>
            </a:r>
            <a:r>
              <a:rPr lang="tr-TR" dirty="0" err="1" smtClean="0"/>
              <a:t>Stream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Bir akış programınız ile hedef arasında bir bağlantı olarak tanımlanır.</a:t>
            </a:r>
          </a:p>
          <a:p>
            <a:pPr algn="just"/>
            <a:r>
              <a:rPr lang="tr-TR" dirty="0" smtClean="0"/>
              <a:t>Akış ağ bağlantısı, dosya veya giriş çıkış olabilir.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72" y="3196850"/>
            <a:ext cx="668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Dosya Giriş Çıkış İşlemlerinin Gerekliliği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355" y="1744300"/>
            <a:ext cx="7557579" cy="2466973"/>
          </a:xfrm>
        </p:spPr>
        <p:txBody>
          <a:bodyPr>
            <a:normAutofit/>
          </a:bodyPr>
          <a:lstStyle/>
          <a:p>
            <a:r>
              <a:rPr lang="tr-TR" dirty="0" smtClean="0"/>
              <a:t>Program sona erdiğinde kullanılan veriler kayıp olur. Eğer verileri kaybetmemek istiyorsak dosyada saklanması gerekmektedir. Aynı şeyler klavyeden girilen veriler içinde geçerlidir.</a:t>
            </a:r>
          </a:p>
          <a:p>
            <a:r>
              <a:rPr lang="tr-TR" dirty="0"/>
              <a:t>H</a:t>
            </a:r>
            <a:r>
              <a:rPr lang="tr-TR" dirty="0" smtClean="0"/>
              <a:t>er </a:t>
            </a:r>
            <a:r>
              <a:rPr lang="tr-TR" dirty="0"/>
              <a:t>türlü veriye ve donanıma uygulanabilecek </a:t>
            </a:r>
            <a:r>
              <a:rPr lang="tr-TR" dirty="0" smtClean="0"/>
              <a:t>esnekliğe sahiptir.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Metin Dosyaları Giriş Çıkış İşlemleri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24" y="1905000"/>
            <a:ext cx="9612929" cy="2260338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Metin dosyaları giriş işlemi </a:t>
            </a:r>
            <a:r>
              <a:rPr lang="tr-TR" dirty="0" err="1"/>
              <a:t>BufferedReader</a:t>
            </a:r>
            <a:r>
              <a:rPr lang="tr-TR" dirty="0"/>
              <a:t> ve </a:t>
            </a:r>
            <a:r>
              <a:rPr lang="tr-TR" dirty="0" err="1" smtClean="0"/>
              <a:t>FileReader</a:t>
            </a:r>
            <a:r>
              <a:rPr lang="tr-TR" dirty="0" smtClean="0"/>
              <a:t> sınıfları kullanılarak yapılır.</a:t>
            </a:r>
          </a:p>
          <a:p>
            <a:pPr algn="just"/>
            <a:r>
              <a:rPr lang="tr-TR" dirty="0" smtClean="0"/>
              <a:t>Dosya giriş işlemleri için kullanılan sınıf ile bir </a:t>
            </a:r>
            <a:r>
              <a:rPr lang="tr-TR" dirty="0" err="1" smtClean="0"/>
              <a:t>input</a:t>
            </a:r>
            <a:r>
              <a:rPr lang="tr-TR" dirty="0"/>
              <a:t> </a:t>
            </a:r>
            <a:r>
              <a:rPr lang="tr-TR" dirty="0" err="1" smtClean="0"/>
              <a:t>stream</a:t>
            </a:r>
            <a:r>
              <a:rPr lang="tr-TR" dirty="0" smtClean="0"/>
              <a:t>(akış) oluşturulur.</a:t>
            </a:r>
          </a:p>
          <a:p>
            <a:pPr algn="just"/>
            <a:r>
              <a:rPr lang="tr-TR" dirty="0" smtClean="0"/>
              <a:t>Metin </a:t>
            </a:r>
            <a:r>
              <a:rPr lang="tr-TR" dirty="0"/>
              <a:t>dosyası çıkış işlemleri </a:t>
            </a:r>
            <a:r>
              <a:rPr lang="tr-TR" dirty="0" err="1"/>
              <a:t>Prinwriter</a:t>
            </a:r>
            <a:r>
              <a:rPr lang="tr-TR" dirty="0"/>
              <a:t> ve </a:t>
            </a:r>
            <a:r>
              <a:rPr lang="tr-TR" dirty="0" err="1" smtClean="0"/>
              <a:t>FileOutputStream</a:t>
            </a:r>
            <a:r>
              <a:rPr lang="tr-TR" dirty="0" smtClean="0"/>
              <a:t> </a:t>
            </a:r>
            <a:r>
              <a:rPr lang="tr-TR" dirty="0" err="1" smtClean="0"/>
              <a:t>sınıları</a:t>
            </a:r>
            <a:r>
              <a:rPr lang="tr-TR" dirty="0" smtClean="0"/>
              <a:t> kullanılarak yapılır.</a:t>
            </a:r>
          </a:p>
          <a:p>
            <a:pPr algn="just"/>
            <a:r>
              <a:rPr lang="tr-TR" dirty="0" smtClean="0"/>
              <a:t>Dosya çıkış </a:t>
            </a:r>
            <a:r>
              <a:rPr lang="tr-TR" dirty="0" err="1" smtClean="0"/>
              <a:t>işlmleri</a:t>
            </a:r>
            <a:r>
              <a:rPr lang="tr-TR" dirty="0" smtClean="0"/>
              <a:t> için kullanılan sınıf ile bir </a:t>
            </a:r>
            <a:r>
              <a:rPr lang="tr-TR" dirty="0" err="1" smtClean="0"/>
              <a:t>output</a:t>
            </a:r>
            <a:r>
              <a:rPr lang="tr-TR" dirty="0" smtClean="0"/>
              <a:t>  </a:t>
            </a:r>
            <a:r>
              <a:rPr lang="tr-TR" dirty="0" err="1" smtClean="0"/>
              <a:t>stream</a:t>
            </a:r>
            <a:r>
              <a:rPr lang="tr-TR" dirty="0" smtClean="0"/>
              <a:t>(akış) oluşturulur.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792</TotalTime>
  <Words>662</Words>
  <Application>Microsoft Office PowerPoint</Application>
  <PresentationFormat>Geniş ekran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Duman</vt:lpstr>
      <vt:lpstr>İstisnalar ve Dosya İşlemi</vt:lpstr>
      <vt:lpstr>İçindekiler</vt:lpstr>
      <vt:lpstr>İstisnalar </vt:lpstr>
      <vt:lpstr>İstisna Yakalama </vt:lpstr>
      <vt:lpstr>Birden Fazla İstisnanın Yakalanması ve  Try-Catch Yapısı </vt:lpstr>
      <vt:lpstr>Dosya Giriş Çıkış İşlemleri</vt:lpstr>
      <vt:lpstr>Akış (Stream)</vt:lpstr>
      <vt:lpstr>Dosya Giriş Çıkış İşlemlerinin Gerekliliği</vt:lpstr>
      <vt:lpstr>Metin Dosyaları Giriş Çıkış İşlemleri</vt:lpstr>
      <vt:lpstr>Dosya İşlemleri</vt:lpstr>
      <vt:lpstr>Dosya Oluşturma</vt:lpstr>
      <vt:lpstr>Dosya Silme</vt:lpstr>
      <vt:lpstr>PrintWriter Sınıfı ile Dosyaya veri yazma </vt:lpstr>
      <vt:lpstr>Scanner Sınıfı  ile okuma yapmak</vt:lpstr>
      <vt:lpstr>BufferedReader Sınıfı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serkan</cp:lastModifiedBy>
  <cp:revision>65</cp:revision>
  <dcterms:created xsi:type="dcterms:W3CDTF">2020-04-15T07:57:29Z</dcterms:created>
  <dcterms:modified xsi:type="dcterms:W3CDTF">2022-05-12T18:04:28Z</dcterms:modified>
</cp:coreProperties>
</file>