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72" r:id="rId3"/>
    <p:sldId id="262" r:id="rId4"/>
    <p:sldId id="263" r:id="rId5"/>
    <p:sldId id="264" r:id="rId6"/>
    <p:sldId id="265" r:id="rId7"/>
    <p:sldId id="266" r:id="rId8"/>
    <p:sldId id="267" r:id="rId9"/>
    <p:sldId id="269" r:id="rId10"/>
    <p:sldId id="270" r:id="rId11"/>
    <p:sldId id="271" r:id="rId12"/>
    <p:sldId id="273" r:id="rId13"/>
    <p:sldId id="274" r:id="rId14"/>
    <p:sldId id="275" r:id="rId15"/>
    <p:sldId id="276" r:id="rId16"/>
    <p:sldId id="277" r:id="rId17"/>
    <p:sldId id="278"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8E5B6-8638-4DDF-8417-7C37AD202C1F}" type="datetimeFigureOut">
              <a:rPr lang="tr-TR" smtClean="0"/>
              <a:t>1.06.2022</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B0A83-6C8E-4D76-B211-4383D455000F}" type="slidenum">
              <a:rPr lang="tr-TR" smtClean="0"/>
              <a:t>‹#›</a:t>
            </a:fld>
            <a:endParaRPr lang="tr-TR" dirty="0"/>
          </a:p>
        </p:txBody>
      </p:sp>
    </p:spTree>
    <p:extLst>
      <p:ext uri="{BB962C8B-B14F-4D97-AF65-F5344CB8AC3E}">
        <p14:creationId xmlns:p14="http://schemas.microsoft.com/office/powerpoint/2010/main" val="931878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3846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712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5040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96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Başlık Slaydı">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75859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236250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Arial" panose="020B0604020202020204"/>
                <a:ea typeface="Arial" panose="020B0604020202020204"/>
                <a:cs typeface="Arial" panose="020B0604020202020204"/>
                <a:sym typeface="Arial" panose="020B0604020202020204"/>
              </a:rPr>
              <a:t>”</a:t>
            </a:r>
          </a:p>
        </p:txBody>
      </p:sp>
    </p:spTree>
    <p:extLst>
      <p:ext uri="{BB962C8B-B14F-4D97-AF65-F5344CB8AC3E}">
        <p14:creationId xmlns:p14="http://schemas.microsoft.com/office/powerpoint/2010/main" val="1057885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121894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Arial" panose="020B0604020202020204"/>
                <a:ea typeface="Arial" panose="020B0604020202020204"/>
                <a:cs typeface="Arial" panose="020B0604020202020204"/>
                <a:sym typeface="Arial" panose="020B0604020202020204"/>
              </a:rPr>
              <a:t>”</a:t>
            </a:r>
          </a:p>
        </p:txBody>
      </p:sp>
    </p:spTree>
    <p:extLst>
      <p:ext uri="{BB962C8B-B14F-4D97-AF65-F5344CB8AC3E}">
        <p14:creationId xmlns:p14="http://schemas.microsoft.com/office/powerpoint/2010/main" val="1693507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1998874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Başlık ve Dikey Metin">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3571796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Dikey Başlık ve Metin">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5504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Başlık ve İçerik">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141407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Bölüm Üst Bilgisi">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312357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İki İçerik">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291850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Karşılaştırma">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86609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Yalnızca Başlık">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272311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oş">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248897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Başlıklı İçerik">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4650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Başlıklı Resim">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726324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dirty="0"/>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dirty="0"/>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dirty="0"/>
          </a:p>
        </p:txBody>
      </p:sp>
    </p:spTree>
    <p:extLst>
      <p:ext uri="{BB962C8B-B14F-4D97-AF65-F5344CB8AC3E}">
        <p14:creationId xmlns:p14="http://schemas.microsoft.com/office/powerpoint/2010/main" val="27630065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harun.xyz/java/java-ders-14-kalitim-inheritance-nedi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medium.com/@denizf.b/inheritance-nedir-d4a0c2ba351a" TargetMode="External"/><Relationship Id="rId5" Type="http://schemas.openxmlformats.org/officeDocument/2006/relationships/hyperlink" Target="https://www.kodkampusu.com/javada-cok-bicimlilik-polymorphism/" TargetMode="Externa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800" b="0" i="0" u="none" strike="noStrike" kern="0" cap="none" spc="0" normalizeH="0" baseline="0" noProof="0" dirty="0">
              <a:ln>
                <a:noFill/>
              </a:ln>
              <a:solidFill>
                <a:srgbClr val="FFFFFF"/>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smtClean="0">
                <a:solidFill>
                  <a:schemeClr val="dk1"/>
                </a:solidFill>
              </a:rPr>
              <a:t>Java’da Kalıtım(Inheritance)</a:t>
            </a:r>
            <a:r>
              <a:rPr lang="tr-TR" sz="4000" b="1" dirty="0">
                <a:solidFill>
                  <a:schemeClr val="dk1"/>
                </a:solidFill>
              </a:rPr>
              <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a:t>
            </a:fld>
            <a:endParaRPr kumimoji="0" lang="tr-TR" sz="2000" b="0" i="0" u="none" strike="noStrike" kern="0" cap="none" spc="0" normalizeH="0" baseline="0" noProof="0" dirty="0">
              <a:ln>
                <a:noFill/>
              </a:ln>
              <a:solidFill>
                <a:srgbClr val="FEFFFF"/>
              </a:solidFill>
              <a:effectLst/>
              <a:uLnTx/>
              <a:uFillTx/>
              <a:latin typeface="Century Gothic" panose="020B0502020202020204"/>
              <a:sym typeface="Century Gothic" panose="020B0502020202020204"/>
            </a:endParaRP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353535"/>
              </a:buClr>
              <a:buSzPts val="1600"/>
              <a:buFont typeface="Noto Sans Symbols"/>
              <a:buNone/>
              <a:tabLst/>
              <a:defRPr/>
            </a:pPr>
            <a:r>
              <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Hazırlayan                  </a:t>
            </a:r>
            <a:r>
              <a:rPr kumimoji="0" lang="tr-TR" sz="1600" b="0"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a:t>
            </a:r>
            <a:r>
              <a:rPr kumimoji="0" lang="tr-TR" sz="1600" b="1"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Eda</a:t>
            </a:r>
            <a:r>
              <a:rPr kumimoji="0" lang="tr-TR" sz="1600" b="1" i="0" u="none" strike="noStrike" kern="0" cap="none" spc="0" normalizeH="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 TORLAK 2011404029</a:t>
            </a:r>
            <a:endParaRPr kumimoji="0" sz="1600" b="1"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endParaRPr>
          </a:p>
          <a:p>
            <a:pPr marL="0" marR="0" lvl="0" indent="0" algn="l" defTabSz="914400" rtl="0" eaLnBrk="1" fontAlgn="auto" latinLnBrk="0" hangingPunct="1">
              <a:lnSpc>
                <a:spcPct val="100000"/>
              </a:lnSpc>
              <a:spcBef>
                <a:spcPts val="1000"/>
              </a:spcBef>
              <a:spcAft>
                <a:spcPts val="0"/>
              </a:spcAft>
              <a:buClr>
                <a:srgbClr val="353535"/>
              </a:buClr>
              <a:buSzPts val="1600"/>
              <a:buFont typeface="Noto Sans Symbols"/>
              <a:buNone/>
              <a:tabLst/>
              <a:defRPr/>
            </a:pPr>
            <a:r>
              <a:rPr kumimoji="0" lang="tr-TR" sz="1600" b="0"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Tarih                            : 01/06/2022</a:t>
            </a:r>
            <a:endParaRPr kumimoji="0" sz="1600" b="0"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endParaRPr>
          </a:p>
          <a:p>
            <a:pPr marL="0" marR="0" lvl="0" indent="0" algn="l" defTabSz="914400" rtl="0" eaLnBrk="1" fontAlgn="auto" latinLnBrk="0" hangingPunct="1">
              <a:lnSpc>
                <a:spcPct val="100000"/>
              </a:lnSpc>
              <a:spcBef>
                <a:spcPts val="1000"/>
              </a:spcBef>
              <a:spcAft>
                <a:spcPts val="0"/>
              </a:spcAft>
              <a:buClr>
                <a:srgbClr val="353535"/>
              </a:buClr>
              <a:buSzPts val="1600"/>
              <a:buFont typeface="Noto Sans Symbols"/>
              <a:buNone/>
              <a:tabLst/>
              <a:defRPr/>
            </a:pPr>
            <a:r>
              <a:rPr kumimoji="0" lang="tr-TR" sz="1600" b="0"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Sürüm                         </a:t>
            </a:r>
            <a:r>
              <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 v1</a:t>
            </a:r>
          </a:p>
          <a:p>
            <a:pPr marL="0" marR="0" lvl="0" indent="0" algn="l" defTabSz="914400" rtl="0" eaLnBrk="1" fontAlgn="auto" latinLnBrk="0" hangingPunct="1">
              <a:lnSpc>
                <a:spcPct val="100000"/>
              </a:lnSpc>
              <a:spcBef>
                <a:spcPts val="1000"/>
              </a:spcBef>
              <a:spcAft>
                <a:spcPts val="0"/>
              </a:spcAft>
              <a:buClr>
                <a:srgbClr val="353535"/>
              </a:buClr>
              <a:buSzPts val="1600"/>
              <a:buFont typeface="Noto Sans Symbols"/>
              <a:buNone/>
              <a:tabLst/>
              <a:defRPr/>
            </a:pPr>
            <a:r>
              <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kumimoji="0"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marR="0" lvl="0" indent="0" algn="ctr" defTabSz="914400" rtl="0" eaLnBrk="1" fontAlgn="auto" latinLnBrk="0" hangingPunct="1">
              <a:lnSpc>
                <a:spcPct val="100000"/>
              </a:lnSpc>
              <a:spcBef>
                <a:spcPts val="0"/>
              </a:spcBef>
              <a:spcAft>
                <a:spcPts val="0"/>
              </a:spcAft>
              <a:buClr>
                <a:srgbClr val="353535"/>
              </a:buClr>
              <a:buSzPts val="1800"/>
              <a:buFont typeface="Noto Sans Symbols"/>
              <a:buNone/>
              <a:tabLst/>
              <a:defRPr/>
            </a:pPr>
            <a:r>
              <a:rPr kumimoji="0" lang="tr-TR" sz="1800" b="1" i="0" u="none" strike="noStrike" kern="0" cap="none" spc="0" normalizeH="0" baseline="0" noProof="0" dirty="0">
                <a:ln>
                  <a:noFill/>
                </a:ln>
                <a:solidFill>
                  <a:srgbClr val="265991"/>
                </a:solidFill>
                <a:effectLst/>
                <a:uLnTx/>
                <a:uFillTx/>
                <a:latin typeface="Century Gothic" panose="020B0502020202020204"/>
                <a:ea typeface="Century Gothic" panose="020B0502020202020204"/>
                <a:cs typeface="Century Gothic" panose="020B0502020202020204"/>
                <a:sym typeface="Century Gothic" panose="020B0502020202020204"/>
              </a:rPr>
              <a:t>Nesneye Yönelik Programlama</a:t>
            </a:r>
            <a:endParaRPr kumimoji="0" sz="1800" b="1" i="0" u="none" strike="noStrike" kern="0" cap="none" spc="0" normalizeH="0" baseline="0" noProof="0" dirty="0">
              <a:ln>
                <a:noFill/>
              </a:ln>
              <a:solidFill>
                <a:srgbClr val="265991"/>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tr-TR" sz="1400" b="1" i="0" u="sng" strike="noStrike" kern="0" cap="none" spc="0" normalizeH="0" baseline="0" noProof="0" dirty="0">
                <a:ln>
                  <a:noFill/>
                </a:ln>
                <a:solidFill>
                  <a:srgbClr val="353535"/>
                </a:solidFill>
                <a:effectLst/>
                <a:uLnTx/>
                <a:uFillTx/>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kumimoji="0" sz="1400" b="1" i="0" u="none" strike="noStrike" kern="0" cap="none" spc="0" normalizeH="0" baseline="0" noProof="0" dirty="0">
              <a:ln>
                <a:noFill/>
              </a:ln>
              <a:solidFill>
                <a:srgbClr val="353535"/>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2" name="Picture 101"/>
          <p:cNvPicPr/>
          <p:nvPr/>
        </p:nvPicPr>
        <p:blipFill>
          <a:blip r:embed="rId7"/>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spTree>
    <p:extLst>
      <p:ext uri="{BB962C8B-B14F-4D97-AF65-F5344CB8AC3E}">
        <p14:creationId xmlns:p14="http://schemas.microsoft.com/office/powerpoint/2010/main" val="2617674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15047" y="787782"/>
            <a:ext cx="9389565" cy="469301"/>
          </a:xfrm>
        </p:spPr>
        <p:txBody>
          <a:bodyPr>
            <a:normAutofit fontScale="90000"/>
          </a:bodyPr>
          <a:lstStyle/>
          <a:p>
            <a:r>
              <a:rPr lang="tr-TR" sz="2500" b="1" dirty="0" smtClean="0"/>
              <a:t>Uygulama Örneği -1 (Devamı)</a:t>
            </a:r>
            <a:endParaRPr lang="tr-TR" dirty="0"/>
          </a:p>
        </p:txBody>
      </p:sp>
      <p:pic>
        <p:nvPicPr>
          <p:cNvPr id="5" name="Resim 4"/>
          <p:cNvPicPr>
            <a:picLocks noChangeAspect="1"/>
          </p:cNvPicPr>
          <p:nvPr/>
        </p:nvPicPr>
        <p:blipFill>
          <a:blip r:embed="rId2"/>
          <a:stretch>
            <a:fillRect/>
          </a:stretch>
        </p:blipFill>
        <p:spPr>
          <a:xfrm>
            <a:off x="1550505" y="3108960"/>
            <a:ext cx="4214191" cy="2798859"/>
          </a:xfrm>
          <a:prstGeom prst="rect">
            <a:avLst/>
          </a:prstGeom>
        </p:spPr>
      </p:pic>
      <p:sp>
        <p:nvSpPr>
          <p:cNvPr id="3" name="Metin Yer Tutucusu 2"/>
          <p:cNvSpPr>
            <a:spLocks noGrp="1"/>
          </p:cNvSpPr>
          <p:nvPr>
            <p:ph type="body" idx="1"/>
          </p:nvPr>
        </p:nvSpPr>
        <p:spPr>
          <a:xfrm>
            <a:off x="1463040" y="1622066"/>
            <a:ext cx="9231464" cy="1606164"/>
          </a:xfrm>
        </p:spPr>
        <p:txBody>
          <a:bodyPr/>
          <a:lstStyle/>
          <a:p>
            <a:pPr algn="just"/>
            <a:r>
              <a:rPr lang="tr-TR" dirty="0" smtClean="0"/>
              <a:t>     Main metodunda  nesne tanımlaması yapıldıktan sonra  görüldüğü üzere </a:t>
            </a:r>
            <a:r>
              <a:rPr lang="tr-TR" dirty="0" err="1" smtClean="0"/>
              <a:t>sub</a:t>
            </a:r>
            <a:r>
              <a:rPr lang="tr-TR" dirty="0" smtClean="0"/>
              <a:t> </a:t>
            </a:r>
            <a:r>
              <a:rPr lang="tr-TR" dirty="0" err="1" smtClean="0"/>
              <a:t>class</a:t>
            </a:r>
            <a:r>
              <a:rPr lang="tr-TR" dirty="0" smtClean="0"/>
              <a:t> olan Köpek sınıfı üzerinden </a:t>
            </a:r>
            <a:r>
              <a:rPr lang="tr-TR" dirty="0" err="1" smtClean="0"/>
              <a:t>super</a:t>
            </a:r>
            <a:r>
              <a:rPr lang="tr-TR" dirty="0" smtClean="0"/>
              <a:t> </a:t>
            </a:r>
            <a:r>
              <a:rPr lang="tr-TR" dirty="0" err="1" smtClean="0"/>
              <a:t>class</a:t>
            </a:r>
            <a:r>
              <a:rPr lang="tr-TR" dirty="0" smtClean="0"/>
              <a:t> olan Hayvanlar sınıfına ait bütün özelliklere ve metotlara erişebilmekte ve değer ataması yapabilmekteyiz.</a:t>
            </a:r>
            <a:endParaRPr lang="tr-TR"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10</a:t>
            </a:fld>
            <a:endParaRPr lang="tr-TR" dirty="0"/>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142" y="3593213"/>
            <a:ext cx="4278973" cy="1742112"/>
          </a:xfrm>
          <a:prstGeom prst="rect">
            <a:avLst/>
          </a:prstGeom>
        </p:spPr>
      </p:pic>
    </p:spTree>
    <p:extLst>
      <p:ext uri="{BB962C8B-B14F-4D97-AF65-F5344CB8AC3E}">
        <p14:creationId xmlns:p14="http://schemas.microsoft.com/office/powerpoint/2010/main" val="6898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61405" y="1081774"/>
            <a:ext cx="8911687" cy="1280890"/>
          </a:xfrm>
        </p:spPr>
        <p:txBody>
          <a:bodyPr/>
          <a:lstStyle/>
          <a:p>
            <a:r>
              <a:rPr lang="tr-TR" sz="2500" b="1" dirty="0" smtClean="0"/>
              <a:t>Uygulama Örneği-2</a:t>
            </a:r>
            <a:endParaRPr lang="tr-TR" dirty="0"/>
          </a:p>
        </p:txBody>
      </p:sp>
      <p:pic>
        <p:nvPicPr>
          <p:cNvPr id="5" name="Resim 4"/>
          <p:cNvPicPr>
            <a:picLocks noChangeAspect="1"/>
          </p:cNvPicPr>
          <p:nvPr/>
        </p:nvPicPr>
        <p:blipFill>
          <a:blip r:embed="rId2"/>
          <a:stretch>
            <a:fillRect/>
          </a:stretch>
        </p:blipFill>
        <p:spPr>
          <a:xfrm>
            <a:off x="1199916" y="3721211"/>
            <a:ext cx="3894157" cy="1956442"/>
          </a:xfrm>
          <a:prstGeom prst="rect">
            <a:avLst/>
          </a:prstGeom>
        </p:spPr>
      </p:pic>
      <p:pic>
        <p:nvPicPr>
          <p:cNvPr id="6" name="Resim 5"/>
          <p:cNvPicPr>
            <a:picLocks noChangeAspect="1"/>
          </p:cNvPicPr>
          <p:nvPr/>
        </p:nvPicPr>
        <p:blipFill>
          <a:blip r:embed="rId3"/>
          <a:stretch>
            <a:fillRect/>
          </a:stretch>
        </p:blipFill>
        <p:spPr>
          <a:xfrm>
            <a:off x="5454595" y="4177417"/>
            <a:ext cx="5937550" cy="1044030"/>
          </a:xfrm>
          <a:prstGeom prst="rect">
            <a:avLst/>
          </a:prstGeom>
        </p:spPr>
      </p:pic>
      <p:sp>
        <p:nvSpPr>
          <p:cNvPr id="3" name="Metin Yer Tutucusu 2"/>
          <p:cNvSpPr>
            <a:spLocks noGrp="1"/>
          </p:cNvSpPr>
          <p:nvPr>
            <p:ph type="body" idx="1"/>
          </p:nvPr>
        </p:nvSpPr>
        <p:spPr>
          <a:xfrm>
            <a:off x="1452175" y="1828800"/>
            <a:ext cx="8915400" cy="2468726"/>
          </a:xfrm>
        </p:spPr>
        <p:txBody>
          <a:bodyPr/>
          <a:lstStyle/>
          <a:p>
            <a:pPr algn="just"/>
            <a:r>
              <a:rPr lang="tr-TR" dirty="0" smtClean="0"/>
              <a:t>     Hayvanlar sınıfı türünden bir nesne tanımlayalım. Programı derlemeye çalıştığımızda hata mesajı alırız; çünkü  Hayvanlar nesnesi üzerinden </a:t>
            </a:r>
            <a:r>
              <a:rPr lang="tr-TR" dirty="0"/>
              <a:t>O</a:t>
            </a:r>
            <a:r>
              <a:rPr lang="tr-TR" dirty="0" smtClean="0"/>
              <a:t>zel( ) metoduna erişmek mümkün değildir. Yani Hayvanlar sınıfı kendisinden türeyen Köpek sınıfının üye elemanlarından habersizdir.</a:t>
            </a:r>
            <a:endParaRPr lang="tr-TR"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11</a:t>
            </a:fld>
            <a:endParaRPr lang="tr-TR" dirty="0"/>
          </a:p>
        </p:txBody>
      </p:sp>
    </p:spTree>
    <p:extLst>
      <p:ext uri="{BB962C8B-B14F-4D97-AF65-F5344CB8AC3E}">
        <p14:creationId xmlns:p14="http://schemas.microsoft.com/office/powerpoint/2010/main" val="1072332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04528" y="882371"/>
            <a:ext cx="8911687" cy="640147"/>
          </a:xfrm>
        </p:spPr>
        <p:txBody>
          <a:bodyPr>
            <a:normAutofit/>
          </a:bodyPr>
          <a:lstStyle/>
          <a:p>
            <a:r>
              <a:rPr lang="tr-TR" sz="2500" b="1" dirty="0" smtClean="0"/>
              <a:t>Protected Erişim Belirleyicisi</a:t>
            </a:r>
            <a:endParaRPr lang="tr-TR" sz="2500" b="1" dirty="0"/>
          </a:p>
        </p:txBody>
      </p:sp>
      <p:pic>
        <p:nvPicPr>
          <p:cNvPr id="5" name="Resim 4"/>
          <p:cNvPicPr>
            <a:picLocks noChangeAspect="1"/>
          </p:cNvPicPr>
          <p:nvPr/>
        </p:nvPicPr>
        <p:blipFill>
          <a:blip r:embed="rId2"/>
          <a:stretch>
            <a:fillRect/>
          </a:stretch>
        </p:blipFill>
        <p:spPr>
          <a:xfrm>
            <a:off x="1244408" y="3554546"/>
            <a:ext cx="4343776" cy="2705334"/>
          </a:xfrm>
          <a:prstGeom prst="rect">
            <a:avLst/>
          </a:prstGeom>
        </p:spPr>
      </p:pic>
      <p:sp>
        <p:nvSpPr>
          <p:cNvPr id="3" name="Metin Yer Tutucusu 2"/>
          <p:cNvSpPr>
            <a:spLocks noGrp="1"/>
          </p:cNvSpPr>
          <p:nvPr>
            <p:ph type="body" idx="1"/>
          </p:nvPr>
        </p:nvSpPr>
        <p:spPr>
          <a:xfrm>
            <a:off x="1531689" y="1630159"/>
            <a:ext cx="9043546" cy="1701578"/>
          </a:xfrm>
        </p:spPr>
        <p:txBody>
          <a:bodyPr>
            <a:normAutofit fontScale="85000" lnSpcReduction="10000"/>
          </a:bodyPr>
          <a:lstStyle/>
          <a:p>
            <a:pPr algn="just"/>
            <a:r>
              <a:rPr lang="tr-TR" dirty="0" smtClean="0"/>
              <a:t>      Kalıtım yoluyla sadece </a:t>
            </a:r>
            <a:r>
              <a:rPr lang="tr-TR" dirty="0" err="1" smtClean="0"/>
              <a:t>public</a:t>
            </a:r>
            <a:r>
              <a:rPr lang="tr-TR" dirty="0" smtClean="0"/>
              <a:t> ve </a:t>
            </a:r>
            <a:r>
              <a:rPr lang="tr-TR" dirty="0" err="1" smtClean="0"/>
              <a:t>protected</a:t>
            </a:r>
            <a:r>
              <a:rPr lang="tr-TR" dirty="0" smtClean="0"/>
              <a:t> elemanlar aktarılır. </a:t>
            </a:r>
            <a:r>
              <a:rPr lang="tr-TR" dirty="0" err="1" smtClean="0"/>
              <a:t>Super</a:t>
            </a:r>
            <a:r>
              <a:rPr lang="tr-TR" dirty="0" smtClean="0"/>
              <a:t> </a:t>
            </a:r>
            <a:r>
              <a:rPr lang="tr-TR" dirty="0" err="1" smtClean="0"/>
              <a:t>class’ta</a:t>
            </a:r>
            <a:r>
              <a:rPr lang="tr-TR" dirty="0" smtClean="0"/>
              <a:t> bulunan </a:t>
            </a:r>
            <a:r>
              <a:rPr lang="tr-TR" dirty="0" err="1" smtClean="0"/>
              <a:t>private</a:t>
            </a:r>
            <a:r>
              <a:rPr lang="tr-TR" dirty="0" smtClean="0"/>
              <a:t> üye elemanlara </a:t>
            </a:r>
            <a:r>
              <a:rPr lang="tr-TR" dirty="0" err="1" smtClean="0"/>
              <a:t>sub</a:t>
            </a:r>
            <a:r>
              <a:rPr lang="tr-TR" dirty="0" smtClean="0"/>
              <a:t> </a:t>
            </a:r>
            <a:r>
              <a:rPr lang="tr-TR" dirty="0" err="1" smtClean="0"/>
              <a:t>classların</a:t>
            </a:r>
            <a:r>
              <a:rPr lang="tr-TR" dirty="0" smtClean="0"/>
              <a:t> içinde ulaşamayız.</a:t>
            </a:r>
          </a:p>
          <a:p>
            <a:pPr algn="just"/>
            <a:r>
              <a:rPr lang="tr-TR" dirty="0" smtClean="0"/>
              <a:t>       Burada </a:t>
            </a:r>
            <a:r>
              <a:rPr lang="tr-TR" dirty="0" err="1" smtClean="0"/>
              <a:t>private</a:t>
            </a:r>
            <a:r>
              <a:rPr lang="tr-TR" dirty="0" smtClean="0"/>
              <a:t> olarak bildirilen yaş </a:t>
            </a:r>
            <a:r>
              <a:rPr lang="tr-TR" dirty="0" err="1" smtClean="0"/>
              <a:t>özellikliğine</a:t>
            </a:r>
            <a:r>
              <a:rPr lang="tr-TR" dirty="0" smtClean="0"/>
              <a:t> Köpek sınıfında bulunan </a:t>
            </a:r>
            <a:r>
              <a:rPr lang="tr-TR" dirty="0" err="1" smtClean="0"/>
              <a:t>YaşYaz</a:t>
            </a:r>
            <a:r>
              <a:rPr lang="tr-TR" dirty="0" smtClean="0"/>
              <a:t>( ) metodu içerisinden erişemiyoruz.</a:t>
            </a:r>
          </a:p>
          <a:p>
            <a:pPr marL="400050" indent="-285750" algn="just">
              <a:buFont typeface="Wingdings" panose="05000000000000000000" pitchFamily="2" charset="2"/>
              <a:buChar char="Ø"/>
            </a:pPr>
            <a:r>
              <a:rPr lang="tr-TR" b="1" dirty="0" smtClean="0"/>
              <a:t> </a:t>
            </a:r>
            <a:r>
              <a:rPr lang="tr-TR" dirty="0" err="1" smtClean="0"/>
              <a:t>private</a:t>
            </a:r>
            <a:r>
              <a:rPr lang="tr-TR" dirty="0" smtClean="0"/>
              <a:t> özelliklerin de kalıtım yolu ile aktarılması için </a:t>
            </a:r>
            <a:r>
              <a:rPr lang="tr-TR" dirty="0" err="1" smtClean="0"/>
              <a:t>get</a:t>
            </a:r>
            <a:r>
              <a:rPr lang="tr-TR" dirty="0" smtClean="0"/>
              <a:t> ve set bloklarıyla tanımlanabilir.</a:t>
            </a:r>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12</a:t>
            </a:fld>
            <a:endParaRPr lang="tr-TR" dirty="0"/>
          </a:p>
        </p:txBody>
      </p:sp>
      <p:pic>
        <p:nvPicPr>
          <p:cNvPr id="8" name="Resim 7"/>
          <p:cNvPicPr>
            <a:picLocks noChangeAspect="1"/>
          </p:cNvPicPr>
          <p:nvPr/>
        </p:nvPicPr>
        <p:blipFill>
          <a:blip r:embed="rId3"/>
          <a:stretch>
            <a:fillRect/>
          </a:stretch>
        </p:blipFill>
        <p:spPr>
          <a:xfrm>
            <a:off x="5785436" y="4339632"/>
            <a:ext cx="6252838" cy="662997"/>
          </a:xfrm>
          <a:prstGeom prst="rect">
            <a:avLst/>
          </a:prstGeom>
        </p:spPr>
      </p:pic>
    </p:spTree>
    <p:extLst>
      <p:ext uri="{BB962C8B-B14F-4D97-AF65-F5344CB8AC3E}">
        <p14:creationId xmlns:p14="http://schemas.microsoft.com/office/powerpoint/2010/main" val="353276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1438798" y="3256713"/>
            <a:ext cx="4620096" cy="3097065"/>
          </a:xfrm>
          <a:prstGeom prst="rect">
            <a:avLst/>
          </a:prstGeom>
        </p:spPr>
      </p:pic>
      <p:sp>
        <p:nvSpPr>
          <p:cNvPr id="3" name="Metin Yer Tutucusu 2"/>
          <p:cNvSpPr>
            <a:spLocks noGrp="1"/>
          </p:cNvSpPr>
          <p:nvPr>
            <p:ph type="body" idx="1"/>
          </p:nvPr>
        </p:nvSpPr>
        <p:spPr>
          <a:xfrm>
            <a:off x="1216163" y="1640209"/>
            <a:ext cx="8915400" cy="1303444"/>
          </a:xfrm>
        </p:spPr>
        <p:txBody>
          <a:bodyPr>
            <a:normAutofit fontScale="92500" lnSpcReduction="20000"/>
          </a:bodyPr>
          <a:lstStyle/>
          <a:p>
            <a:pPr algn="just"/>
            <a:r>
              <a:rPr lang="tr-TR" dirty="0" smtClean="0"/>
              <a:t>      Diğer sınıfların kullanımına kapalı ancak kalıtım ile türetilen sınıfa geçebilen özellikler protected sözcüğü kullanılarak oluşturulur. Eğer ortada bir kalıtım yoksa protected olarak bildirilen elemanlar ile private olarak bildirilen elemanlar arasında bir fark kalmaz. proteced eleman içeren bir sınıf türetildiğinde bu elemanlar türemiş sınıflar içinde rahatlıkla kullanılabilir.</a:t>
            </a:r>
            <a:endParaRPr lang="tr-TR"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13</a:t>
            </a:fld>
            <a:endParaRPr lang="tr-TR" dirty="0"/>
          </a:p>
        </p:txBody>
      </p:sp>
      <p:pic>
        <p:nvPicPr>
          <p:cNvPr id="6" name="Resim 5"/>
          <p:cNvPicPr>
            <a:picLocks noChangeAspect="1"/>
          </p:cNvPicPr>
          <p:nvPr/>
        </p:nvPicPr>
        <p:blipFill>
          <a:blip r:embed="rId3"/>
          <a:stretch>
            <a:fillRect/>
          </a:stretch>
        </p:blipFill>
        <p:spPr>
          <a:xfrm>
            <a:off x="6742706" y="4189200"/>
            <a:ext cx="4534684" cy="810838"/>
          </a:xfrm>
          <a:prstGeom prst="rect">
            <a:avLst/>
          </a:prstGeom>
        </p:spPr>
      </p:pic>
      <p:sp>
        <p:nvSpPr>
          <p:cNvPr id="7" name="Unvan 1"/>
          <p:cNvSpPr>
            <a:spLocks noGrp="1"/>
          </p:cNvSpPr>
          <p:nvPr>
            <p:ph type="title"/>
          </p:nvPr>
        </p:nvSpPr>
        <p:spPr>
          <a:xfrm>
            <a:off x="2059388" y="858740"/>
            <a:ext cx="9445225" cy="468409"/>
          </a:xfrm>
        </p:spPr>
        <p:txBody>
          <a:bodyPr>
            <a:normAutofit fontScale="90000"/>
          </a:bodyPr>
          <a:lstStyle/>
          <a:p>
            <a:r>
              <a:rPr lang="tr-TR" sz="2500" b="1" dirty="0" smtClean="0"/>
              <a:t>Protected Erişim Belirleyicisi (Devamı)</a:t>
            </a:r>
            <a:endParaRPr lang="tr-TR" sz="2500" b="1" dirty="0"/>
          </a:p>
        </p:txBody>
      </p:sp>
    </p:spTree>
    <p:extLst>
      <p:ext uri="{BB962C8B-B14F-4D97-AF65-F5344CB8AC3E}">
        <p14:creationId xmlns:p14="http://schemas.microsoft.com/office/powerpoint/2010/main" val="2264603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06416" y="817572"/>
            <a:ext cx="8911687" cy="1280890"/>
          </a:xfrm>
        </p:spPr>
        <p:txBody>
          <a:bodyPr>
            <a:normAutofit/>
          </a:bodyPr>
          <a:lstStyle/>
          <a:p>
            <a:r>
              <a:rPr lang="tr-TR" sz="2500" b="1" dirty="0" smtClean="0"/>
              <a:t>Final Anahtar Kelimesi </a:t>
            </a:r>
            <a:endParaRPr lang="tr-TR" sz="2500" b="1" dirty="0"/>
          </a:p>
        </p:txBody>
      </p:sp>
      <p:pic>
        <p:nvPicPr>
          <p:cNvPr id="5" name="Resim 4"/>
          <p:cNvPicPr>
            <a:picLocks noChangeAspect="1"/>
          </p:cNvPicPr>
          <p:nvPr/>
        </p:nvPicPr>
        <p:blipFill>
          <a:blip r:embed="rId2"/>
          <a:stretch>
            <a:fillRect/>
          </a:stretch>
        </p:blipFill>
        <p:spPr>
          <a:xfrm>
            <a:off x="1509022" y="3136439"/>
            <a:ext cx="4226782" cy="2570468"/>
          </a:xfrm>
          <a:prstGeom prst="rect">
            <a:avLst/>
          </a:prstGeom>
        </p:spPr>
      </p:pic>
      <p:sp>
        <p:nvSpPr>
          <p:cNvPr id="3" name="Metin Yer Tutucusu 2"/>
          <p:cNvSpPr>
            <a:spLocks noGrp="1"/>
          </p:cNvSpPr>
          <p:nvPr>
            <p:ph type="body" idx="1"/>
          </p:nvPr>
        </p:nvSpPr>
        <p:spPr>
          <a:xfrm>
            <a:off x="1127029" y="1625705"/>
            <a:ext cx="8915400" cy="1395791"/>
          </a:xfrm>
        </p:spPr>
        <p:txBody>
          <a:bodyPr>
            <a:normAutofit lnSpcReduction="10000"/>
          </a:bodyPr>
          <a:lstStyle/>
          <a:p>
            <a:pPr algn="just"/>
            <a:r>
              <a:rPr lang="tr-TR" dirty="0" smtClean="0"/>
              <a:t>     Java </a:t>
            </a:r>
            <a:r>
              <a:rPr lang="tr-TR" dirty="0"/>
              <a:t>programlama dilinde, </a:t>
            </a:r>
            <a:r>
              <a:rPr lang="tr-TR" dirty="0" smtClean="0"/>
              <a:t>final </a:t>
            </a:r>
            <a:r>
              <a:rPr lang="tr-TR" dirty="0"/>
              <a:t>anahtar kelime yalnızca bir kez atanabilecek bir varlığı tanımlamak için çeşitli bağlamlarda kullanılır. Bir son değişken atandığında, her zaman aynı değeri içerir</a:t>
            </a:r>
            <a:r>
              <a:rPr lang="tr-TR" dirty="0" smtClean="0"/>
              <a:t>.</a:t>
            </a:r>
          </a:p>
          <a:p>
            <a:pPr algn="just"/>
            <a:r>
              <a:rPr lang="tr-TR" dirty="0" smtClean="0"/>
              <a:t>     Final olan bir sınıf genişletilerek bir alt sınıf oluşturulamaz.</a:t>
            </a:r>
            <a:r>
              <a:rPr lang="tr-TR" dirty="0">
                <a:latin typeface="Century Gothic" panose="020B0502020202020204" pitchFamily="34" charset="0"/>
              </a:rPr>
              <a:t> </a:t>
            </a:r>
            <a:endParaRPr lang="tr-TR"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14</a:t>
            </a:fld>
            <a:endParaRPr lang="tr-TR" dirty="0"/>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022" y="5896669"/>
            <a:ext cx="8995782" cy="541067"/>
          </a:xfrm>
          <a:prstGeom prst="rect">
            <a:avLst/>
          </a:prstGeom>
        </p:spPr>
      </p:pic>
      <p:sp>
        <p:nvSpPr>
          <p:cNvPr id="8" name="Dikdörtgen 7"/>
          <p:cNvSpPr/>
          <p:nvPr/>
        </p:nvSpPr>
        <p:spPr>
          <a:xfrm>
            <a:off x="5640388" y="3585986"/>
            <a:ext cx="5316510" cy="1200329"/>
          </a:xfrm>
          <a:prstGeom prst="rect">
            <a:avLst/>
          </a:prstGeom>
        </p:spPr>
        <p:txBody>
          <a:bodyPr wrap="square">
            <a:spAutoFit/>
          </a:bodyPr>
          <a:lstStyle/>
          <a:p>
            <a:pPr marL="457200" lvl="0" indent="-342900" algn="just">
              <a:spcBef>
                <a:spcPts val="1000"/>
              </a:spcBef>
              <a:buClr>
                <a:srgbClr val="353535"/>
              </a:buClr>
              <a:buSzPts val="1800"/>
            </a:pPr>
            <a:r>
              <a:rPr lang="tr-TR" kern="0" dirty="0" smtClean="0">
                <a:solidFill>
                  <a:srgbClr val="3F3F3F"/>
                </a:solidFill>
                <a:latin typeface="Century Gothic" panose="020B0502020202020204" pitchFamily="34" charset="0"/>
                <a:sym typeface="Century Gothic" panose="020B0502020202020204"/>
              </a:rPr>
              <a:t>     Buradan </a:t>
            </a:r>
            <a:r>
              <a:rPr lang="tr-TR" kern="0" dirty="0">
                <a:solidFill>
                  <a:srgbClr val="3F3F3F"/>
                </a:solidFill>
                <a:latin typeface="Century Gothic" panose="020B0502020202020204" pitchFamily="34" charset="0"/>
                <a:sym typeface="Century Gothic" panose="020B0502020202020204"/>
              </a:rPr>
              <a:t>da görülebildiği gibi </a:t>
            </a:r>
            <a:r>
              <a:rPr lang="tr-TR" kern="0" dirty="0" smtClean="0">
                <a:solidFill>
                  <a:srgbClr val="3F3F3F"/>
                </a:solidFill>
                <a:latin typeface="Century Gothic" panose="020B0502020202020204" pitchFamily="34" charset="0"/>
                <a:sym typeface="Century Gothic" panose="020B0502020202020204"/>
              </a:rPr>
              <a:t>classın </a:t>
            </a:r>
            <a:r>
              <a:rPr lang="tr-TR" kern="0" dirty="0">
                <a:solidFill>
                  <a:srgbClr val="3F3F3F"/>
                </a:solidFill>
                <a:latin typeface="Century Gothic" panose="020B0502020202020204" pitchFamily="34" charset="0"/>
                <a:sym typeface="Century Gothic" panose="020B0502020202020204"/>
              </a:rPr>
              <a:t>başına final anahtar kelimesini getirdiğimiz için Köpek </a:t>
            </a:r>
            <a:r>
              <a:rPr lang="tr-TR" kern="0" dirty="0" smtClean="0">
                <a:solidFill>
                  <a:srgbClr val="3F3F3F"/>
                </a:solidFill>
                <a:latin typeface="Century Gothic" panose="020B0502020202020204" pitchFamily="34" charset="0"/>
                <a:sym typeface="Century Gothic" panose="020B0502020202020204"/>
              </a:rPr>
              <a:t>classı kalıtılamamış bu da </a:t>
            </a:r>
            <a:r>
              <a:rPr lang="tr-TR" kern="0" dirty="0">
                <a:solidFill>
                  <a:srgbClr val="3F3F3F"/>
                </a:solidFill>
                <a:latin typeface="Century Gothic" panose="020B0502020202020204" pitchFamily="34" charset="0"/>
                <a:sym typeface="Century Gothic" panose="020B0502020202020204"/>
              </a:rPr>
              <a:t>programda hataya sebep </a:t>
            </a:r>
            <a:r>
              <a:rPr lang="tr-TR" kern="0" dirty="0" smtClean="0">
                <a:solidFill>
                  <a:srgbClr val="3F3F3F"/>
                </a:solidFill>
                <a:latin typeface="Century Gothic" panose="020B0502020202020204" pitchFamily="34" charset="0"/>
                <a:sym typeface="Century Gothic" panose="020B0502020202020204"/>
              </a:rPr>
              <a:t>olmuştur</a:t>
            </a:r>
            <a:r>
              <a:rPr lang="tr-TR" kern="0" dirty="0">
                <a:solidFill>
                  <a:srgbClr val="3F3F3F"/>
                </a:solidFill>
                <a:latin typeface="Century Gothic" panose="020B0502020202020204" pitchFamily="34" charset="0"/>
                <a:sym typeface="Century Gothic" panose="020B0502020202020204"/>
              </a:rPr>
              <a:t>.</a:t>
            </a:r>
          </a:p>
        </p:txBody>
      </p:sp>
    </p:spTree>
    <p:extLst>
      <p:ext uri="{BB962C8B-B14F-4D97-AF65-F5344CB8AC3E}">
        <p14:creationId xmlns:p14="http://schemas.microsoft.com/office/powerpoint/2010/main" val="3356714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61405" y="1387435"/>
            <a:ext cx="8911687" cy="1280890"/>
          </a:xfrm>
        </p:spPr>
        <p:txBody>
          <a:bodyPr>
            <a:normAutofit/>
          </a:bodyPr>
          <a:lstStyle/>
          <a:p>
            <a:r>
              <a:rPr lang="tr-TR" sz="2500" b="1" dirty="0" smtClean="0"/>
              <a:t>Sonuç</a:t>
            </a:r>
            <a:endParaRPr lang="tr-TR" sz="2500" b="1" dirty="0"/>
          </a:p>
        </p:txBody>
      </p:sp>
      <p:sp>
        <p:nvSpPr>
          <p:cNvPr id="3" name="Metin Yer Tutucusu 2"/>
          <p:cNvSpPr>
            <a:spLocks noGrp="1"/>
          </p:cNvSpPr>
          <p:nvPr>
            <p:ph type="body" idx="1"/>
          </p:nvPr>
        </p:nvSpPr>
        <p:spPr>
          <a:xfrm>
            <a:off x="1372662" y="1592911"/>
            <a:ext cx="9274135" cy="3777622"/>
          </a:xfrm>
        </p:spPr>
        <p:txBody>
          <a:bodyPr/>
          <a:lstStyle/>
          <a:p>
            <a:endParaRPr lang="tr-TR" b="1" dirty="0" smtClean="0"/>
          </a:p>
          <a:p>
            <a:pPr algn="just"/>
            <a:r>
              <a:rPr lang="tr-TR" b="1" dirty="0" smtClean="0"/>
              <a:t>     Java </a:t>
            </a:r>
            <a:r>
              <a:rPr lang="tr-TR" b="1" dirty="0"/>
              <a:t>Inheritance </a:t>
            </a:r>
            <a:r>
              <a:rPr lang="tr-TR" dirty="0"/>
              <a:t>yapısından faydalanılarak kod </a:t>
            </a:r>
            <a:r>
              <a:rPr lang="tr-TR" dirty="0" smtClean="0"/>
              <a:t>tekrarının </a:t>
            </a:r>
            <a:r>
              <a:rPr lang="tr-TR" dirty="0"/>
              <a:t>önlendiği, temiz kodlar yazılabilir. Büyük projelerde bir çok sınıfta kullanılan metotta bir </a:t>
            </a:r>
            <a:r>
              <a:rPr lang="tr-TR" dirty="0" smtClean="0"/>
              <a:t>değişiklik </a:t>
            </a:r>
            <a:r>
              <a:rPr lang="tr-TR" dirty="0"/>
              <a:t>yapıldığında tek bir yerde değişikliği uygulama çoğu zaman yeterli olacaktır. Bu şekilde Java’da önem </a:t>
            </a:r>
            <a:r>
              <a:rPr lang="tr-TR" dirty="0" smtClean="0"/>
              <a:t>arz eden</a:t>
            </a:r>
            <a:r>
              <a:rPr lang="tr-TR" dirty="0"/>
              <a:t> bakımı kolay, esnek ve geliştirmeye ve değiştirmeye açık kodlar yazmak daha kolay hale gelecektir.</a:t>
            </a:r>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15</a:t>
            </a:fld>
            <a:endParaRPr lang="tr-TR" dirty="0"/>
          </a:p>
        </p:txBody>
      </p:sp>
      <p:pic>
        <p:nvPicPr>
          <p:cNvPr id="6" name="Resim 5"/>
          <p:cNvPicPr>
            <a:picLocks noChangeAspect="1"/>
          </p:cNvPicPr>
          <p:nvPr/>
        </p:nvPicPr>
        <p:blipFill>
          <a:blip r:embed="rId2"/>
          <a:stretch>
            <a:fillRect/>
          </a:stretch>
        </p:blipFill>
        <p:spPr>
          <a:xfrm>
            <a:off x="4354877" y="4029447"/>
            <a:ext cx="2932430" cy="3267739"/>
          </a:xfrm>
          <a:prstGeom prst="rect">
            <a:avLst/>
          </a:prstGeom>
        </p:spPr>
      </p:pic>
    </p:spTree>
    <p:extLst>
      <p:ext uri="{BB962C8B-B14F-4D97-AF65-F5344CB8AC3E}">
        <p14:creationId xmlns:p14="http://schemas.microsoft.com/office/powerpoint/2010/main" val="1392717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549026" y="970344"/>
            <a:ext cx="8911687" cy="128089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168DBA"/>
              </a:buClr>
              <a:buSzPts val="3600"/>
              <a:buFont typeface="Century Gothic" panose="020B0502020202020204"/>
              <a:buNone/>
            </a:pPr>
            <a:r>
              <a:rPr lang="tr-TR" sz="2500" b="1" dirty="0"/>
              <a:t>Yardımcı Kaynaklar</a:t>
            </a:r>
            <a:endParaRPr sz="2500"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16</a:t>
            </a:fld>
            <a:endParaRPr kumimoji="0" lang="tr-TR" sz="2000" b="0" i="0" u="none" strike="noStrike" kern="0" cap="none" spc="0" normalizeH="0" baseline="0" noProof="0" dirty="0">
              <a:ln>
                <a:noFill/>
              </a:ln>
              <a:solidFill>
                <a:srgbClr val="FEFFFF"/>
              </a:solidFill>
              <a:effectLst/>
              <a:uLnTx/>
              <a:uFillTx/>
              <a:latin typeface="Century Gothic" panose="020B0502020202020204"/>
              <a:sym typeface="Century Gothic" panose="020B0502020202020204"/>
            </a:endParaRP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2" name="Picture Placeholder 101"/>
          <p:cNvPicPr>
            <a:picLocks noGrp="1" noChangeAspect="1"/>
          </p:cNvPicPr>
          <p:nvPr>
            <p:ph type="pic" idx="4294967295"/>
          </p:nvPr>
        </p:nvPicPr>
        <p:blipFill>
          <a:blip r:embed="rId4"/>
          <a:stretch>
            <a:fillRect/>
          </a:stretch>
        </p:blipFill>
        <p:spPr>
          <a:xfrm>
            <a:off x="8976360" y="4436745"/>
            <a:ext cx="2908935" cy="1606550"/>
          </a:xfrm>
          <a:prstGeom prst="rect">
            <a:avLst/>
          </a:prstGeom>
          <a:noFill/>
          <a:ln w="9525">
            <a:noFill/>
          </a:ln>
          <a:effectLst>
            <a:reflection blurRad="6350" stA="50000" endA="300" endPos="38500" dist="50800" dir="5400000" sy="-100000" algn="bl" rotWithShape="0"/>
          </a:effectLst>
        </p:spPr>
      </p:pic>
      <p:sp>
        <p:nvSpPr>
          <p:cNvPr id="3" name="Dikdörtgen 2"/>
          <p:cNvSpPr/>
          <p:nvPr/>
        </p:nvSpPr>
        <p:spPr>
          <a:xfrm>
            <a:off x="1733385" y="2122998"/>
            <a:ext cx="7116417" cy="1477328"/>
          </a:xfrm>
          <a:prstGeom prst="rect">
            <a:avLst/>
          </a:prstGeom>
        </p:spPr>
        <p:txBody>
          <a:bodyPr wrap="square">
            <a:spAutoFit/>
          </a:bodyPr>
          <a:lstStyle/>
          <a:p>
            <a:pPr marL="285750" indent="-285750">
              <a:buFont typeface="Wingdings" panose="05000000000000000000" pitchFamily="2" charset="2"/>
              <a:buChar char="Ø"/>
            </a:pPr>
            <a:r>
              <a:rPr lang="tr-TR" dirty="0">
                <a:hlinkClick r:id="rId5"/>
              </a:rPr>
              <a:t>https://</a:t>
            </a:r>
            <a:r>
              <a:rPr lang="tr-TR" dirty="0" smtClean="0">
                <a:hlinkClick r:id="rId5"/>
              </a:rPr>
              <a:t>www.w3schools.com/java/java_inheritance.asp</a:t>
            </a:r>
          </a:p>
          <a:p>
            <a:pPr marL="285750" indent="-285750">
              <a:buFont typeface="Wingdings" panose="05000000000000000000" pitchFamily="2" charset="2"/>
              <a:buChar char="Ø"/>
            </a:pPr>
            <a:r>
              <a:rPr lang="tr-TR" dirty="0">
                <a:hlinkClick r:id="rId5"/>
              </a:rPr>
              <a:t>https://www.kodkampusu.com/javada-kalitim-inheritance/</a:t>
            </a:r>
          </a:p>
          <a:p>
            <a:pPr marL="285750" indent="-285750">
              <a:buFont typeface="Wingdings" panose="05000000000000000000" pitchFamily="2" charset="2"/>
              <a:buChar char="Ø"/>
            </a:pPr>
            <a:r>
              <a:rPr lang="tr-TR" dirty="0" smtClean="0">
                <a:hlinkClick r:id="rId6"/>
              </a:rPr>
              <a:t>https</a:t>
            </a:r>
            <a:r>
              <a:rPr lang="tr-TR" dirty="0">
                <a:hlinkClick r:id="rId6"/>
              </a:rPr>
              <a:t>://medium.com/@</a:t>
            </a:r>
            <a:r>
              <a:rPr lang="tr-TR" dirty="0" smtClean="0">
                <a:hlinkClick r:id="rId6"/>
              </a:rPr>
              <a:t>denizf.b/inheritance-nedir-d4a0c2ba351a</a:t>
            </a:r>
            <a:endParaRPr lang="tr-TR" dirty="0" smtClean="0"/>
          </a:p>
          <a:p>
            <a:pPr marL="285750" indent="-285750">
              <a:buFont typeface="Wingdings" panose="05000000000000000000" pitchFamily="2" charset="2"/>
              <a:buChar char="Ø"/>
            </a:pPr>
            <a:r>
              <a:rPr lang="tr-TR" dirty="0">
                <a:hlinkClick r:id="rId7"/>
              </a:rPr>
              <a:t>https://harun.xyz/java/java-ders-14-kalitim-inheritance-nedir</a:t>
            </a:r>
            <a:r>
              <a:rPr lang="tr-TR" dirty="0" smtClean="0">
                <a:hlinkClick r:id="rId7"/>
              </a:rPr>
              <a:t>/</a:t>
            </a:r>
            <a:endParaRPr lang="tr-TR" dirty="0" smtClean="0"/>
          </a:p>
          <a:p>
            <a:pPr marL="285750" indent="-285750">
              <a:buFont typeface="Wingdings" panose="05000000000000000000" pitchFamily="2" charset="2"/>
              <a:buChar char="Ø"/>
            </a:pPr>
            <a:endParaRPr lang="tr-TR" dirty="0"/>
          </a:p>
        </p:txBody>
      </p:sp>
    </p:spTree>
    <p:extLst>
      <p:ext uri="{BB962C8B-B14F-4D97-AF65-F5344CB8AC3E}">
        <p14:creationId xmlns:p14="http://schemas.microsoft.com/office/powerpoint/2010/main" val="3242633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800" b="0" i="0" u="none" strike="noStrike" kern="0" cap="none" spc="0" normalizeH="0" baseline="0" noProof="0" dirty="0">
              <a:ln>
                <a:noFill/>
              </a:ln>
              <a:solidFill>
                <a:srgbClr val="FFFFFF"/>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dirty="0">
                <a:solidFill>
                  <a:schemeClr val="dk1"/>
                </a:solidFill>
              </a:rPr>
              <a:t>İlginiz için teşekkürler…</a:t>
            </a:r>
            <a:endParaRPr b="1" dirty="0">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tr-TR" sz="2000" b="0" i="0" u="none" strike="noStrike" kern="0" cap="none" spc="0" normalizeH="0" baseline="0" noProof="0">
                <a:ln>
                  <a:noFill/>
                </a:ln>
                <a:solidFill>
                  <a:srgbClr val="FEFFFF"/>
                </a:solidFill>
                <a:effectLst/>
                <a:uLnTx/>
                <a:uFillTx/>
                <a:latin typeface="Century Gothic" panose="020B0502020202020204"/>
                <a:sym typeface="Century Gothic" panose="020B0502020202020204"/>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17</a:t>
            </a:fld>
            <a:endParaRPr kumimoji="0" lang="tr-TR" sz="2000" b="0" i="0" u="none" strike="noStrike" kern="0" cap="none" spc="0" normalizeH="0" baseline="0" noProof="0" dirty="0">
              <a:ln>
                <a:noFill/>
              </a:ln>
              <a:solidFill>
                <a:srgbClr val="FEFFFF"/>
              </a:solidFill>
              <a:effectLst/>
              <a:uLnTx/>
              <a:uFillTx/>
              <a:latin typeface="Century Gothic" panose="020B0502020202020204"/>
              <a:sym typeface="Century Gothic" panose="020B0502020202020204"/>
            </a:endParaRP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353535"/>
              </a:buClr>
              <a:buSzPts val="1600"/>
              <a:buFont typeface="Noto Sans Symbols"/>
              <a:buNone/>
              <a:tabLst/>
              <a:defRPr/>
            </a:pPr>
            <a:r>
              <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Hazırlayan                  </a:t>
            </a:r>
            <a:r>
              <a:rPr kumimoji="0" lang="tr-TR" sz="1600" b="0"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a:t>
            </a:r>
            <a:r>
              <a:rPr kumimoji="0" lang="tr-TR" sz="1600" b="1"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Eda</a:t>
            </a:r>
            <a:r>
              <a:rPr kumimoji="0" lang="tr-TR" sz="1600" b="1" i="0" u="none" strike="noStrike" kern="0" cap="none" spc="0" normalizeH="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 TORLAK 2011404029</a:t>
            </a:r>
            <a:endParaRPr lang="tr-TR" sz="1600" b="1" kern="0" dirty="0">
              <a:solidFill>
                <a:srgbClr val="000000"/>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defTabSz="914400" rtl="0" eaLnBrk="1" fontAlgn="auto" latinLnBrk="0" hangingPunct="1">
              <a:lnSpc>
                <a:spcPct val="100000"/>
              </a:lnSpc>
              <a:spcBef>
                <a:spcPts val="0"/>
              </a:spcBef>
              <a:spcAft>
                <a:spcPts val="0"/>
              </a:spcAft>
              <a:buClr>
                <a:srgbClr val="353535"/>
              </a:buClr>
              <a:buSzPts val="1600"/>
              <a:buFont typeface="Noto Sans Symbols"/>
              <a:buNone/>
              <a:tabLst/>
              <a:defRPr/>
            </a:pPr>
            <a:endParaRPr kumimoji="0" lang="tr-TR" sz="1600" b="1"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endParaRPr>
          </a:p>
          <a:p>
            <a:pPr marL="0" marR="0" lvl="0" indent="0" algn="l" defTabSz="914400" rtl="0" eaLnBrk="1" fontAlgn="auto" latinLnBrk="0" hangingPunct="1">
              <a:lnSpc>
                <a:spcPct val="100000"/>
              </a:lnSpc>
              <a:spcBef>
                <a:spcPts val="0"/>
              </a:spcBef>
              <a:spcAft>
                <a:spcPts val="0"/>
              </a:spcAft>
              <a:buClr>
                <a:srgbClr val="353535"/>
              </a:buClr>
              <a:buSzPts val="1600"/>
              <a:buFont typeface="Noto Sans Symbols"/>
              <a:buNone/>
              <a:tabLst/>
              <a:defRPr/>
            </a:pPr>
            <a:r>
              <a:rPr kumimoji="0" lang="tr-TR" sz="1600" b="0"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E-posta                       </a:t>
            </a:r>
            <a:r>
              <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 </a:t>
            </a:r>
            <a:r>
              <a:rPr lang="tr-TR" sz="1600" kern="0" dirty="0" smtClean="0">
                <a:solidFill>
                  <a:srgbClr val="000000"/>
                </a:solidFill>
                <a:latin typeface="Century Gothic" panose="020B0502020202020204"/>
                <a:ea typeface="Century Gothic" panose="020B0502020202020204"/>
                <a:cs typeface="Century Gothic" panose="020B0502020202020204"/>
                <a:sym typeface="Century Gothic" panose="020B0502020202020204"/>
              </a:rPr>
              <a:t>torlak.eda99</a:t>
            </a:r>
            <a:r>
              <a:rPr kumimoji="0" lang="tr-TR" sz="1600" b="0"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@gmail.com</a:t>
            </a:r>
            <a:endParaRPr kumimoji="0" sz="1600" b="0"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endParaRPr>
          </a:p>
          <a:p>
            <a:pPr marL="0" marR="0" lvl="0" indent="0" algn="l" defTabSz="914400" rtl="0" eaLnBrk="1" fontAlgn="auto" latinLnBrk="0" hangingPunct="1">
              <a:lnSpc>
                <a:spcPct val="100000"/>
              </a:lnSpc>
              <a:spcBef>
                <a:spcPts val="1000"/>
              </a:spcBef>
              <a:spcAft>
                <a:spcPts val="0"/>
              </a:spcAft>
              <a:buClr>
                <a:srgbClr val="353535"/>
              </a:buClr>
              <a:buSzPts val="1600"/>
              <a:buFont typeface="Noto Sans Symbols"/>
              <a:buNone/>
              <a:tabLst/>
              <a:defRPr/>
            </a:pPr>
            <a:r>
              <a:rPr kumimoji="0" lang="tr-TR" sz="1600" b="0"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Tarih                            </a:t>
            </a:r>
            <a:r>
              <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 </a:t>
            </a:r>
            <a:r>
              <a:rPr kumimoji="0" lang="tr-TR" sz="1600" b="0" i="0" u="none" strike="noStrike" kern="0" cap="none" spc="0" normalizeH="0" baseline="0" noProof="0" dirty="0" smtClean="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01/06/2022</a:t>
            </a:r>
            <a:endPar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endParaRPr>
          </a:p>
          <a:p>
            <a:pPr marL="0" marR="0" lvl="0" indent="0" algn="l" defTabSz="914400" rtl="0" eaLnBrk="1" fontAlgn="auto" latinLnBrk="0" hangingPunct="1">
              <a:lnSpc>
                <a:spcPct val="100000"/>
              </a:lnSpc>
              <a:spcBef>
                <a:spcPts val="1000"/>
              </a:spcBef>
              <a:spcAft>
                <a:spcPts val="0"/>
              </a:spcAft>
              <a:buClr>
                <a:srgbClr val="353535"/>
              </a:buClr>
              <a:buSzPts val="1600"/>
              <a:buFont typeface="Noto Sans Symbols"/>
              <a:buNone/>
              <a:tabLst/>
              <a:defRPr/>
            </a:pPr>
            <a:r>
              <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defTabSz="914400" rtl="0" eaLnBrk="1" fontAlgn="auto" latinLnBrk="0" hangingPunct="1">
              <a:lnSpc>
                <a:spcPct val="100000"/>
              </a:lnSpc>
              <a:spcBef>
                <a:spcPts val="1000"/>
              </a:spcBef>
              <a:spcAft>
                <a:spcPts val="0"/>
              </a:spcAft>
              <a:buClr>
                <a:srgbClr val="353535"/>
              </a:buClr>
              <a:buSzPts val="1600"/>
              <a:buFont typeface="Noto Sans Symbols"/>
              <a:buNone/>
              <a:tabLst/>
              <a:defRPr/>
            </a:pPr>
            <a:endParaRPr kumimoji="0" lang="tr-TR" sz="1600" b="0" i="0" u="none" strike="noStrike" kern="0" cap="none" spc="0" normalizeH="0" baseline="0" noProof="0" dirty="0">
              <a:ln>
                <a:noFill/>
              </a:ln>
              <a:solidFill>
                <a:srgbClr val="000000"/>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marR="0" lvl="0" indent="0" algn="ctr" defTabSz="914400" rtl="0" eaLnBrk="1" fontAlgn="auto" latinLnBrk="0" hangingPunct="1">
              <a:lnSpc>
                <a:spcPct val="100000"/>
              </a:lnSpc>
              <a:spcBef>
                <a:spcPts val="0"/>
              </a:spcBef>
              <a:spcAft>
                <a:spcPts val="0"/>
              </a:spcAft>
              <a:buClr>
                <a:srgbClr val="353535"/>
              </a:buClr>
              <a:buSzPts val="1800"/>
              <a:buFont typeface="Noto Sans Symbols"/>
              <a:buNone/>
              <a:tabLst/>
              <a:defRPr/>
            </a:pPr>
            <a:r>
              <a:rPr kumimoji="0" lang="tr-TR" sz="1800" b="1" i="0" u="none" strike="noStrike" kern="0" cap="none" spc="0" normalizeH="0" baseline="0" noProof="0" dirty="0">
                <a:ln>
                  <a:noFill/>
                </a:ln>
                <a:solidFill>
                  <a:srgbClr val="265991"/>
                </a:solidFill>
                <a:effectLst/>
                <a:uLnTx/>
                <a:uFillTx/>
                <a:latin typeface="Century Gothic" panose="020B0502020202020204"/>
                <a:ea typeface="Century Gothic" panose="020B0502020202020204"/>
                <a:cs typeface="Century Gothic" panose="020B0502020202020204"/>
                <a:sym typeface="Century Gothic" panose="020B0502020202020204"/>
              </a:rPr>
              <a:t>Nesneye Yönelik Programlama</a:t>
            </a:r>
            <a:endParaRPr kumimoji="0" sz="1800" b="1" i="0" u="none" strike="noStrike" kern="0" cap="none" spc="0" normalizeH="0" baseline="0" noProof="0" dirty="0">
              <a:ln>
                <a:noFill/>
              </a:ln>
              <a:solidFill>
                <a:srgbClr val="265991"/>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tr-TR" sz="1400" b="1" i="0" u="sng" strike="noStrike" kern="0" cap="none" spc="0" normalizeH="0" baseline="0" noProof="0" dirty="0">
                <a:ln>
                  <a:noFill/>
                </a:ln>
                <a:solidFill>
                  <a:srgbClr val="353535"/>
                </a:solidFill>
                <a:effectLst/>
                <a:uLnTx/>
                <a:uFillTx/>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kumimoji="0" sz="1400" b="1" i="0" u="none" strike="noStrike" kern="0" cap="none" spc="0" normalizeH="0" baseline="0" noProof="0" dirty="0">
              <a:ln>
                <a:noFill/>
              </a:ln>
              <a:solidFill>
                <a:srgbClr val="353535"/>
              </a:solidFill>
              <a:effectLst/>
              <a:uLnTx/>
              <a:uFillTx/>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2" name="Picture 101"/>
          <p:cNvPicPr/>
          <p:nvPr/>
        </p:nvPicPr>
        <p:blipFill>
          <a:blip r:embed="rId6"/>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pic>
        <p:nvPicPr>
          <p:cNvPr id="101" name="Picture 100"/>
          <p:cNvPicPr/>
          <p:nvPr/>
        </p:nvPicPr>
        <p:blipFill>
          <a:blip r:embed="rId7"/>
          <a:srcRect t="12652"/>
          <a:stretch>
            <a:fillRect/>
          </a:stretch>
        </p:blipFill>
        <p:spPr>
          <a:xfrm>
            <a:off x="8544560" y="106680"/>
            <a:ext cx="3563620" cy="2419985"/>
          </a:xfrm>
          <a:prstGeom prst="rect">
            <a:avLst/>
          </a:prstGeom>
          <a:noFill/>
          <a:ln w="9525">
            <a:noFill/>
          </a:ln>
        </p:spPr>
      </p:pic>
    </p:spTree>
    <p:extLst>
      <p:ext uri="{BB962C8B-B14F-4D97-AF65-F5344CB8AC3E}">
        <p14:creationId xmlns:p14="http://schemas.microsoft.com/office/powerpoint/2010/main" val="622664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dirty="0"/>
          </a:p>
        </p:txBody>
      </p:sp>
      <p:sp>
        <p:nvSpPr>
          <p:cNvPr id="207" name="Google Shape;207;p4"/>
          <p:cNvSpPr txBox="1"/>
          <p:nvPr/>
        </p:nvSpPr>
        <p:spPr>
          <a:xfrm>
            <a:off x="2227898" y="1250550"/>
            <a:ext cx="8153400" cy="5334000"/>
          </a:xfrm>
          <a:prstGeom prst="rect">
            <a:avLst/>
          </a:prstGeom>
          <a:noFill/>
          <a:ln>
            <a:noFill/>
          </a:ln>
        </p:spPr>
        <p:txBody>
          <a:bodyPr spcFirstLastPara="1" wrap="square" lIns="91425" tIns="45700" rIns="91425" bIns="45700" anchor="t" anchorCtr="0">
            <a:normAutofit/>
          </a:bodyPr>
          <a:lstStyle/>
          <a:p>
            <a:pPr marL="342900" marR="0" lvl="0" indent="-342900" algn="just" rtl="0">
              <a:spcBef>
                <a:spcPts val="1000"/>
              </a:spcBef>
              <a:spcAft>
                <a:spcPts val="0"/>
              </a:spcAft>
              <a:buClr>
                <a:schemeClr val="accent1"/>
              </a:buClr>
              <a:buSzPct val="100000"/>
              <a:buFont typeface="Noto Sans Symbols"/>
            </a:pP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Wingdings" panose="05000000000000000000" pitchFamily="2" charset="2"/>
              <a:buChar char="Ø"/>
            </a:pPr>
            <a:r>
              <a:rPr lang="tr-TR" sz="16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Inheritance</a:t>
            </a:r>
            <a:r>
              <a:rPr lang="tr-TR" sz="16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 </a:t>
            </a:r>
            <a:r>
              <a:rPr lang="tr-TR" sz="16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Nedir</a:t>
            </a:r>
            <a:r>
              <a:rPr lang="tr-TR" sz="16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a:t>
            </a:r>
          </a:p>
          <a:p>
            <a:pPr marL="342900" marR="0" lvl="0" indent="-342900" algn="just" rtl="0">
              <a:spcBef>
                <a:spcPts val="1000"/>
              </a:spcBef>
              <a:spcAft>
                <a:spcPts val="0"/>
              </a:spcAft>
              <a:buClr>
                <a:schemeClr val="accent1"/>
              </a:buClr>
              <a:buSzPct val="100000"/>
              <a:buFont typeface="Wingdings" panose="05000000000000000000" pitchFamily="2" charset="2"/>
              <a:buChar char="Ø"/>
            </a:pPr>
            <a:r>
              <a:rPr lang="tr-TR" sz="16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Java’da Kalıtımın Avantajları</a:t>
            </a:r>
            <a:endParaRPr lang="tr-TR" sz="1600" b="1"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Wingdings" panose="05000000000000000000" pitchFamily="2" charset="2"/>
              <a:buChar char="Ø"/>
            </a:pPr>
            <a:r>
              <a:rPr lang="tr-TR" sz="16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Java’da Kalıtım Kavramları</a:t>
            </a:r>
          </a:p>
          <a:p>
            <a:pPr marL="342900" marR="0" lvl="0" indent="-342900" algn="just" rtl="0">
              <a:spcBef>
                <a:spcPts val="1000"/>
              </a:spcBef>
              <a:spcAft>
                <a:spcPts val="0"/>
              </a:spcAft>
              <a:buClr>
                <a:schemeClr val="accent1"/>
              </a:buClr>
              <a:buSzPct val="100000"/>
              <a:buFont typeface="Wingdings" panose="05000000000000000000" pitchFamily="2" charset="2"/>
              <a:buChar char="Ø"/>
            </a:pPr>
            <a:r>
              <a:rPr lang="tr-TR" sz="16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Extends Anahtar Kelimesi</a:t>
            </a:r>
          </a:p>
          <a:p>
            <a:pPr marL="342900" marR="0" lvl="0" indent="-342900" algn="just" rtl="0">
              <a:spcBef>
                <a:spcPts val="1000"/>
              </a:spcBef>
              <a:spcAft>
                <a:spcPts val="0"/>
              </a:spcAft>
              <a:buClr>
                <a:schemeClr val="accent1"/>
              </a:buClr>
              <a:buSzPct val="100000"/>
              <a:buFont typeface="Wingdings" panose="05000000000000000000" pitchFamily="2" charset="2"/>
              <a:buChar char="Ø"/>
            </a:pPr>
            <a:r>
              <a:rPr lang="tr-TR" sz="16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Uygulama Örneği-1</a:t>
            </a:r>
          </a:p>
          <a:p>
            <a:pPr marL="342900" marR="0" lvl="0" indent="-342900" algn="just" rtl="0">
              <a:spcBef>
                <a:spcPts val="1000"/>
              </a:spcBef>
              <a:spcAft>
                <a:spcPts val="0"/>
              </a:spcAft>
              <a:buClr>
                <a:schemeClr val="accent1"/>
              </a:buClr>
              <a:buSzPct val="100000"/>
              <a:buFont typeface="Wingdings" panose="05000000000000000000" pitchFamily="2" charset="2"/>
              <a:buChar char="Ø"/>
            </a:pPr>
            <a:r>
              <a:rPr lang="tr-TR" sz="16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Uygulama Örneği-2</a:t>
            </a:r>
          </a:p>
          <a:p>
            <a:pPr marL="342900" marR="0" lvl="0" indent="-342900" algn="just" rtl="0">
              <a:spcBef>
                <a:spcPts val="1000"/>
              </a:spcBef>
              <a:spcAft>
                <a:spcPts val="0"/>
              </a:spcAft>
              <a:buClr>
                <a:schemeClr val="accent1"/>
              </a:buClr>
              <a:buSzPct val="100000"/>
              <a:buFont typeface="Wingdings" panose="05000000000000000000" pitchFamily="2" charset="2"/>
              <a:buChar char="Ø"/>
            </a:pPr>
            <a:r>
              <a:rPr lang="tr-TR" sz="16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Protected Erişim Belirleyicisi</a:t>
            </a:r>
          </a:p>
          <a:p>
            <a:pPr marL="342900" marR="0" lvl="0" indent="-342900" algn="just" rtl="0">
              <a:spcBef>
                <a:spcPts val="1000"/>
              </a:spcBef>
              <a:spcAft>
                <a:spcPts val="0"/>
              </a:spcAft>
              <a:buClr>
                <a:schemeClr val="accent1"/>
              </a:buClr>
              <a:buSzPct val="100000"/>
              <a:buFont typeface="Wingdings" panose="05000000000000000000" pitchFamily="2" charset="2"/>
              <a:buChar char="Ø"/>
            </a:pPr>
            <a:r>
              <a:rPr lang="tr-TR" sz="16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Final Anahtar Kelimesi</a:t>
            </a:r>
          </a:p>
          <a:p>
            <a:pPr marL="342900" marR="0" lvl="0" indent="-342900" algn="just" rtl="0">
              <a:spcBef>
                <a:spcPts val="1000"/>
              </a:spcBef>
              <a:spcAft>
                <a:spcPts val="0"/>
              </a:spcAft>
              <a:buClr>
                <a:schemeClr val="accent1"/>
              </a:buClr>
              <a:buSzPct val="100000"/>
              <a:buFont typeface="Wingdings" panose="05000000000000000000" pitchFamily="2" charset="2"/>
              <a:buChar char="Ø"/>
            </a:pPr>
            <a:r>
              <a:rPr lang="tr-TR" sz="16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Sonuç</a:t>
            </a:r>
          </a:p>
          <a:p>
            <a:pPr marL="342900" marR="0" lvl="0" indent="-342900" algn="just" rtl="0">
              <a:spcBef>
                <a:spcPts val="1000"/>
              </a:spcBef>
              <a:spcAft>
                <a:spcPts val="0"/>
              </a:spcAft>
              <a:buClr>
                <a:schemeClr val="accent1"/>
              </a:buClr>
              <a:buSzPct val="100000"/>
              <a:buFont typeface="Wingdings" panose="05000000000000000000" pitchFamily="2" charset="2"/>
              <a:buChar char="Ø"/>
            </a:pPr>
            <a:r>
              <a:rPr lang="tr-TR" sz="16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Kaynaklar</a:t>
            </a:r>
          </a:p>
          <a:p>
            <a:pPr marL="342900" marR="0" lvl="0" indent="-342900" algn="just" rtl="0">
              <a:spcBef>
                <a:spcPts val="1000"/>
              </a:spcBef>
              <a:spcAft>
                <a:spcPts val="0"/>
              </a:spcAft>
              <a:buClr>
                <a:schemeClr val="accent1"/>
              </a:buClr>
              <a:buSzPct val="100000"/>
              <a:buFont typeface="Noto Sans Symbols"/>
            </a:pPr>
            <a:endParaRPr lang="tr-TR"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endParaRPr lang="tr-TR"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endParaRPr lang="tr-TR"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endParaRPr lang="tr-TR" sz="18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 name="Resim 4"/>
          <p:cNvPicPr>
            <a:picLocks noChangeAspect="1"/>
          </p:cNvPicPr>
          <p:nvPr/>
        </p:nvPicPr>
        <p:blipFill>
          <a:blip r:embed="rId3"/>
          <a:stretch>
            <a:fillRect/>
          </a:stretch>
        </p:blipFill>
        <p:spPr>
          <a:xfrm>
            <a:off x="6997148" y="2184324"/>
            <a:ext cx="4094922" cy="2981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00821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89043" y="962108"/>
            <a:ext cx="9715570" cy="707666"/>
          </a:xfrm>
        </p:spPr>
        <p:txBody>
          <a:bodyPr>
            <a:normAutofit/>
          </a:bodyPr>
          <a:lstStyle/>
          <a:p>
            <a:r>
              <a:rPr lang="tr-TR" sz="2500" b="1" dirty="0"/>
              <a:t>Kalıtım(Inheritance</a:t>
            </a:r>
            <a:r>
              <a:rPr lang="tr-TR" sz="2500" b="1" dirty="0" smtClean="0"/>
              <a:t>) Nedir?</a:t>
            </a:r>
            <a:endParaRPr lang="tr-TR" sz="2500" b="1" dirty="0"/>
          </a:p>
        </p:txBody>
      </p:sp>
      <p:sp>
        <p:nvSpPr>
          <p:cNvPr id="3" name="Metin Yer Tutucusu 2"/>
          <p:cNvSpPr>
            <a:spLocks noGrp="1"/>
          </p:cNvSpPr>
          <p:nvPr>
            <p:ph type="body" idx="1"/>
          </p:nvPr>
        </p:nvSpPr>
        <p:spPr>
          <a:xfrm>
            <a:off x="1311580" y="1852654"/>
            <a:ext cx="9534000" cy="4058568"/>
          </a:xfrm>
        </p:spPr>
        <p:txBody>
          <a:bodyPr/>
          <a:lstStyle/>
          <a:p>
            <a:pPr algn="just"/>
            <a:r>
              <a:rPr lang="tr-TR" dirty="0" smtClean="0"/>
              <a:t>     Kalıtım nesne yönelimli programlama tekniğinin en önemli özelliğidir. Kalıtım yolu ile nesneler birbirlerinden türetilir. Türeyen sınıflar türediği sınıfın özelliklerini katılım yolu ile devraldığı gibi kendisi de yeni özellikler tanımlayabilir. Türetme yolu ile nesne kendi özelliklerini yeni nesneye aktarır. İstenirse türeyen nesne kendisine has özellikler de içerebilir.</a:t>
            </a:r>
            <a:endParaRPr lang="tr-TR"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3</a:t>
            </a:fld>
            <a:endParaRPr lang="tr-TR" dirty="0"/>
          </a:p>
        </p:txBody>
      </p:sp>
      <p:pic>
        <p:nvPicPr>
          <p:cNvPr id="5" name="Resim 4"/>
          <p:cNvPicPr>
            <a:picLocks noChangeAspect="1"/>
          </p:cNvPicPr>
          <p:nvPr/>
        </p:nvPicPr>
        <p:blipFill>
          <a:blip r:embed="rId2"/>
          <a:stretch>
            <a:fillRect/>
          </a:stretch>
        </p:blipFill>
        <p:spPr>
          <a:xfrm>
            <a:off x="2130952" y="3998602"/>
            <a:ext cx="3729160" cy="2095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Resim 5"/>
          <p:cNvPicPr>
            <a:picLocks noChangeAspect="1"/>
          </p:cNvPicPr>
          <p:nvPr/>
        </p:nvPicPr>
        <p:blipFill>
          <a:blip r:embed="rId3"/>
          <a:stretch>
            <a:fillRect/>
          </a:stretch>
        </p:blipFill>
        <p:spPr>
          <a:xfrm>
            <a:off x="6576714" y="4486233"/>
            <a:ext cx="4016088" cy="1120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8301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15047" y="938254"/>
            <a:ext cx="9389565" cy="966746"/>
          </a:xfrm>
        </p:spPr>
        <p:txBody>
          <a:bodyPr>
            <a:normAutofit/>
          </a:bodyPr>
          <a:lstStyle/>
          <a:p>
            <a:r>
              <a:rPr lang="tr-TR" sz="2500" b="1" dirty="0"/>
              <a:t>Kalıtım(Inheritance) Nedir</a:t>
            </a:r>
            <a:r>
              <a:rPr lang="tr-TR" sz="2500" b="1" dirty="0" smtClean="0"/>
              <a:t>? (Devamı)</a:t>
            </a:r>
            <a:endParaRPr lang="tr-TR" sz="2500" b="1" dirty="0"/>
          </a:p>
        </p:txBody>
      </p:sp>
      <p:sp>
        <p:nvSpPr>
          <p:cNvPr id="3" name="Metin Yer Tutucusu 2"/>
          <p:cNvSpPr>
            <a:spLocks noGrp="1"/>
          </p:cNvSpPr>
          <p:nvPr>
            <p:ph type="body" idx="1"/>
          </p:nvPr>
        </p:nvSpPr>
        <p:spPr>
          <a:xfrm>
            <a:off x="1653871" y="1828801"/>
            <a:ext cx="9850741" cy="4412974"/>
          </a:xfrm>
        </p:spPr>
        <p:txBody>
          <a:bodyPr/>
          <a:lstStyle/>
          <a:p>
            <a:pPr algn="just"/>
            <a:r>
              <a:rPr lang="tr-TR" dirty="0" smtClean="0"/>
              <a:t>     Daha basit bir şekilde kalıtım(Inheritance) </a:t>
            </a:r>
            <a:r>
              <a:rPr lang="tr-TR" dirty="0"/>
              <a:t>kavramını miras alma gibi düşünebiliriz. Günlük yaşamımızdan, tıp literatüründen </a:t>
            </a:r>
            <a:r>
              <a:rPr lang="tr-TR" dirty="0" smtClean="0"/>
              <a:t>örnek</a:t>
            </a:r>
            <a:endParaRPr lang="tr-TR"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4</a:t>
            </a:fld>
            <a:endParaRPr lang="tr-TR" dirty="0"/>
          </a:p>
        </p:txBody>
      </p:sp>
      <p:pic>
        <p:nvPicPr>
          <p:cNvPr id="6" name="Resim 5"/>
          <p:cNvPicPr>
            <a:picLocks noChangeAspect="1"/>
          </p:cNvPicPr>
          <p:nvPr/>
        </p:nvPicPr>
        <p:blipFill rotWithShape="1">
          <a:blip r:embed="rId2"/>
          <a:srcRect b="4844"/>
          <a:stretch/>
        </p:blipFill>
        <p:spPr>
          <a:xfrm>
            <a:off x="3174038" y="4405022"/>
            <a:ext cx="3218662" cy="2297811"/>
          </a:xfrm>
          <a:prstGeom prst="rect">
            <a:avLst/>
          </a:prstGeom>
        </p:spPr>
      </p:pic>
      <p:sp>
        <p:nvSpPr>
          <p:cNvPr id="7" name="Dikdörtgen 6"/>
          <p:cNvSpPr/>
          <p:nvPr/>
        </p:nvSpPr>
        <p:spPr>
          <a:xfrm>
            <a:off x="1681694" y="2508753"/>
            <a:ext cx="6096000" cy="2031325"/>
          </a:xfrm>
          <a:prstGeom prst="rect">
            <a:avLst/>
          </a:prstGeom>
        </p:spPr>
        <p:txBody>
          <a:bodyPr>
            <a:spAutoFit/>
          </a:bodyPr>
          <a:lstStyle/>
          <a:p>
            <a:pPr marL="457200" lvl="0" indent="-342900" algn="just">
              <a:spcBef>
                <a:spcPts val="1000"/>
              </a:spcBef>
              <a:buClr>
                <a:srgbClr val="353535"/>
              </a:buClr>
              <a:buSzPts val="1800"/>
            </a:pPr>
            <a:r>
              <a:rPr lang="tr-TR" kern="0" dirty="0" smtClean="0">
                <a:solidFill>
                  <a:srgbClr val="3F3F3F"/>
                </a:solidFill>
                <a:latin typeface="Century Gothic" panose="020B0502020202020204"/>
                <a:sym typeface="Century Gothic" panose="020B0502020202020204"/>
              </a:rPr>
              <a:t>     vermemiz </a:t>
            </a:r>
            <a:r>
              <a:rPr lang="tr-TR" kern="0" dirty="0">
                <a:solidFill>
                  <a:srgbClr val="3F3F3F"/>
                </a:solidFill>
                <a:latin typeface="Century Gothic" panose="020B0502020202020204"/>
                <a:sym typeface="Century Gothic" panose="020B0502020202020204"/>
              </a:rPr>
              <a:t>gerekirse kalıtım; yaşamımızdan anladığımız şekille, fiziksel, </a:t>
            </a:r>
            <a:r>
              <a:rPr lang="tr-TR" kern="0" dirty="0" smtClean="0">
                <a:solidFill>
                  <a:srgbClr val="3F3F3F"/>
                </a:solidFill>
                <a:latin typeface="Century Gothic" panose="020B0502020202020204"/>
                <a:sym typeface="Century Gothic" panose="020B0502020202020204"/>
              </a:rPr>
              <a:t>psikolojik </a:t>
            </a:r>
            <a:r>
              <a:rPr lang="tr-TR" kern="0" dirty="0">
                <a:solidFill>
                  <a:srgbClr val="3F3F3F"/>
                </a:solidFill>
                <a:latin typeface="Century Gothic" panose="020B0502020202020204"/>
                <a:sym typeface="Century Gothic" panose="020B0502020202020204"/>
              </a:rPr>
              <a:t>ve çeşitli genetik özelliklerin anne ve baba tarafından çocuklara geçmesidir. Java’da kalıtım, var olan sınıflardan yeni sınıflar üretmemizi sağlayan nesne yönelimli programlamanın temel özelliklerinden biridir.</a:t>
            </a:r>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642" y="2508636"/>
            <a:ext cx="2554437" cy="3017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1255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67129" y="1049573"/>
            <a:ext cx="8911687" cy="508883"/>
          </a:xfrm>
        </p:spPr>
        <p:txBody>
          <a:bodyPr>
            <a:normAutofit fontScale="90000"/>
          </a:bodyPr>
          <a:lstStyle/>
          <a:p>
            <a:pPr fontAlgn="base"/>
            <a:r>
              <a:rPr lang="tr-TR" sz="2800" b="1" dirty="0">
                <a:latin typeface="Poppins"/>
              </a:rPr>
              <a:t>Java’da Kalıtımın Avantajları</a:t>
            </a:r>
            <a:r>
              <a:rPr lang="tr-TR" b="1" dirty="0">
                <a:latin typeface="Poppins"/>
              </a:rPr>
              <a:t/>
            </a:r>
            <a:br>
              <a:rPr lang="tr-TR" b="1" dirty="0">
                <a:latin typeface="Poppins"/>
              </a:rPr>
            </a:br>
            <a:endParaRPr lang="tr-TR" dirty="0"/>
          </a:p>
        </p:txBody>
      </p:sp>
      <p:sp>
        <p:nvSpPr>
          <p:cNvPr id="3" name="Metin Yer Tutucusu 2"/>
          <p:cNvSpPr>
            <a:spLocks noGrp="1"/>
          </p:cNvSpPr>
          <p:nvPr>
            <p:ph type="body" idx="1"/>
          </p:nvPr>
        </p:nvSpPr>
        <p:spPr>
          <a:xfrm>
            <a:off x="1494847" y="1704230"/>
            <a:ext cx="9255318" cy="3777622"/>
          </a:xfrm>
        </p:spPr>
        <p:txBody>
          <a:bodyPr/>
          <a:lstStyle/>
          <a:p>
            <a:pPr algn="just">
              <a:buFont typeface="Wingdings" panose="05000000000000000000" pitchFamily="2" charset="2"/>
              <a:buChar char="Ø"/>
            </a:pPr>
            <a:r>
              <a:rPr lang="tr-TR" dirty="0"/>
              <a:t>Önceden oluşturduğumuz sınıflar, projelerimiz üzerinde denenmiş ve hatasızdır. Bu yüzden kalıtım ile oluşturduğumuz bir alt sınıfı kullanacağımız zaman hata ile karşılaşma ihtimalimiz azalır.</a:t>
            </a:r>
          </a:p>
          <a:p>
            <a:pPr algn="just">
              <a:buFont typeface="Wingdings" panose="05000000000000000000" pitchFamily="2" charset="2"/>
              <a:buChar char="Ø"/>
            </a:pPr>
            <a:r>
              <a:rPr lang="tr-TR" dirty="0"/>
              <a:t>Daha önceden yazılmış kod parçacıklarını tekrar tekrar yazma sıkıntısından kurtararak alt sınıflarda kullanmamıza olanak sağlar. Bu durumda zaman ve emek tasarrufu sağlar.</a:t>
            </a:r>
          </a:p>
          <a:p>
            <a:pPr algn="just">
              <a:buFont typeface="Wingdings" panose="05000000000000000000" pitchFamily="2" charset="2"/>
              <a:buChar char="Ø"/>
            </a:pPr>
            <a:r>
              <a:rPr lang="tr-TR" dirty="0"/>
              <a:t>Gerçekleştireceğimiz bir değişikliği her sınıfta ayrı ayrı uğraşmak yerine super class üzerinde güncelleme yapma esnekliği oluşturur.</a:t>
            </a:r>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5</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514" y="4607842"/>
            <a:ext cx="3409950" cy="1905000"/>
          </a:xfrm>
          <a:prstGeom prst="rect">
            <a:avLst/>
          </a:prstGeom>
        </p:spPr>
      </p:pic>
    </p:spTree>
    <p:extLst>
      <p:ext uri="{BB962C8B-B14F-4D97-AF65-F5344CB8AC3E}">
        <p14:creationId xmlns:p14="http://schemas.microsoft.com/office/powerpoint/2010/main" val="1304793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25433" y="1152907"/>
            <a:ext cx="8911687" cy="588430"/>
          </a:xfrm>
        </p:spPr>
        <p:txBody>
          <a:bodyPr>
            <a:normAutofit fontScale="90000"/>
          </a:bodyPr>
          <a:lstStyle/>
          <a:p>
            <a:r>
              <a:rPr lang="tr-TR" sz="2800" b="1" dirty="0"/>
              <a:t>Java’da Kalıtım Kavramları</a:t>
            </a:r>
            <a:r>
              <a:rPr lang="tr-TR" b="1" dirty="0"/>
              <a:t/>
            </a:r>
            <a:br>
              <a:rPr lang="tr-TR" b="1" dirty="0"/>
            </a:br>
            <a:endParaRPr lang="tr-TR" dirty="0"/>
          </a:p>
        </p:txBody>
      </p:sp>
      <p:sp>
        <p:nvSpPr>
          <p:cNvPr id="3" name="Metin Yer Tutucusu 2"/>
          <p:cNvSpPr>
            <a:spLocks noGrp="1"/>
          </p:cNvSpPr>
          <p:nvPr>
            <p:ph type="body" idx="1"/>
          </p:nvPr>
        </p:nvSpPr>
        <p:spPr>
          <a:xfrm>
            <a:off x="1200647" y="2133600"/>
            <a:ext cx="9436473" cy="3777622"/>
          </a:xfrm>
        </p:spPr>
        <p:txBody>
          <a:bodyPr/>
          <a:lstStyle/>
          <a:p>
            <a:pPr algn="just" fontAlgn="base"/>
            <a:r>
              <a:rPr lang="tr-TR" b="1" dirty="0" smtClean="0"/>
              <a:t>     Super </a:t>
            </a:r>
            <a:r>
              <a:rPr lang="tr-TR" b="1" dirty="0"/>
              <a:t>Class (Süper Sınıf):</a:t>
            </a:r>
            <a:r>
              <a:rPr lang="tr-TR" dirty="0"/>
              <a:t> Özellikleri, metotları, işlemleri miras alınan sınıftır. Süper </a:t>
            </a:r>
            <a:r>
              <a:rPr lang="tr-TR" dirty="0" smtClean="0"/>
              <a:t>sınıf üst </a:t>
            </a:r>
            <a:r>
              <a:rPr lang="tr-TR" dirty="0"/>
              <a:t>sınıf olarak da bilinir.</a:t>
            </a:r>
          </a:p>
          <a:p>
            <a:pPr algn="just" fontAlgn="base"/>
            <a:r>
              <a:rPr lang="tr-TR" b="1" dirty="0" smtClean="0"/>
              <a:t>      Sub </a:t>
            </a:r>
            <a:r>
              <a:rPr lang="tr-TR" b="1" dirty="0"/>
              <a:t>Class (Alt Sınıf):</a:t>
            </a:r>
            <a:r>
              <a:rPr lang="tr-TR" dirty="0"/>
              <a:t> </a:t>
            </a:r>
            <a:r>
              <a:rPr lang="tr-TR" dirty="0" smtClean="0"/>
              <a:t>Sub class süper </a:t>
            </a:r>
            <a:r>
              <a:rPr lang="tr-TR" dirty="0"/>
              <a:t>sınıfı miras alan </a:t>
            </a:r>
            <a:r>
              <a:rPr lang="tr-TR" dirty="0" smtClean="0"/>
              <a:t>sınıftır. </a:t>
            </a:r>
            <a:r>
              <a:rPr lang="tr-TR" dirty="0"/>
              <a:t>Sub class ile kendi alanına metotlar ve özellikler ekleyebilir</a:t>
            </a:r>
            <a:r>
              <a:rPr lang="tr-TR" dirty="0" smtClean="0"/>
              <a:t>.</a:t>
            </a:r>
          </a:p>
          <a:p>
            <a:pPr fontAlgn="base"/>
            <a:endParaRPr lang="tr-TR" dirty="0"/>
          </a:p>
          <a:p>
            <a:endParaRPr lang="tr-TR"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6</a:t>
            </a:fld>
            <a:endParaRPr lang="tr-TR" dirty="0"/>
          </a:p>
        </p:txBody>
      </p:sp>
      <p:pic>
        <p:nvPicPr>
          <p:cNvPr id="5" name="Resim 4"/>
          <p:cNvPicPr>
            <a:picLocks noChangeAspect="1"/>
          </p:cNvPicPr>
          <p:nvPr/>
        </p:nvPicPr>
        <p:blipFill>
          <a:blip r:embed="rId2"/>
          <a:stretch>
            <a:fillRect/>
          </a:stretch>
        </p:blipFill>
        <p:spPr>
          <a:xfrm>
            <a:off x="3904089" y="4046265"/>
            <a:ext cx="3383654" cy="225722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25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65190" y="1152906"/>
            <a:ext cx="8603312" cy="752093"/>
          </a:xfrm>
        </p:spPr>
        <p:txBody>
          <a:bodyPr>
            <a:normAutofit/>
          </a:bodyPr>
          <a:lstStyle/>
          <a:p>
            <a:r>
              <a:rPr lang="tr-TR" sz="2500" b="1" dirty="0" smtClean="0"/>
              <a:t>Extends </a:t>
            </a:r>
            <a:r>
              <a:rPr lang="tr-TR" sz="2500" b="1" dirty="0"/>
              <a:t>Anahtar Kelimesi</a:t>
            </a:r>
          </a:p>
        </p:txBody>
      </p:sp>
      <p:sp>
        <p:nvSpPr>
          <p:cNvPr id="3" name="Metin Yer Tutucusu 2"/>
          <p:cNvSpPr>
            <a:spLocks noGrp="1"/>
          </p:cNvSpPr>
          <p:nvPr>
            <p:ph type="body" idx="1"/>
          </p:nvPr>
        </p:nvSpPr>
        <p:spPr>
          <a:xfrm>
            <a:off x="1311579" y="2173357"/>
            <a:ext cx="9962059" cy="3777622"/>
          </a:xfrm>
        </p:spPr>
        <p:txBody>
          <a:bodyPr/>
          <a:lstStyle/>
          <a:p>
            <a:r>
              <a:rPr lang="tr-TR" dirty="0" smtClean="0"/>
              <a:t>     Bir </a:t>
            </a:r>
            <a:r>
              <a:rPr lang="tr-TR" dirty="0"/>
              <a:t>sınıf üzerinden miras almak istediğimiz zaman kullanmamız </a:t>
            </a:r>
            <a:r>
              <a:rPr lang="tr-TR" dirty="0" smtClean="0"/>
              <a:t>gereken kelime extends‘dir</a:t>
            </a:r>
            <a:r>
              <a:rPr lang="tr-TR" dirty="0"/>
              <a:t>. Temel şablonumuz şu şekilde olacaktır:</a:t>
            </a:r>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7</a:t>
            </a:fld>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57" y="3737112"/>
            <a:ext cx="4667415" cy="1828801"/>
          </a:xfrm>
          <a:prstGeom prst="rect">
            <a:avLst/>
          </a:prstGeom>
        </p:spPr>
      </p:pic>
    </p:spTree>
    <p:extLst>
      <p:ext uri="{BB962C8B-B14F-4D97-AF65-F5344CB8AC3E}">
        <p14:creationId xmlns:p14="http://schemas.microsoft.com/office/powerpoint/2010/main" val="3635326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11579" y="1072575"/>
            <a:ext cx="8566469" cy="4257351"/>
          </a:xfrm>
        </p:spPr>
        <p:txBody>
          <a:bodyPr/>
          <a:lstStyle/>
          <a:p>
            <a:r>
              <a:rPr lang="tr-TR" dirty="0" smtClean="0"/>
              <a:t>     Özetlemek gerekirse;</a:t>
            </a:r>
          </a:p>
          <a:p>
            <a:r>
              <a:rPr lang="tr-TR" dirty="0" smtClean="0"/>
              <a:t>     </a:t>
            </a:r>
          </a:p>
          <a:p>
            <a:pPr algn="just"/>
            <a:r>
              <a:rPr lang="tr-TR" dirty="0"/>
              <a:t> </a:t>
            </a:r>
            <a:r>
              <a:rPr lang="tr-TR" dirty="0" smtClean="0"/>
              <a:t>     Yazılımda </a:t>
            </a:r>
            <a:r>
              <a:rPr lang="tr-TR" dirty="0"/>
              <a:t>Ata</a:t>
            </a:r>
            <a:r>
              <a:rPr lang="tr-TR" b="1" dirty="0"/>
              <a:t>(Parent)</a:t>
            </a:r>
            <a:r>
              <a:rPr lang="tr-TR" dirty="0"/>
              <a:t>, yani özelliklerini aktaran sınıf </a:t>
            </a:r>
            <a:r>
              <a:rPr lang="tr-TR" b="1" dirty="0"/>
              <a:t>Super Class veya Base Class</a:t>
            </a:r>
            <a:r>
              <a:rPr lang="tr-TR" dirty="0"/>
              <a:t> olarak adlandırılır. Bununla beraber Çocuk</a:t>
            </a:r>
            <a:r>
              <a:rPr lang="tr-TR" b="1" dirty="0"/>
              <a:t>(Child)</a:t>
            </a:r>
            <a:r>
              <a:rPr lang="tr-TR" dirty="0"/>
              <a:t>, yani özellikleri miras alan sınıf</a:t>
            </a:r>
            <a:r>
              <a:rPr lang="tr-TR" b="1" dirty="0"/>
              <a:t> Sub-Classs veya Derived Class</a:t>
            </a:r>
            <a:r>
              <a:rPr lang="tr-TR" dirty="0"/>
              <a:t> olarak adlandırılır. Çocuk sınıfın, Ata </a:t>
            </a:r>
            <a:r>
              <a:rPr lang="tr-TR" dirty="0" smtClean="0"/>
              <a:t>sınıf</a:t>
            </a:r>
            <a:endParaRPr lang="tr-TR"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8</a:t>
            </a:fld>
            <a:endParaRPr lang="tr-TR" dirty="0"/>
          </a:p>
        </p:txBody>
      </p:sp>
      <p:pic>
        <p:nvPicPr>
          <p:cNvPr id="2" name="Resim 1"/>
          <p:cNvPicPr>
            <a:picLocks noChangeAspect="1"/>
          </p:cNvPicPr>
          <p:nvPr/>
        </p:nvPicPr>
        <p:blipFill>
          <a:blip r:embed="rId2"/>
          <a:stretch>
            <a:fillRect/>
          </a:stretch>
        </p:blipFill>
        <p:spPr>
          <a:xfrm>
            <a:off x="6268403" y="3317715"/>
            <a:ext cx="2603556" cy="2880679"/>
          </a:xfrm>
          <a:prstGeom prst="rect">
            <a:avLst/>
          </a:prstGeom>
        </p:spPr>
      </p:pic>
      <p:sp>
        <p:nvSpPr>
          <p:cNvPr id="6" name="Dikdörtgen 5"/>
          <p:cNvSpPr/>
          <p:nvPr/>
        </p:nvSpPr>
        <p:spPr>
          <a:xfrm>
            <a:off x="1789043" y="3201251"/>
            <a:ext cx="3792773" cy="646331"/>
          </a:xfrm>
          <a:prstGeom prst="rect">
            <a:avLst/>
          </a:prstGeom>
        </p:spPr>
        <p:txBody>
          <a:bodyPr wrap="square">
            <a:spAutoFit/>
          </a:bodyPr>
          <a:lstStyle/>
          <a:p>
            <a:pPr algn="just"/>
            <a:r>
              <a:rPr lang="tr-TR" kern="0" dirty="0">
                <a:solidFill>
                  <a:srgbClr val="3F3F3F"/>
                </a:solidFill>
                <a:latin typeface="Century Gothic" panose="020B0502020202020204"/>
                <a:sym typeface="Century Gothic" panose="020B0502020202020204"/>
              </a:rPr>
              <a:t>özelliklerini miras alabilmesi için de </a:t>
            </a:r>
            <a:r>
              <a:rPr lang="tr-TR" b="1" kern="0" dirty="0">
                <a:solidFill>
                  <a:srgbClr val="3F3F3F"/>
                </a:solidFill>
                <a:latin typeface="Century Gothic" panose="020B0502020202020204"/>
                <a:sym typeface="Century Gothic" panose="020B0502020202020204"/>
              </a:rPr>
              <a:t>“extends”</a:t>
            </a:r>
            <a:r>
              <a:rPr lang="tr-TR" kern="0" dirty="0">
                <a:solidFill>
                  <a:srgbClr val="3F3F3F"/>
                </a:solidFill>
                <a:latin typeface="Century Gothic" panose="020B0502020202020204"/>
                <a:sym typeface="Century Gothic" panose="020B0502020202020204"/>
              </a:rPr>
              <a:t> anahtarı kullanılır.</a:t>
            </a:r>
            <a:endParaRPr lang="tr-TR" dirty="0"/>
          </a:p>
        </p:txBody>
      </p:sp>
    </p:spTree>
    <p:extLst>
      <p:ext uri="{BB962C8B-B14F-4D97-AF65-F5344CB8AC3E}">
        <p14:creationId xmlns:p14="http://schemas.microsoft.com/office/powerpoint/2010/main" val="56993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93629" y="787782"/>
            <a:ext cx="9314090" cy="668402"/>
          </a:xfrm>
        </p:spPr>
        <p:txBody>
          <a:bodyPr>
            <a:normAutofit/>
          </a:bodyPr>
          <a:lstStyle/>
          <a:p>
            <a:r>
              <a:rPr lang="tr-TR" sz="2500" b="1" dirty="0" smtClean="0"/>
              <a:t>Uygulama Örneği -1</a:t>
            </a:r>
            <a:endParaRPr lang="tr-TR" sz="2500" b="1" dirty="0"/>
          </a:p>
        </p:txBody>
      </p:sp>
      <p:pic>
        <p:nvPicPr>
          <p:cNvPr id="7" name="Resim 6"/>
          <p:cNvPicPr>
            <a:picLocks noChangeAspect="1"/>
          </p:cNvPicPr>
          <p:nvPr/>
        </p:nvPicPr>
        <p:blipFill>
          <a:blip r:embed="rId2"/>
          <a:stretch>
            <a:fillRect/>
          </a:stretch>
        </p:blipFill>
        <p:spPr>
          <a:xfrm>
            <a:off x="1097280" y="3935896"/>
            <a:ext cx="5025224" cy="2289975"/>
          </a:xfrm>
          <a:prstGeom prst="rect">
            <a:avLst/>
          </a:prstGeom>
        </p:spPr>
      </p:pic>
      <p:sp>
        <p:nvSpPr>
          <p:cNvPr id="3" name="Metin Yer Tutucusu 2"/>
          <p:cNvSpPr>
            <a:spLocks noGrp="1"/>
          </p:cNvSpPr>
          <p:nvPr>
            <p:ph type="body" idx="1"/>
          </p:nvPr>
        </p:nvSpPr>
        <p:spPr>
          <a:xfrm>
            <a:off x="1255283" y="1399430"/>
            <a:ext cx="8915400" cy="2806810"/>
          </a:xfrm>
        </p:spPr>
        <p:txBody>
          <a:bodyPr/>
          <a:lstStyle/>
          <a:p>
            <a:pPr algn="just"/>
            <a:r>
              <a:rPr lang="tr-TR" dirty="0" smtClean="0"/>
              <a:t>     Burada Hayvanlar sınıfını tasarlıyoruz. Bu özellikler her hayvanda olan yaş, ağırlık, boy gibi özellikler olabilir. Sonra, bir Köpek sınıfı tasarlıyoruz. Köpek sınıfını extends anahtarıyla Hayvanlar sınıfından türetiyoruz. Böylelikle Hayvanlar sınıfının tüm özellikleri Köpek sınıfına aktarılmış oldu. Hayvanlar sınıfında boy, ağırlık gibi bilgileri gösteren Genel( ) isimli bir metot tanımlıyoruz. Aynı şekilde Köpek sınıfında da aynı işlemleri yapan </a:t>
            </a:r>
            <a:r>
              <a:rPr lang="tr-TR" dirty="0"/>
              <a:t>O</a:t>
            </a:r>
            <a:r>
              <a:rPr lang="tr-TR" dirty="0" smtClean="0"/>
              <a:t>zel( ) adlı metot tanımlıyoruz.</a:t>
            </a:r>
            <a:endParaRPr lang="tr-TR"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9</a:t>
            </a:fld>
            <a:endParaRPr lang="tr-TR"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193" y="4051189"/>
            <a:ext cx="4611777" cy="2059387"/>
          </a:xfrm>
          <a:prstGeom prst="rect">
            <a:avLst/>
          </a:prstGeom>
        </p:spPr>
      </p:pic>
    </p:spTree>
    <p:extLst>
      <p:ext uri="{BB962C8B-B14F-4D97-AF65-F5344CB8AC3E}">
        <p14:creationId xmlns:p14="http://schemas.microsoft.com/office/powerpoint/2010/main" val="3247158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842</Words>
  <Application>Microsoft Office PowerPoint</Application>
  <PresentationFormat>Geniş ekran</PresentationFormat>
  <Paragraphs>88</Paragraphs>
  <Slides>17</Slides>
  <Notes>4</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17</vt:i4>
      </vt:variant>
    </vt:vector>
  </HeadingPairs>
  <TitlesOfParts>
    <vt:vector size="24" baseType="lpstr">
      <vt:lpstr>Arial</vt:lpstr>
      <vt:lpstr>Calibri</vt:lpstr>
      <vt:lpstr>Century Gothic</vt:lpstr>
      <vt:lpstr>Noto Sans Symbols</vt:lpstr>
      <vt:lpstr>Poppins</vt:lpstr>
      <vt:lpstr>Wingdings</vt:lpstr>
      <vt:lpstr>Duman</vt:lpstr>
      <vt:lpstr>  Java’da Kalıtım(Inheritance) </vt:lpstr>
      <vt:lpstr>İÇİNDEKİLER</vt:lpstr>
      <vt:lpstr>Kalıtım(Inheritance) Nedir?</vt:lpstr>
      <vt:lpstr>Kalıtım(Inheritance) Nedir? (Devamı)</vt:lpstr>
      <vt:lpstr>Java’da Kalıtımın Avantajları </vt:lpstr>
      <vt:lpstr>Java’da Kalıtım Kavramları </vt:lpstr>
      <vt:lpstr>Extends Anahtar Kelimesi</vt:lpstr>
      <vt:lpstr>PowerPoint Sunusu</vt:lpstr>
      <vt:lpstr>Uygulama Örneği -1</vt:lpstr>
      <vt:lpstr>Uygulama Örneği -1 (Devamı)</vt:lpstr>
      <vt:lpstr>Uygulama Örneği-2</vt:lpstr>
      <vt:lpstr>Protected Erişim Belirleyicisi</vt:lpstr>
      <vt:lpstr>Protected Erişim Belirleyicisi (Devamı)</vt:lpstr>
      <vt:lpstr>Final Anahtar Kelimesi </vt:lpstr>
      <vt:lpstr>Sonuç</vt:lpstr>
      <vt:lpstr>Yardımcı Kaynaklar</vt:lpstr>
      <vt:lpstr>İlginiz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Java’da Inheritance </dc:title>
  <dc:creator>Eda Torlak</dc:creator>
  <cp:lastModifiedBy>Eda Torlak</cp:lastModifiedBy>
  <cp:revision>58</cp:revision>
  <dcterms:created xsi:type="dcterms:W3CDTF">2022-05-30T21:15:45Z</dcterms:created>
  <dcterms:modified xsi:type="dcterms:W3CDTF">2022-06-01T19:38:21Z</dcterms:modified>
</cp:coreProperties>
</file>