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1" r:id="rId5"/>
    <p:sldId id="271" r:id="rId6"/>
    <p:sldId id="272" r:id="rId7"/>
    <p:sldId id="273" r:id="rId8"/>
    <p:sldId id="274" r:id="rId9"/>
    <p:sldId id="275" r:id="rId10"/>
    <p:sldId id="276" r:id="rId11"/>
    <p:sldId id="277" r:id="rId12"/>
    <p:sldId id="278" r:id="rId13"/>
    <p:sldId id="279" r:id="rId14"/>
    <p:sldId id="280" r:id="rId15"/>
    <p:sldId id="281" r:id="rId16"/>
    <p:sldId id="282"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97" d="100"/>
          <a:sy n="97" d="100"/>
        </p:scale>
        <p:origin x="7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5/28/2022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5/28/2022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youtube.com/BMdersleri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emrebostan.com/c-sharp-tarihcesi/" TargetMode="External"/><Relationship Id="rId7" Type="http://schemas.openxmlformats.org/officeDocument/2006/relationships/hyperlink" Target="http://www.youtube.com/BMderslerim" TargetMode="External"/><Relationship Id="rId2" Type="http://schemas.openxmlformats.org/officeDocument/2006/relationships/hyperlink" Target="https://tr.wikipedia.org/wiki/C_Sharp"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jpeg"/><Relationship Id="rId4" Type="http://schemas.openxmlformats.org/officeDocument/2006/relationships/hyperlink" Target="https://www.msoguz.com/2019/10/visual-studio-ve-csharp-kurulumu.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www.youtube.com/BMdersleri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www.youtube.com/bmdersleri"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tr.wikipedia.org/wiki/Melodi" TargetMode="External"/><Relationship Id="rId13" Type="http://schemas.openxmlformats.org/officeDocument/2006/relationships/image" Target="../media/image6.png"/><Relationship Id="rId3" Type="http://schemas.openxmlformats.org/officeDocument/2006/relationships/hyperlink" Target="https://tr.wikipedia.org/wiki/.NET_Framework" TargetMode="External"/><Relationship Id="rId7" Type="http://schemas.openxmlformats.org/officeDocument/2006/relationships/hyperlink" Target="https://tr.wikipedia.org/wiki/C%2B%2B" TargetMode="External"/><Relationship Id="rId12" Type="http://schemas.openxmlformats.org/officeDocument/2006/relationships/hyperlink" Target="https://tr.wikipedia.org/wiki/Anders_Hejlsberg" TargetMode="External"/><Relationship Id="rId2" Type="http://schemas.openxmlformats.org/officeDocument/2006/relationships/hyperlink" Target="https://tr.wikipedia.org/wiki/Microsoft" TargetMode="External"/><Relationship Id="rId1" Type="http://schemas.openxmlformats.org/officeDocument/2006/relationships/slideLayout" Target="../slideLayouts/slideLayout2.xml"/><Relationship Id="rId6" Type="http://schemas.openxmlformats.org/officeDocument/2006/relationships/hyperlink" Target="https://tr.wikipedia.org/wiki/C" TargetMode="External"/><Relationship Id="rId11" Type="http://schemas.openxmlformats.org/officeDocument/2006/relationships/hyperlink" Target="https://tr.wikipedia.org/wiki/Delphi_(programlama_dili)" TargetMode="External"/><Relationship Id="rId5" Type="http://schemas.openxmlformats.org/officeDocument/2006/relationships/hyperlink" Target="https://tr.wikipedia.org/wiki/ISO" TargetMode="External"/><Relationship Id="rId10" Type="http://schemas.openxmlformats.org/officeDocument/2006/relationships/hyperlink" Target="https://tr.wikipedia.org/wiki/Pascal_(programlama_dili)" TargetMode="External"/><Relationship Id="rId4" Type="http://schemas.openxmlformats.org/officeDocument/2006/relationships/hyperlink" Target="https://tr.wikipedia.org/wiki/ECMA_Standartlar_Birli%C4%9Fi" TargetMode="External"/><Relationship Id="rId9" Type="http://schemas.openxmlformats.org/officeDocument/2006/relationships/hyperlink" Target="https://tr.wikipedia.org/wiki/Nota_(m%C3%BCzi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r.wikipedia.org/w/index.php?title=.Net_Framework&amp;action=edit&amp;redlink=1" TargetMode="External"/><Relationship Id="rId7" Type="http://schemas.openxmlformats.org/officeDocument/2006/relationships/hyperlink" Target="https://tr.wikipedia.org/wiki/Visual_Basic" TargetMode="External"/><Relationship Id="rId2" Type="http://schemas.openxmlformats.org/officeDocument/2006/relationships/hyperlink" Target="https://tr.wikipedia.org/wiki/Java_programlama_dili" TargetMode="External"/><Relationship Id="rId1" Type="http://schemas.openxmlformats.org/officeDocument/2006/relationships/slideLayout" Target="../slideLayouts/slideLayout2.xml"/><Relationship Id="rId6" Type="http://schemas.openxmlformats.org/officeDocument/2006/relationships/hyperlink" Target="https://tr.wikipedia.org/wiki/Mono" TargetMode="External"/><Relationship Id="rId5" Type="http://schemas.openxmlformats.org/officeDocument/2006/relationships/hyperlink" Target="https://tr.wikipedia.org/w/index.php?title=Portable.Net&amp;action=edit&amp;redlink=1" TargetMode="External"/><Relationship Id="rId4" Type="http://schemas.openxmlformats.org/officeDocument/2006/relationships/hyperlink" Target="https://tr.wikipedia.org/w/index.php?title=K%C3%BCt%C3%BCphane_(yaz%C4%B1l%C4%B1m)&amp;action=edit&amp;redlink=1"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tr.wikipedia.org/wiki/C" TargetMode="External"/><Relationship Id="rId3" Type="http://schemas.openxmlformats.org/officeDocument/2006/relationships/hyperlink" Target="https://tr.wikipedia.org/w/index.php?title=Array_bounds_checking&amp;action=edit&amp;redlink=1" TargetMode="External"/><Relationship Id="rId7" Type="http://schemas.openxmlformats.org/officeDocument/2006/relationships/hyperlink" Target="https://tr.wikipedia.org/wiki/G%C3%B6m%C3%BCl%C3%BC_sistem" TargetMode="External"/><Relationship Id="rId2" Type="http://schemas.openxmlformats.org/officeDocument/2006/relationships/hyperlink" Target="https://tr.wikipedia.org/w/index.php?title=Strong_type_checking&amp;action=edit&amp;redlink=1" TargetMode="External"/><Relationship Id="rId1" Type="http://schemas.openxmlformats.org/officeDocument/2006/relationships/slideLayout" Target="../slideLayouts/slideLayout2.xml"/><Relationship Id="rId6" Type="http://schemas.openxmlformats.org/officeDocument/2006/relationships/hyperlink" Target="https://tr.wikipedia.org/wiki/Sunucu_(bili%C5%9Fim)" TargetMode="External"/><Relationship Id="rId5" Type="http://schemas.openxmlformats.org/officeDocument/2006/relationships/hyperlink" Target="https://tr.wikipedia.org/w/index.php?title=Garbage_collector&amp;action=edit&amp;redlink=1" TargetMode="External"/><Relationship Id="rId4" Type="http://schemas.openxmlformats.org/officeDocument/2006/relationships/hyperlink" Target="https://tr.wikipedia.org/w/index.php?title=Portable_application&amp;action=edit&amp;redlink=1" TargetMode="External"/><Relationship Id="rId9" Type="http://schemas.openxmlformats.org/officeDocument/2006/relationships/hyperlink" Target="https://tr.wikipedia.org/wiki/Assembl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C# Tarihçesi ve Kurulumu</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Mahmut Sami Seyhan 1911404042</a:t>
            </a:r>
          </a:p>
          <a:p>
            <a:r>
              <a:rPr lang="tr-TR" dirty="0">
                <a:solidFill>
                  <a:schemeClr val="tx1"/>
                </a:solidFill>
              </a:rPr>
              <a:t>Tarih                            : 28/05/2022</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53916"/>
          </a:xfrm>
          <a:prstGeom prst="rect">
            <a:avLst/>
          </a:prstGeom>
          <a:noFill/>
        </p:spPr>
        <p:txBody>
          <a:bodyPr wrap="square" lIns="91440" tIns="45720" rIns="91440" bIns="45720">
            <a:spAutoFit/>
          </a:bodyPr>
          <a:lstStyle/>
          <a:p>
            <a:pPr marL="0" marR="0" lvl="0" indent="0" algn="ctr" rtl="0">
              <a:spcBef>
                <a:spcPts val="0"/>
              </a:spcBef>
              <a:spcAft>
                <a:spcPts val="0"/>
              </a:spcAft>
              <a:buNone/>
            </a:pPr>
            <a:r>
              <a:rPr lang="tr-TR" sz="1050"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3"/>
              </a:rPr>
              <a:t>www.youtube.com/BMderslerim</a:t>
            </a:r>
            <a:endParaRPr lang="tr-TR" sz="12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6ACE49A-90BF-4E06-AB22-15222540654F}"/>
              </a:ext>
            </a:extLst>
          </p:cNvPr>
          <p:cNvPicPr>
            <a:picLocks noChangeAspect="1"/>
          </p:cNvPicPr>
          <p:nvPr/>
        </p:nvPicPr>
        <p:blipFill>
          <a:blip r:embed="rId5"/>
          <a:stretch>
            <a:fillRect/>
          </a:stretch>
        </p:blipFill>
        <p:spPr>
          <a:xfrm>
            <a:off x="1311579" y="2972047"/>
            <a:ext cx="4579037" cy="4579037"/>
          </a:xfrm>
          <a:prstGeom prst="rect">
            <a:avLst/>
          </a:prstGeom>
        </p:spPr>
      </p:pic>
      <p:pic>
        <p:nvPicPr>
          <p:cNvPr id="14" name="Picture 13">
            <a:extLst>
              <a:ext uri="{FF2B5EF4-FFF2-40B4-BE49-F238E27FC236}">
                <a16:creationId xmlns:a16="http://schemas.microsoft.com/office/drawing/2014/main" id="{3B337119-A01F-4BC0-A0F7-ECBD6FA03A41}"/>
              </a:ext>
            </a:extLst>
          </p:cNvPr>
          <p:cNvPicPr>
            <a:picLocks noChangeAspect="1"/>
          </p:cNvPicPr>
          <p:nvPr/>
        </p:nvPicPr>
        <p:blipFill>
          <a:blip r:embed="rId6"/>
          <a:srcRect l="10317" t="21650" r="10308" b="21650"/>
          <a:stretch>
            <a:fillRect/>
          </a:stretch>
        </p:blipFill>
        <p:spPr>
          <a:xfrm>
            <a:off x="832169" y="124732"/>
            <a:ext cx="1757045" cy="1255395"/>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4ABDCC8-220D-4F12-A321-C9C1C3583BE9}"/>
              </a:ext>
            </a:extLst>
          </p:cNvPr>
          <p:cNvPicPr>
            <a:picLocks noGrp="1" noChangeAspect="1"/>
          </p:cNvPicPr>
          <p:nvPr>
            <p:ph idx="1"/>
          </p:nvPr>
        </p:nvPicPr>
        <p:blipFill>
          <a:blip r:embed="rId2"/>
          <a:stretch>
            <a:fillRect/>
          </a:stretch>
        </p:blipFill>
        <p:spPr>
          <a:xfrm>
            <a:off x="2378321" y="1152907"/>
            <a:ext cx="7435358" cy="4216285"/>
          </a:xfrm>
        </p:spPr>
      </p:pic>
      <p:sp>
        <p:nvSpPr>
          <p:cNvPr id="4" name="Slide Number Placeholder 3">
            <a:extLst>
              <a:ext uri="{FF2B5EF4-FFF2-40B4-BE49-F238E27FC236}">
                <a16:creationId xmlns:a16="http://schemas.microsoft.com/office/drawing/2014/main" id="{DA852113-DD38-4554-84ED-DEEFBDE8EBF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4954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9CF2-87C1-438D-BF61-2A650513F252}"/>
              </a:ext>
            </a:extLst>
          </p:cNvPr>
          <p:cNvSpPr>
            <a:spLocks noGrp="1"/>
          </p:cNvSpPr>
          <p:nvPr>
            <p:ph type="title"/>
          </p:nvPr>
        </p:nvSpPr>
        <p:spPr/>
        <p:txBody>
          <a:bodyPr/>
          <a:lstStyle/>
          <a:p>
            <a:r>
              <a:rPr lang="tr-TR" dirty="0"/>
              <a:t>Visual Studio ile C# Kurulumu</a:t>
            </a:r>
          </a:p>
        </p:txBody>
      </p:sp>
      <p:pic>
        <p:nvPicPr>
          <p:cNvPr id="6" name="Content Placeholder 5">
            <a:extLst>
              <a:ext uri="{FF2B5EF4-FFF2-40B4-BE49-F238E27FC236}">
                <a16:creationId xmlns:a16="http://schemas.microsoft.com/office/drawing/2014/main" id="{414EFD44-CD28-4FE8-A871-2C2EA90B43D1}"/>
              </a:ext>
            </a:extLst>
          </p:cNvPr>
          <p:cNvPicPr>
            <a:picLocks noGrp="1" noChangeAspect="1"/>
          </p:cNvPicPr>
          <p:nvPr>
            <p:ph idx="1"/>
          </p:nvPr>
        </p:nvPicPr>
        <p:blipFill>
          <a:blip r:embed="rId2"/>
          <a:stretch>
            <a:fillRect/>
          </a:stretch>
        </p:blipFill>
        <p:spPr>
          <a:xfrm>
            <a:off x="2443540" y="1588860"/>
            <a:ext cx="7155535" cy="4041760"/>
          </a:xfrm>
        </p:spPr>
      </p:pic>
      <p:sp>
        <p:nvSpPr>
          <p:cNvPr id="4" name="Slide Number Placeholder 3">
            <a:extLst>
              <a:ext uri="{FF2B5EF4-FFF2-40B4-BE49-F238E27FC236}">
                <a16:creationId xmlns:a16="http://schemas.microsoft.com/office/drawing/2014/main" id="{A450440C-41EE-4424-BAC5-387F5720988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76362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3BC024D-87D2-4957-B400-DDABC54BF7AC}"/>
              </a:ext>
            </a:extLst>
          </p:cNvPr>
          <p:cNvPicPr>
            <a:picLocks noGrp="1" noChangeAspect="1"/>
          </p:cNvPicPr>
          <p:nvPr>
            <p:ph idx="1"/>
          </p:nvPr>
        </p:nvPicPr>
        <p:blipFill>
          <a:blip r:embed="rId2"/>
          <a:stretch>
            <a:fillRect/>
          </a:stretch>
        </p:blipFill>
        <p:spPr>
          <a:xfrm>
            <a:off x="2410978" y="1832392"/>
            <a:ext cx="7370044" cy="4179248"/>
          </a:xfrm>
        </p:spPr>
      </p:pic>
      <p:sp>
        <p:nvSpPr>
          <p:cNvPr id="4" name="Slide Number Placeholder 3">
            <a:extLst>
              <a:ext uri="{FF2B5EF4-FFF2-40B4-BE49-F238E27FC236}">
                <a16:creationId xmlns:a16="http://schemas.microsoft.com/office/drawing/2014/main" id="{93C46785-4411-4EEB-8A96-EB45DA2D07A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3259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19F6F18-877F-45D5-B00F-65915E2CAD65}"/>
              </a:ext>
            </a:extLst>
          </p:cNvPr>
          <p:cNvPicPr>
            <a:picLocks noGrp="1" noChangeAspect="1"/>
          </p:cNvPicPr>
          <p:nvPr>
            <p:ph idx="1"/>
          </p:nvPr>
        </p:nvPicPr>
        <p:blipFill>
          <a:blip r:embed="rId2"/>
          <a:stretch>
            <a:fillRect/>
          </a:stretch>
        </p:blipFill>
        <p:spPr>
          <a:xfrm>
            <a:off x="2427684" y="1152907"/>
            <a:ext cx="7336631" cy="4161246"/>
          </a:xfrm>
        </p:spPr>
      </p:pic>
      <p:sp>
        <p:nvSpPr>
          <p:cNvPr id="4" name="Slide Number Placeholder 3">
            <a:extLst>
              <a:ext uri="{FF2B5EF4-FFF2-40B4-BE49-F238E27FC236}">
                <a16:creationId xmlns:a16="http://schemas.microsoft.com/office/drawing/2014/main" id="{4FDA3F92-AF8F-4AB0-A5CE-33E52CD2B5E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2584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42F0CAC-8B95-43DB-89A2-EA4BFEB53F65}"/>
              </a:ext>
            </a:extLst>
          </p:cNvPr>
          <p:cNvPicPr>
            <a:picLocks noGrp="1" noChangeAspect="1"/>
          </p:cNvPicPr>
          <p:nvPr>
            <p:ph idx="1"/>
          </p:nvPr>
        </p:nvPicPr>
        <p:blipFill>
          <a:blip r:embed="rId2"/>
          <a:stretch>
            <a:fillRect/>
          </a:stretch>
        </p:blipFill>
        <p:spPr>
          <a:xfrm>
            <a:off x="2350681" y="1152907"/>
            <a:ext cx="7490637" cy="4230007"/>
          </a:xfrm>
        </p:spPr>
      </p:pic>
      <p:sp>
        <p:nvSpPr>
          <p:cNvPr id="4" name="Slide Number Placeholder 3">
            <a:extLst>
              <a:ext uri="{FF2B5EF4-FFF2-40B4-BE49-F238E27FC236}">
                <a16:creationId xmlns:a16="http://schemas.microsoft.com/office/drawing/2014/main" id="{FCE739DD-0B51-45DB-8670-B6C7A9802F7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75137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EF3BE77-5315-47D6-A636-4101CAC2A895}"/>
              </a:ext>
            </a:extLst>
          </p:cNvPr>
          <p:cNvPicPr>
            <a:picLocks noGrp="1" noChangeAspect="1"/>
          </p:cNvPicPr>
          <p:nvPr>
            <p:ph idx="1"/>
          </p:nvPr>
        </p:nvPicPr>
        <p:blipFill>
          <a:blip r:embed="rId2"/>
          <a:stretch>
            <a:fillRect/>
          </a:stretch>
        </p:blipFill>
        <p:spPr>
          <a:xfrm>
            <a:off x="2231988" y="970344"/>
            <a:ext cx="7728024" cy="4362497"/>
          </a:xfrm>
        </p:spPr>
      </p:pic>
      <p:sp>
        <p:nvSpPr>
          <p:cNvPr id="4" name="Slide Number Placeholder 3">
            <a:extLst>
              <a:ext uri="{FF2B5EF4-FFF2-40B4-BE49-F238E27FC236}">
                <a16:creationId xmlns:a16="http://schemas.microsoft.com/office/drawing/2014/main" id="{CD2B5C88-7CEA-4728-9EF6-D01AA11251F3}"/>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963630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6318CDA-07DF-4E42-807C-42AE8BD731C9}"/>
              </a:ext>
            </a:extLst>
          </p:cNvPr>
          <p:cNvPicPr>
            <a:picLocks noGrp="1" noChangeAspect="1"/>
          </p:cNvPicPr>
          <p:nvPr>
            <p:ph idx="1"/>
          </p:nvPr>
        </p:nvPicPr>
        <p:blipFill>
          <a:blip r:embed="rId2"/>
          <a:stretch>
            <a:fillRect/>
          </a:stretch>
        </p:blipFill>
        <p:spPr>
          <a:xfrm>
            <a:off x="2303556" y="970344"/>
            <a:ext cx="7584888" cy="4307027"/>
          </a:xfrm>
        </p:spPr>
      </p:pic>
      <p:sp>
        <p:nvSpPr>
          <p:cNvPr id="4" name="Slide Number Placeholder 3">
            <a:extLst>
              <a:ext uri="{FF2B5EF4-FFF2-40B4-BE49-F238E27FC236}">
                <a16:creationId xmlns:a16="http://schemas.microsoft.com/office/drawing/2014/main" id="{188BEE06-9BCA-4C81-A1A7-0F561B5DA96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52340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t>C# Tarihçesi</a:t>
            </a:r>
            <a:br>
              <a:rPr lang="tr-TR" dirty="0"/>
            </a:br>
            <a:r>
              <a:rPr lang="tr-TR" dirty="0"/>
              <a:t>(</a:t>
            </a:r>
            <a:r>
              <a:rPr lang="en-US" dirty="0">
                <a:hlinkClick r:id="rId2"/>
              </a:rPr>
              <a:t>https://tr.wikipedia.org/wiki/C_Sharp</a:t>
            </a:r>
            <a:r>
              <a:rPr lang="tr-TR" dirty="0"/>
              <a:t>)</a:t>
            </a:r>
          </a:p>
          <a:p>
            <a:r>
              <a:rPr lang="tr-TR" dirty="0"/>
              <a:t>C# Tarihçesi</a:t>
            </a:r>
            <a:br>
              <a:rPr lang="tr-TR" dirty="0"/>
            </a:br>
            <a:r>
              <a:rPr lang="tr-TR" dirty="0"/>
              <a:t>(</a:t>
            </a:r>
            <a:r>
              <a:rPr lang="en-US" dirty="0">
                <a:hlinkClick r:id="rId3"/>
              </a:rPr>
              <a:t>https://www.emrebostan.com/c-sharp-tarihcesi/</a:t>
            </a:r>
            <a:r>
              <a:rPr lang="tr-TR" dirty="0"/>
              <a:t>)</a:t>
            </a:r>
          </a:p>
          <a:p>
            <a:r>
              <a:rPr lang="tr-TR" dirty="0"/>
              <a:t>C# Kurulu</a:t>
            </a:r>
            <a:br>
              <a:rPr lang="tr-TR" dirty="0"/>
            </a:br>
            <a:r>
              <a:rPr lang="tr-TR" dirty="0"/>
              <a:t>(</a:t>
            </a:r>
            <a:r>
              <a:rPr lang="en-US" dirty="0">
                <a:hlinkClick r:id="rId4"/>
              </a:rPr>
              <a:t>https://www.msoguz.com/2019/10/visual-studio-ve-csharp-kurulumu.html</a:t>
            </a:r>
            <a:r>
              <a:rPr lang="tr-TR" dirty="0"/>
              <a:t>)</a:t>
            </a:r>
          </a:p>
          <a:p>
            <a:endParaRPr lang="tr-TR" dirty="0"/>
          </a:p>
          <a:p>
            <a:endParaRPr lang="tr-TR" dirty="0"/>
          </a:p>
          <a:p>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D6AEA76-AAD7-4301-B717-E1606AB4D0A6}"/>
              </a:ext>
            </a:extLst>
          </p:cNvPr>
          <p:cNvPicPr>
            <a:picLocks noChangeAspect="1"/>
          </p:cNvPicPr>
          <p:nvPr/>
        </p:nvPicPr>
        <p:blipFill>
          <a:blip r:embed="rId6"/>
          <a:srcRect l="10317" t="21650" r="10308" b="21650"/>
          <a:stretch>
            <a:fillRect/>
          </a:stretch>
        </p:blipFill>
        <p:spPr>
          <a:xfrm>
            <a:off x="9805437" y="5074438"/>
            <a:ext cx="1757045" cy="1255395"/>
          </a:xfrm>
          <a:prstGeom prst="rect">
            <a:avLst/>
          </a:prstGeom>
        </p:spPr>
      </p:pic>
      <p:sp>
        <p:nvSpPr>
          <p:cNvPr id="11" name="Dikdörtgen 7">
            <a:extLst>
              <a:ext uri="{FF2B5EF4-FFF2-40B4-BE49-F238E27FC236}">
                <a16:creationId xmlns:a16="http://schemas.microsoft.com/office/drawing/2014/main" id="{B8621C72-75CE-43EC-B055-61C8F9E0AEAA}"/>
              </a:ext>
            </a:extLst>
          </p:cNvPr>
          <p:cNvSpPr/>
          <p:nvPr/>
        </p:nvSpPr>
        <p:spPr>
          <a:xfrm>
            <a:off x="9362278" y="6329833"/>
            <a:ext cx="2772989" cy="253916"/>
          </a:xfrm>
          <a:prstGeom prst="rect">
            <a:avLst/>
          </a:prstGeom>
          <a:noFill/>
        </p:spPr>
        <p:txBody>
          <a:bodyPr wrap="square" lIns="91440" tIns="45720" rIns="91440" bIns="45720">
            <a:spAutoFit/>
          </a:bodyPr>
          <a:lstStyle/>
          <a:p>
            <a:pPr marL="0" marR="0" lvl="0" indent="0" algn="ctr" rtl="0">
              <a:spcBef>
                <a:spcPts val="0"/>
              </a:spcBef>
              <a:spcAft>
                <a:spcPts val="0"/>
              </a:spcAft>
              <a:buNone/>
            </a:pPr>
            <a:r>
              <a:rPr lang="tr-TR" sz="1050"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7"/>
              </a:rPr>
              <a:t>www.youtube.com/BMderslerim</a:t>
            </a:r>
            <a:endParaRPr lang="tr-TR" sz="12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spTree>
    <p:extLst>
      <p:ext uri="{BB962C8B-B14F-4D97-AF65-F5344CB8AC3E}">
        <p14:creationId xmlns:p14="http://schemas.microsoft.com/office/powerpoint/2010/main" val="255613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893366" y="4405158"/>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Mahmut Sami Seyhan 1911404042</a:t>
            </a:r>
            <a:br>
              <a:rPr lang="tr-TR" b="1" dirty="0">
                <a:solidFill>
                  <a:schemeClr val="tx1"/>
                </a:solidFill>
              </a:rPr>
            </a:br>
            <a:r>
              <a:rPr lang="tr-TR" dirty="0">
                <a:solidFill>
                  <a:schemeClr val="tx1"/>
                </a:solidFill>
              </a:rPr>
              <a:t>E-posta                       : mahmutsamiseyhan.mss@gmail.com</a:t>
            </a:r>
          </a:p>
          <a:p>
            <a:r>
              <a:rPr lang="tr-TR" dirty="0">
                <a:solidFill>
                  <a:schemeClr val="tx1"/>
                </a:solidFill>
              </a:rPr>
              <a:t>Tarih                            : 28/05/2022</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4" name="Dikdörtgen 7">
            <a:extLst>
              <a:ext uri="{FF2B5EF4-FFF2-40B4-BE49-F238E27FC236}">
                <a16:creationId xmlns:a16="http://schemas.microsoft.com/office/drawing/2014/main" id="{F8DAB0A7-A8D8-4303-A40C-07424DA36E44}"/>
              </a:ext>
            </a:extLst>
          </p:cNvPr>
          <p:cNvSpPr/>
          <p:nvPr/>
        </p:nvSpPr>
        <p:spPr>
          <a:xfrm>
            <a:off x="399582" y="1366436"/>
            <a:ext cx="2772989" cy="253916"/>
          </a:xfrm>
          <a:prstGeom prst="rect">
            <a:avLst/>
          </a:prstGeom>
          <a:noFill/>
        </p:spPr>
        <p:txBody>
          <a:bodyPr wrap="square" lIns="91440" tIns="45720" rIns="91440" bIns="45720">
            <a:spAutoFit/>
          </a:bodyPr>
          <a:lstStyle/>
          <a:p>
            <a:pPr marL="0" marR="0" lvl="0" indent="0" algn="ctr" rtl="0">
              <a:spcBef>
                <a:spcPts val="0"/>
              </a:spcBef>
              <a:spcAft>
                <a:spcPts val="0"/>
              </a:spcAft>
              <a:buNone/>
            </a:pPr>
            <a:r>
              <a:rPr lang="tr-TR" sz="1050"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lang="tr-TR" sz="12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5" name="Picture 14">
            <a:extLst>
              <a:ext uri="{FF2B5EF4-FFF2-40B4-BE49-F238E27FC236}">
                <a16:creationId xmlns:a16="http://schemas.microsoft.com/office/drawing/2014/main" id="{115420F6-8C9E-4726-AA7D-00BDDA7FBB76}"/>
              </a:ext>
            </a:extLst>
          </p:cNvPr>
          <p:cNvPicPr>
            <a:picLocks noChangeAspect="1"/>
          </p:cNvPicPr>
          <p:nvPr/>
        </p:nvPicPr>
        <p:blipFill>
          <a:blip r:embed="rId5"/>
          <a:srcRect l="10317" t="21650" r="10308" b="21650"/>
          <a:stretch>
            <a:fillRect/>
          </a:stretch>
        </p:blipFill>
        <p:spPr>
          <a:xfrm>
            <a:off x="823305" y="120387"/>
            <a:ext cx="1757045" cy="1255395"/>
          </a:xfrm>
          <a:prstGeom prst="rect">
            <a:avLst/>
          </a:prstGeom>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a:t>C# Tarihçesi</a:t>
            </a:r>
          </a:p>
          <a:p>
            <a:r>
              <a:rPr lang="tr-TR" dirty="0"/>
              <a:t>Visual Studio Kurulumu</a:t>
            </a:r>
          </a:p>
          <a:p>
            <a:r>
              <a:rPr lang="tr-TR" dirty="0"/>
              <a:t>Visual Studio ile C# Kurulumu</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23F2B4F-0F82-4F4A-B3DC-2E1EA8C87AC0}"/>
              </a:ext>
            </a:extLst>
          </p:cNvPr>
          <p:cNvPicPr>
            <a:picLocks noChangeAspect="1"/>
          </p:cNvPicPr>
          <p:nvPr/>
        </p:nvPicPr>
        <p:blipFill>
          <a:blip r:embed="rId4"/>
          <a:srcRect l="10317" t="21650" r="10308" b="21650"/>
          <a:stretch>
            <a:fillRect/>
          </a:stretch>
        </p:blipFill>
        <p:spPr>
          <a:xfrm>
            <a:off x="9892843" y="4978495"/>
            <a:ext cx="1757045" cy="1255395"/>
          </a:xfrm>
          <a:prstGeom prst="rect">
            <a:avLst/>
          </a:prstGeom>
        </p:spPr>
      </p:pic>
      <p:sp>
        <p:nvSpPr>
          <p:cNvPr id="11" name="Google Shape;197;p3">
            <a:extLst>
              <a:ext uri="{FF2B5EF4-FFF2-40B4-BE49-F238E27FC236}">
                <a16:creationId xmlns:a16="http://schemas.microsoft.com/office/drawing/2014/main" id="{B7A786F6-1575-4A09-883D-D84CC0B40979}"/>
              </a:ext>
            </a:extLst>
          </p:cNvPr>
          <p:cNvSpPr/>
          <p:nvPr/>
        </p:nvSpPr>
        <p:spPr>
          <a:xfrm>
            <a:off x="9191113" y="6233890"/>
            <a:ext cx="2960411" cy="3054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tr-TR"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5"/>
              </a:rPr>
              <a:t>www.youtube.com/BMderslerim</a:t>
            </a:r>
            <a:endParaRPr sz="14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C# Tarihçesi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fontScale="92500" lnSpcReduction="10000"/>
          </a:bodyPr>
          <a:lstStyle/>
          <a:p>
            <a:pPr algn="l"/>
            <a:r>
              <a:rPr lang="tr-TR" b="1" i="0" dirty="0">
                <a:effectLst/>
                <a:latin typeface="Helvetica" panose="020B0604020202020204" pitchFamily="34" charset="0"/>
              </a:rPr>
              <a:t>C#</a:t>
            </a:r>
            <a:r>
              <a:rPr lang="tr-TR" b="0" i="0" dirty="0">
                <a:effectLst/>
                <a:latin typeface="Helvetica" panose="020B0604020202020204" pitchFamily="34" charset="0"/>
              </a:rPr>
              <a:t> (</a:t>
            </a:r>
            <a:r>
              <a:rPr lang="tr-TR" b="0" i="1" dirty="0">
                <a:effectLst/>
                <a:latin typeface="Helvetica" panose="020B0604020202020204" pitchFamily="34" charset="0"/>
              </a:rPr>
              <a:t>si şarp</a:t>
            </a:r>
            <a:r>
              <a:rPr lang="tr-TR" b="0" i="0" dirty="0">
                <a:effectLst/>
                <a:latin typeface="Helvetica" panose="020B0604020202020204" pitchFamily="34" charset="0"/>
              </a:rPr>
              <a:t> şeklinde telaffuz edilir), </a:t>
            </a:r>
            <a:r>
              <a:rPr lang="tr-TR" b="0" i="0" u="none" strike="noStrike" dirty="0">
                <a:effectLst/>
                <a:latin typeface="Helvetica" panose="020B0604020202020204" pitchFamily="34" charset="0"/>
                <a:hlinkClick r:id="rId2" tooltip="Microsoft"/>
              </a:rPr>
              <a:t>Microsoft</a:t>
            </a:r>
            <a:r>
              <a:rPr lang="tr-TR" b="0" i="0" dirty="0">
                <a:effectLst/>
                <a:latin typeface="Helvetica" panose="020B0604020202020204" pitchFamily="34" charset="0"/>
              </a:rPr>
              <a:t>‘un geliştirmiş olduğu yeni nesil programlama dilidir. Yine Microsoft tarafından geliştirilmiş </a:t>
            </a:r>
            <a:r>
              <a:rPr lang="tr-TR" b="0" i="0" u="none" strike="noStrike" dirty="0">
                <a:effectLst/>
                <a:latin typeface="Helvetica" panose="020B0604020202020204" pitchFamily="34" charset="0"/>
                <a:hlinkClick r:id="rId3" tooltip=".NET Framework"/>
              </a:rPr>
              <a:t>.NET Teknolojisi</a:t>
            </a:r>
            <a:r>
              <a:rPr lang="tr-TR" b="0" i="0" dirty="0">
                <a:effectLst/>
                <a:latin typeface="Helvetica" panose="020B0604020202020204" pitchFamily="34" charset="0"/>
              </a:rPr>
              <a:t> için geliştirilmiş dillerden biridir.</a:t>
            </a:r>
          </a:p>
          <a:p>
            <a:pPr algn="l"/>
            <a:r>
              <a:rPr lang="tr-TR" b="0" i="0" dirty="0">
                <a:effectLst/>
                <a:latin typeface="Helvetica" panose="020B0604020202020204" pitchFamily="34" charset="0"/>
              </a:rPr>
              <a:t>Microsoft tarafından geliştirilmiş olsa da </a:t>
            </a:r>
            <a:r>
              <a:rPr lang="tr-TR" b="0" i="0" u="none" strike="noStrike" dirty="0">
                <a:effectLst/>
                <a:latin typeface="Helvetica" panose="020B0604020202020204" pitchFamily="34" charset="0"/>
                <a:hlinkClick r:id="rId4" tooltip="ECMA Standartlar Birliği"/>
              </a:rPr>
              <a:t>ECMA</a:t>
            </a:r>
            <a:r>
              <a:rPr lang="tr-TR" b="0" i="0" dirty="0">
                <a:effectLst/>
                <a:latin typeface="Helvetica" panose="020B0604020202020204" pitchFamily="34" charset="0"/>
              </a:rPr>
              <a:t> ve </a:t>
            </a:r>
            <a:r>
              <a:rPr lang="tr-TR" b="0" i="0" u="none" strike="noStrike" dirty="0">
                <a:effectLst/>
                <a:latin typeface="Helvetica" panose="020B0604020202020204" pitchFamily="34" charset="0"/>
                <a:hlinkClick r:id="rId5" tooltip="ISO"/>
              </a:rPr>
              <a:t>ISO</a:t>
            </a:r>
            <a:r>
              <a:rPr lang="tr-TR" b="0" i="0" dirty="0">
                <a:effectLst/>
                <a:latin typeface="Helvetica" panose="020B0604020202020204" pitchFamily="34" charset="0"/>
              </a:rPr>
              <a:t> standartları altına alınmıştır.</a:t>
            </a:r>
          </a:p>
          <a:p>
            <a:pPr algn="l"/>
            <a:r>
              <a:rPr lang="tr-TR" b="0" i="0" u="none" strike="noStrike" dirty="0">
                <a:effectLst/>
                <a:latin typeface="Helvetica" panose="020B0604020202020204" pitchFamily="34" charset="0"/>
                <a:hlinkClick r:id="rId6" tooltip="C"/>
              </a:rPr>
              <a:t>C programlama dilinde</a:t>
            </a:r>
            <a:r>
              <a:rPr lang="tr-TR" b="0" i="0" dirty="0">
                <a:effectLst/>
                <a:latin typeface="Helvetica" panose="020B0604020202020204" pitchFamily="34" charset="0"/>
              </a:rPr>
              <a:t> bir tam sayı değişkeni 1 atırmak için ++ soneki kullanılır. </a:t>
            </a:r>
            <a:r>
              <a:rPr lang="tr-TR" b="0" i="0" u="none" strike="noStrike" dirty="0">
                <a:effectLst/>
                <a:latin typeface="Helvetica" panose="020B0604020202020204" pitchFamily="34" charset="0"/>
                <a:hlinkClick r:id="rId7" tooltip="C++"/>
              </a:rPr>
              <a:t>C++</a:t>
            </a:r>
            <a:r>
              <a:rPr lang="tr-TR" b="0" i="0" dirty="0">
                <a:effectLst/>
                <a:latin typeface="Helvetica" panose="020B0604020202020204" pitchFamily="34" charset="0"/>
              </a:rPr>
              <a:t> dili adını, C diliyle Nesneye Yönelimli Programlama yapabilmek için eklentiler (C With Classes) almıştır. Benzer şekilde C++ diline yeni eklentiler yapılarak </a:t>
            </a:r>
            <a:r>
              <a:rPr lang="tr-TR" b="1" i="0" dirty="0">
                <a:effectLst/>
                <a:latin typeface="Helvetica" panose="020B0604020202020204" pitchFamily="34" charset="0"/>
              </a:rPr>
              <a:t>((C++)++)</a:t>
            </a:r>
            <a:r>
              <a:rPr lang="tr-TR" b="0" i="0" dirty="0">
                <a:effectLst/>
                <a:latin typeface="Helvetica" panose="020B0604020202020204" pitchFamily="34" charset="0"/>
              </a:rPr>
              <a:t> bir adım daha ileriye götürülmüş ve tamamen nesneye yönelik tasarlanmış C# dilinin isimlendirilmesinde, + karakterlerinin birbirlerine yakınlaşmış hali ve bir </a:t>
            </a:r>
            <a:r>
              <a:rPr lang="tr-TR" b="0" i="0" u="none" strike="noStrike" dirty="0">
                <a:effectLst/>
                <a:latin typeface="Helvetica" panose="020B0604020202020204" pitchFamily="34" charset="0"/>
                <a:hlinkClick r:id="rId8" tooltip="Melodi"/>
              </a:rPr>
              <a:t>melodi</a:t>
            </a:r>
            <a:r>
              <a:rPr lang="tr-TR" b="0" i="0" dirty="0">
                <a:effectLst/>
                <a:latin typeface="Helvetica" panose="020B0604020202020204" pitchFamily="34" charset="0"/>
              </a:rPr>
              <a:t> anahtarı olan </a:t>
            </a:r>
            <a:r>
              <a:rPr lang="tr-TR" b="1" i="0" u="none" strike="noStrike" dirty="0">
                <a:effectLst/>
                <a:latin typeface="Helvetica" panose="020B0604020202020204" pitchFamily="34" charset="0"/>
                <a:hlinkClick r:id="rId9" tooltip="Nota (müzik)"/>
              </a:rPr>
              <a:t>C# Major</a:t>
            </a:r>
            <a:r>
              <a:rPr lang="tr-TR" b="0" i="0" dirty="0">
                <a:effectLst/>
                <a:latin typeface="Helvetica" panose="020B0604020202020204" pitchFamily="34" charset="0"/>
              </a:rPr>
              <a:t> kullanılmıştır.</a:t>
            </a:r>
          </a:p>
          <a:p>
            <a:pPr algn="l"/>
            <a:r>
              <a:rPr lang="tr-TR" b="0" i="0" dirty="0">
                <a:effectLst/>
                <a:latin typeface="Helvetica" panose="020B0604020202020204" pitchFamily="34" charset="0"/>
              </a:rPr>
              <a:t>Bu dilin tasarlanmasına </a:t>
            </a:r>
            <a:r>
              <a:rPr lang="tr-TR" b="0" i="0" u="none" strike="noStrike" dirty="0">
                <a:effectLst/>
                <a:latin typeface="Helvetica" panose="020B0604020202020204" pitchFamily="34" charset="0"/>
                <a:hlinkClick r:id="rId10" tooltip="Pascal (programlama dili)"/>
              </a:rPr>
              <a:t>Pascal</a:t>
            </a:r>
            <a:r>
              <a:rPr lang="tr-TR" b="0" i="0" dirty="0">
                <a:effectLst/>
                <a:latin typeface="Helvetica" panose="020B0604020202020204" pitchFamily="34" charset="0"/>
              </a:rPr>
              <a:t>, </a:t>
            </a:r>
            <a:r>
              <a:rPr lang="tr-TR" b="0" i="0" u="none" strike="noStrike" dirty="0">
                <a:effectLst/>
                <a:latin typeface="Helvetica" panose="020B0604020202020204" pitchFamily="34" charset="0"/>
                <a:hlinkClick r:id="rId11" tooltip="Delphi (programlama dili)"/>
              </a:rPr>
              <a:t>Delphi</a:t>
            </a:r>
            <a:r>
              <a:rPr lang="tr-TR" b="0" i="0" dirty="0">
                <a:effectLst/>
                <a:latin typeface="Helvetica" panose="020B0604020202020204" pitchFamily="34" charset="0"/>
              </a:rPr>
              <a:t> derleyicileri ve J++ programlama dilinin tasarımlarıyla bilinen </a:t>
            </a:r>
            <a:r>
              <a:rPr lang="tr-TR" b="0" i="0" u="none" strike="noStrike" dirty="0">
                <a:effectLst/>
                <a:latin typeface="Helvetica" panose="020B0604020202020204" pitchFamily="34" charset="0"/>
                <a:hlinkClick r:id="rId12" tooltip="Anders Hejlsberg"/>
              </a:rPr>
              <a:t>Anders Hejlsberg</a:t>
            </a:r>
            <a:r>
              <a:rPr lang="tr-TR" b="0" i="0" dirty="0">
                <a:effectLst/>
                <a:latin typeface="Helvetica" panose="020B0604020202020204" pitchFamily="34" charset="0"/>
              </a:rPr>
              <a:t> liderlik etmiştir.</a:t>
            </a:r>
          </a:p>
          <a:p>
            <a:pPr algn="l"/>
            <a:endParaRPr lang="tr-TR" b="0" i="0" dirty="0">
              <a:effectLst/>
              <a:latin typeface="Helvetica" panose="020B0604020202020204" pitchFamily="34" charset="0"/>
            </a:endParaRP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Picture 5">
            <a:extLst>
              <a:ext uri="{FF2B5EF4-FFF2-40B4-BE49-F238E27FC236}">
                <a16:creationId xmlns:a16="http://schemas.microsoft.com/office/drawing/2014/main" id="{6BC642C8-D84B-4935-BCD9-71C7C4ED7859}"/>
              </a:ext>
            </a:extLst>
          </p:cNvPr>
          <p:cNvPicPr>
            <a:picLocks noChangeAspect="1"/>
          </p:cNvPicPr>
          <p:nvPr/>
        </p:nvPicPr>
        <p:blipFill>
          <a:blip r:embed="rId13"/>
          <a:stretch>
            <a:fillRect/>
          </a:stretch>
        </p:blipFill>
        <p:spPr>
          <a:xfrm>
            <a:off x="8527512" y="1264555"/>
            <a:ext cx="2977100" cy="2977100"/>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C# Tarihçesi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l"/>
            <a:r>
              <a:rPr lang="tr-TR" b="0" i="0" dirty="0">
                <a:effectLst/>
                <a:latin typeface="Helvetica" panose="020B0604020202020204" pitchFamily="34" charset="0"/>
              </a:rPr>
              <a:t>Birçok alanda </a:t>
            </a:r>
            <a:r>
              <a:rPr lang="tr-TR" b="0" i="0" u="none" strike="noStrike" dirty="0">
                <a:effectLst/>
                <a:latin typeface="Helvetica" panose="020B0604020202020204" pitchFamily="34" charset="0"/>
                <a:hlinkClick r:id="rId2" tooltip="Java programlama dili"/>
              </a:rPr>
              <a:t>Java</a:t>
            </a:r>
            <a:r>
              <a:rPr lang="tr-TR" b="0" i="0" dirty="0">
                <a:effectLst/>
                <a:latin typeface="Helvetica" panose="020B0604020202020204" pitchFamily="34" charset="0"/>
              </a:rPr>
              <a:t>‘yı kendisine örnek alır ve C# da java gibi C ve C++ kod sözdizimine benzer bir kod yapısındadır. .NET kütüphanelerini kullanmak amacıyla yazılan programların çalıştığı bilgisayarlarda uyumlu bir kütüphanenin ve yorumlayıcının bulunması gereklidir. Bu, Microsoft’un </a:t>
            </a:r>
            <a:r>
              <a:rPr lang="tr-TR" b="0" i="0" u="none" strike="noStrike" dirty="0">
                <a:effectLst/>
                <a:latin typeface="Helvetica" panose="020B0604020202020204" pitchFamily="34" charset="0"/>
                <a:hlinkClick r:id="rId3" tooltip=".Net Framework (sayfa mevcut değil)"/>
              </a:rPr>
              <a:t>.Net Framework</a:t>
            </a:r>
            <a:r>
              <a:rPr lang="tr-TR" b="0" i="0" dirty="0">
                <a:effectLst/>
                <a:latin typeface="Helvetica" panose="020B0604020202020204" pitchFamily="34" charset="0"/>
              </a:rPr>
              <a:t>‘u olabileceği gibi ECMA standartlarına uygun herhangi bir </a:t>
            </a:r>
            <a:r>
              <a:rPr lang="tr-TR" b="0" i="0" u="none" strike="noStrike" dirty="0">
                <a:effectLst/>
                <a:latin typeface="Helvetica" panose="020B0604020202020204" pitchFamily="34" charset="0"/>
                <a:hlinkClick r:id="rId4" tooltip="Kütüphane (yazılım) (sayfa mevcut değil)"/>
              </a:rPr>
              <a:t>kütüphane</a:t>
            </a:r>
            <a:r>
              <a:rPr lang="tr-TR" b="0" i="0" dirty="0">
                <a:effectLst/>
                <a:latin typeface="Helvetica" panose="020B0604020202020204" pitchFamily="34" charset="0"/>
              </a:rPr>
              <a:t> ve yorumlayıcı da olabilir. Yaygın diğer kütüphanelere örnek olarak </a:t>
            </a:r>
            <a:r>
              <a:rPr lang="tr-TR" b="0" i="0" u="none" strike="noStrike" dirty="0">
                <a:effectLst/>
                <a:latin typeface="Helvetica" panose="020B0604020202020204" pitchFamily="34" charset="0"/>
                <a:hlinkClick r:id="rId5" tooltip="Portable.Net (sayfa mevcut değil)"/>
              </a:rPr>
              <a:t>Portable.Net</a:t>
            </a:r>
            <a:r>
              <a:rPr lang="tr-TR" b="0" i="0" dirty="0">
                <a:effectLst/>
                <a:latin typeface="Helvetica" panose="020B0604020202020204" pitchFamily="34" charset="0"/>
              </a:rPr>
              <a:t> ve </a:t>
            </a:r>
            <a:r>
              <a:rPr lang="tr-TR" b="0" i="0" u="none" strike="noStrike" dirty="0">
                <a:effectLst/>
                <a:latin typeface="Helvetica" panose="020B0604020202020204" pitchFamily="34" charset="0"/>
                <a:hlinkClick r:id="rId6" tooltip="Mono"/>
              </a:rPr>
              <a:t>Mono</a:t>
            </a:r>
            <a:r>
              <a:rPr lang="tr-TR" b="0" i="0" u="none" strike="noStrike" dirty="0">
                <a:effectLst/>
                <a:latin typeface="Helvetica" panose="020B0604020202020204" pitchFamily="34" charset="0"/>
              </a:rPr>
              <a:t> </a:t>
            </a:r>
            <a:r>
              <a:rPr lang="tr-TR" b="0" i="0" dirty="0">
                <a:effectLst/>
                <a:latin typeface="Helvetica" panose="020B0604020202020204" pitchFamily="34" charset="0"/>
              </a:rPr>
              <a:t>verilebilir.</a:t>
            </a:r>
          </a:p>
          <a:p>
            <a:pPr algn="l"/>
            <a:r>
              <a:rPr lang="tr-TR" b="0" i="0" dirty="0">
                <a:effectLst/>
                <a:latin typeface="Helvetica" panose="020B0604020202020204" pitchFamily="34" charset="0"/>
              </a:rPr>
              <a:t>Özellikle nesne yönelimli programlama kavramının gelişmesine katkıda bulunan en aktif programlama dillerinden biridir .NET platformunun anadili olduğu bazı kesimler tarafından kabul görse de bazıları bunun doğru olmadığını savunur.</a:t>
            </a:r>
          </a:p>
          <a:p>
            <a:pPr algn="l"/>
            <a:r>
              <a:rPr lang="tr-TR" b="0" i="0" dirty="0">
                <a:effectLst/>
                <a:latin typeface="Helvetica" panose="020B0604020202020204" pitchFamily="34" charset="0"/>
              </a:rPr>
              <a:t>C#, .NET orta seviyeli programlama dillerindendir. Yani hem makine diline hem de insan algısına eşit seviyededir. Buradaki orta ifadesi dilin gücünü değil makine dili ile günlük konuşma diline olan mesafesini göstermektedir. Örneğin; </a:t>
            </a:r>
            <a:r>
              <a:rPr lang="tr-TR" b="0" i="0" u="none" strike="noStrike" dirty="0">
                <a:effectLst/>
                <a:latin typeface="Helvetica" panose="020B0604020202020204" pitchFamily="34" charset="0"/>
                <a:hlinkClick r:id="rId7" tooltip="Visual Basic"/>
              </a:rPr>
              <a:t>Visual Basic</a:t>
            </a:r>
            <a:r>
              <a:rPr lang="tr-TR" b="0" i="0" dirty="0">
                <a:effectLst/>
                <a:latin typeface="Helvetica" panose="020B0604020202020204" pitchFamily="34" charset="0"/>
              </a:rPr>
              <a:t> .NET (VB.NET) yüksek seviyeli bir dildir dersek bu, dilin insanların günlük yaşantılarında konuşma biçimine yakın şekilde yazıldığını ifade etmektedir. Dolayısıyla VB.NET, C#.NET’ten daha güçlü bir dildir diyemeyiz. Programın çalışması istenen bilgisayarlarda framework kurulu olması gerekmektedir.</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Tasarım Hedefleri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057410"/>
          </a:xfrm>
        </p:spPr>
        <p:txBody>
          <a:bodyPr>
            <a:normAutofit fontScale="92500" lnSpcReduction="20000"/>
          </a:bodyPr>
          <a:lstStyle/>
          <a:p>
            <a:pPr algn="l"/>
            <a:r>
              <a:rPr lang="tr-TR" b="0" i="0" dirty="0">
                <a:solidFill>
                  <a:srgbClr val="202122"/>
                </a:solidFill>
                <a:effectLst/>
                <a:latin typeface="Arial" panose="020B0604020202020204" pitchFamily="34" charset="0"/>
              </a:rPr>
              <a:t>ECMA tarafından C# dilinin tasarım hedefleri şöyle sıralanır:</a:t>
            </a:r>
          </a:p>
          <a:p>
            <a:pPr algn="l">
              <a:buFont typeface="Arial" panose="020B0604020202020204" pitchFamily="34" charset="0"/>
              <a:buChar char="•"/>
            </a:pPr>
            <a:r>
              <a:rPr lang="tr-TR" b="0" i="0" dirty="0">
                <a:solidFill>
                  <a:srgbClr val="202122"/>
                </a:solidFill>
                <a:effectLst/>
                <a:latin typeface="Arial" panose="020B0604020202020204" pitchFamily="34" charset="0"/>
              </a:rPr>
              <a:t>C#; basit, modern, genel-amaçlı, nesneye yönelik programlama dili olarak tasarlanmıştır.</a:t>
            </a:r>
          </a:p>
          <a:p>
            <a:pPr algn="l">
              <a:buFont typeface="Arial" panose="020B0604020202020204" pitchFamily="34" charset="0"/>
              <a:buChar char="•"/>
            </a:pPr>
            <a:r>
              <a:rPr lang="tr-TR" b="0" i="0" dirty="0">
                <a:solidFill>
                  <a:srgbClr val="202122"/>
                </a:solidFill>
                <a:effectLst/>
                <a:latin typeface="Arial" panose="020B0604020202020204" pitchFamily="34" charset="0"/>
              </a:rPr>
              <a:t>Çünkü yazılımın sağlamlığı, güvenirliği ve programcıların üretkenliği önemlidir. C# yazılım dili, güçlü tipleme kontrolü (</a:t>
            </a:r>
            <a:r>
              <a:rPr lang="tr-TR" b="0" i="0" u="none" strike="noStrike" dirty="0">
                <a:solidFill>
                  <a:srgbClr val="DD3333"/>
                </a:solidFill>
                <a:effectLst/>
                <a:latin typeface="Arial" panose="020B0604020202020204" pitchFamily="34" charset="0"/>
                <a:hlinkClick r:id="rId2" tooltip="Strong type checking (sayfa mevcut değil)"/>
              </a:rPr>
              <a:t>strong type checking</a:t>
            </a:r>
            <a:r>
              <a:rPr lang="tr-TR" b="0" i="0" dirty="0">
                <a:solidFill>
                  <a:srgbClr val="202122"/>
                </a:solidFill>
                <a:effectLst/>
                <a:latin typeface="Arial" panose="020B0604020202020204" pitchFamily="34" charset="0"/>
              </a:rPr>
              <a:t>), dizin sınırlar kontrolü (</a:t>
            </a:r>
            <a:r>
              <a:rPr lang="tr-TR" b="0" i="0" u="none" strike="noStrike" dirty="0">
                <a:solidFill>
                  <a:srgbClr val="DD3333"/>
                </a:solidFill>
                <a:effectLst/>
                <a:latin typeface="Arial" panose="020B0604020202020204" pitchFamily="34" charset="0"/>
                <a:hlinkClick r:id="rId3" tooltip="Array bounds checking (sayfa mevcut değil)"/>
              </a:rPr>
              <a:t>array bounds checking</a:t>
            </a:r>
            <a:r>
              <a:rPr lang="tr-TR" b="0" i="0" dirty="0">
                <a:solidFill>
                  <a:srgbClr val="202122"/>
                </a:solidFill>
                <a:effectLst/>
                <a:latin typeface="Arial" panose="020B0604020202020204" pitchFamily="34" charset="0"/>
              </a:rPr>
              <a:t>), tanımlanmamış değişkenlerin kullanım tespiti, (</a:t>
            </a:r>
            <a:r>
              <a:rPr lang="tr-TR" b="0" i="0" u="none" strike="noStrike" dirty="0">
                <a:solidFill>
                  <a:srgbClr val="DD3333"/>
                </a:solidFill>
                <a:effectLst/>
                <a:latin typeface="Arial" panose="020B0604020202020204" pitchFamily="34" charset="0"/>
                <a:hlinkClick r:id="rId4" tooltip="Portable application (sayfa mevcut değil)"/>
              </a:rPr>
              <a:t>source code portability</a:t>
            </a:r>
            <a:r>
              <a:rPr lang="tr-TR" b="0" i="0" dirty="0">
                <a:solidFill>
                  <a:srgbClr val="202122"/>
                </a:solidFill>
                <a:effectLst/>
                <a:latin typeface="Arial" panose="020B0604020202020204" pitchFamily="34" charset="0"/>
              </a:rPr>
              <a:t>), ve otomatik artık veri toplama (</a:t>
            </a:r>
            <a:r>
              <a:rPr lang="tr-TR" b="0" i="0" u="none" strike="noStrike" dirty="0">
                <a:solidFill>
                  <a:srgbClr val="DD3333"/>
                </a:solidFill>
                <a:effectLst/>
                <a:latin typeface="Arial" panose="020B0604020202020204" pitchFamily="34" charset="0"/>
                <a:hlinkClick r:id="rId5" tooltip="Garbage collector (sayfa mevcut değil)"/>
              </a:rPr>
              <a:t>garbage collector</a:t>
            </a:r>
            <a:r>
              <a:rPr lang="tr-TR" b="0" i="0" dirty="0">
                <a:solidFill>
                  <a:srgbClr val="202122"/>
                </a:solidFill>
                <a:effectLst/>
                <a:latin typeface="Arial" panose="020B0604020202020204" pitchFamily="34" charset="0"/>
              </a:rPr>
              <a:t>) gibi özelliklerine sahiptir.</a:t>
            </a:r>
          </a:p>
          <a:p>
            <a:pPr algn="l">
              <a:buFont typeface="Arial" panose="020B0604020202020204" pitchFamily="34" charset="0"/>
              <a:buChar char="•"/>
            </a:pPr>
            <a:r>
              <a:rPr lang="tr-TR" b="0" i="0" dirty="0">
                <a:solidFill>
                  <a:srgbClr val="202122"/>
                </a:solidFill>
                <a:effectLst/>
                <a:latin typeface="Arial" panose="020B0604020202020204" pitchFamily="34" charset="0"/>
              </a:rPr>
              <a:t>Programcı portatifliği özellikle C ve C++ dilleri ile tecrübesi olanlar için çok önemlidir.</a:t>
            </a:r>
          </a:p>
          <a:p>
            <a:pPr algn="l">
              <a:buFont typeface="Arial" panose="020B0604020202020204" pitchFamily="34" charset="0"/>
              <a:buChar char="•"/>
            </a:pPr>
            <a:r>
              <a:rPr lang="tr-TR" b="0" i="0" dirty="0">
                <a:solidFill>
                  <a:srgbClr val="202122"/>
                </a:solidFill>
                <a:effectLst/>
                <a:latin typeface="Arial" panose="020B0604020202020204" pitchFamily="34" charset="0"/>
              </a:rPr>
              <a:t>Enternasyonal hale koymak için verilen destek çok önemlidir.</a:t>
            </a:r>
          </a:p>
          <a:p>
            <a:pPr algn="l">
              <a:buFont typeface="Arial" panose="020B0604020202020204" pitchFamily="34" charset="0"/>
              <a:buChar char="•"/>
            </a:pPr>
            <a:r>
              <a:rPr lang="tr-TR" b="0" i="0" dirty="0">
                <a:solidFill>
                  <a:srgbClr val="202122"/>
                </a:solidFill>
                <a:effectLst/>
                <a:latin typeface="Arial" panose="020B0604020202020204" pitchFamily="34" charset="0"/>
              </a:rPr>
              <a:t>C# programlama dili </a:t>
            </a:r>
            <a:r>
              <a:rPr lang="tr-TR" b="0" i="0" u="none" strike="noStrike" dirty="0">
                <a:solidFill>
                  <a:srgbClr val="0645AD"/>
                </a:solidFill>
                <a:effectLst/>
                <a:latin typeface="Arial" panose="020B0604020202020204" pitchFamily="34" charset="0"/>
                <a:hlinkClick r:id="rId6" tooltip="Sunucu (bilişim)"/>
              </a:rPr>
              <a:t>Sunucu (bilişim)</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7" tooltip="Gömülü sistem"/>
              </a:rPr>
              <a:t>gömülü sistemler</a:t>
            </a:r>
            <a:r>
              <a:rPr lang="tr-TR" b="0" i="0" dirty="0">
                <a:solidFill>
                  <a:srgbClr val="202122"/>
                </a:solidFill>
                <a:effectLst/>
                <a:latin typeface="Arial" panose="020B0604020202020204" pitchFamily="34" charset="0"/>
              </a:rPr>
              <a:t> için tasarlanmıştır. Bununla birlikte C# programlama dili en basit işlevselli fonksiyondan işletim sistemini kullanan en teferruatlısına kadar kapsamaktadır.</a:t>
            </a:r>
          </a:p>
          <a:p>
            <a:pPr algn="l">
              <a:buFont typeface="Arial" panose="020B0604020202020204" pitchFamily="34" charset="0"/>
              <a:buChar char="•"/>
            </a:pPr>
            <a:r>
              <a:rPr lang="tr-TR" b="0" i="0" dirty="0">
                <a:solidFill>
                  <a:srgbClr val="202122"/>
                </a:solidFill>
                <a:effectLst/>
                <a:latin typeface="Arial" panose="020B0604020202020204" pitchFamily="34" charset="0"/>
              </a:rPr>
              <a:t>C# uygulamaları hafıza ve işlemci gereksinimleri ile tutumlu olmak üzere tasarlanmıştır. Buna rağmen C# programlama dili performans açısından </a:t>
            </a:r>
            <a:r>
              <a:rPr lang="tr-TR" b="0" i="0" u="none" strike="noStrike" dirty="0">
                <a:solidFill>
                  <a:srgbClr val="0645AD"/>
                </a:solidFill>
                <a:effectLst/>
                <a:latin typeface="Arial" panose="020B0604020202020204" pitchFamily="34" charset="0"/>
                <a:hlinkClick r:id="rId8" tooltip="C"/>
              </a:rPr>
              <a:t>C</a:t>
            </a:r>
            <a:r>
              <a:rPr lang="tr-TR" b="0" i="0" dirty="0">
                <a:solidFill>
                  <a:srgbClr val="202122"/>
                </a:solidFill>
                <a:effectLst/>
                <a:latin typeface="Arial" panose="020B0604020202020204" pitchFamily="34" charset="0"/>
              </a:rPr>
              <a:t> veya </a:t>
            </a:r>
            <a:r>
              <a:rPr lang="tr-TR" b="0" i="0" u="none" strike="noStrike" dirty="0">
                <a:solidFill>
                  <a:srgbClr val="0645AD"/>
                </a:solidFill>
                <a:effectLst/>
                <a:latin typeface="Arial" panose="020B0604020202020204" pitchFamily="34" charset="0"/>
                <a:hlinkClick r:id="rId9" tooltip="Assembly"/>
              </a:rPr>
              <a:t>Assembly</a:t>
            </a:r>
            <a:r>
              <a:rPr lang="tr-TR" b="0" i="0" dirty="0">
                <a:solidFill>
                  <a:srgbClr val="202122"/>
                </a:solidFill>
                <a:effectLst/>
                <a:latin typeface="Arial" panose="020B0604020202020204" pitchFamily="34" charset="0"/>
              </a:rPr>
              <a:t> dili ile rekabet etmek için tasarlanmamıştır.</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8D72-10E6-4463-BC05-4110ACC137EA}"/>
              </a:ext>
            </a:extLst>
          </p:cNvPr>
          <p:cNvSpPr>
            <a:spLocks noGrp="1"/>
          </p:cNvSpPr>
          <p:nvPr>
            <p:ph type="title"/>
          </p:nvPr>
        </p:nvSpPr>
        <p:spPr/>
        <p:txBody>
          <a:bodyPr/>
          <a:lstStyle/>
          <a:p>
            <a:r>
              <a:rPr lang="tr-TR" dirty="0"/>
              <a:t>Visual Studio Kurulumu </a:t>
            </a:r>
          </a:p>
        </p:txBody>
      </p:sp>
      <p:sp>
        <p:nvSpPr>
          <p:cNvPr id="4" name="Slide Number Placeholder 3">
            <a:extLst>
              <a:ext uri="{FF2B5EF4-FFF2-40B4-BE49-F238E27FC236}">
                <a16:creationId xmlns:a16="http://schemas.microsoft.com/office/drawing/2014/main" id="{ED5ABD4A-F299-44F5-96DA-13B6C0ED1DA8}"/>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5">
            <a:extLst>
              <a:ext uri="{FF2B5EF4-FFF2-40B4-BE49-F238E27FC236}">
                <a16:creationId xmlns:a16="http://schemas.microsoft.com/office/drawing/2014/main" id="{1024F97D-D7D4-40E9-87F9-637496A52ED4}"/>
              </a:ext>
            </a:extLst>
          </p:cNvPr>
          <p:cNvPicPr>
            <a:picLocks noChangeAspect="1"/>
          </p:cNvPicPr>
          <p:nvPr/>
        </p:nvPicPr>
        <p:blipFill>
          <a:blip r:embed="rId2"/>
          <a:stretch>
            <a:fillRect/>
          </a:stretch>
        </p:blipFill>
        <p:spPr>
          <a:xfrm>
            <a:off x="1794152" y="1347015"/>
            <a:ext cx="8603695" cy="4312805"/>
          </a:xfrm>
          <a:prstGeom prst="rect">
            <a:avLst/>
          </a:prstGeom>
        </p:spPr>
      </p:pic>
    </p:spTree>
    <p:extLst>
      <p:ext uri="{BB962C8B-B14F-4D97-AF65-F5344CB8AC3E}">
        <p14:creationId xmlns:p14="http://schemas.microsoft.com/office/powerpoint/2010/main" val="300378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CAD26B1-CDD1-4453-AE58-33ABC4D18F27}"/>
              </a:ext>
            </a:extLst>
          </p:cNvPr>
          <p:cNvPicPr>
            <a:picLocks noGrp="1" noChangeAspect="1"/>
          </p:cNvPicPr>
          <p:nvPr>
            <p:ph idx="1"/>
          </p:nvPr>
        </p:nvPicPr>
        <p:blipFill>
          <a:blip r:embed="rId2"/>
          <a:stretch>
            <a:fillRect/>
          </a:stretch>
        </p:blipFill>
        <p:spPr>
          <a:xfrm>
            <a:off x="2740498" y="970344"/>
            <a:ext cx="6711003" cy="3812354"/>
          </a:xfrm>
        </p:spPr>
      </p:pic>
      <p:sp>
        <p:nvSpPr>
          <p:cNvPr id="4" name="Slide Number Placeholder 3">
            <a:extLst>
              <a:ext uri="{FF2B5EF4-FFF2-40B4-BE49-F238E27FC236}">
                <a16:creationId xmlns:a16="http://schemas.microsoft.com/office/drawing/2014/main" id="{6395417D-49F7-4040-9F81-3DE0B8AD8B8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2721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95197C-D8D3-4C30-B4E6-4DE0359EFBE6}"/>
              </a:ext>
            </a:extLst>
          </p:cNvPr>
          <p:cNvPicPr>
            <a:picLocks noGrp="1" noChangeAspect="1"/>
          </p:cNvPicPr>
          <p:nvPr>
            <p:ph idx="1"/>
          </p:nvPr>
        </p:nvPicPr>
        <p:blipFill>
          <a:blip r:embed="rId2"/>
          <a:stretch>
            <a:fillRect/>
          </a:stretch>
        </p:blipFill>
        <p:spPr>
          <a:xfrm>
            <a:off x="2329335" y="970344"/>
            <a:ext cx="7533330" cy="4271841"/>
          </a:xfrm>
        </p:spPr>
      </p:pic>
      <p:sp>
        <p:nvSpPr>
          <p:cNvPr id="4" name="Slide Number Placeholder 3">
            <a:extLst>
              <a:ext uri="{FF2B5EF4-FFF2-40B4-BE49-F238E27FC236}">
                <a16:creationId xmlns:a16="http://schemas.microsoft.com/office/drawing/2014/main" id="{4D4F07D3-9CD5-45CA-9050-A94F56EF96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5165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05F49E1-BC9D-4CF5-BDCB-ED97E20D2F9E}"/>
              </a:ext>
            </a:extLst>
          </p:cNvPr>
          <p:cNvPicPr>
            <a:picLocks noGrp="1" noChangeAspect="1"/>
          </p:cNvPicPr>
          <p:nvPr>
            <p:ph idx="1"/>
          </p:nvPr>
        </p:nvPicPr>
        <p:blipFill>
          <a:blip r:embed="rId2"/>
          <a:stretch>
            <a:fillRect/>
          </a:stretch>
        </p:blipFill>
        <p:spPr>
          <a:xfrm>
            <a:off x="2389153" y="787782"/>
            <a:ext cx="7413693" cy="4210746"/>
          </a:xfrm>
        </p:spPr>
      </p:pic>
      <p:sp>
        <p:nvSpPr>
          <p:cNvPr id="4" name="Slide Number Placeholder 3">
            <a:extLst>
              <a:ext uri="{FF2B5EF4-FFF2-40B4-BE49-F238E27FC236}">
                <a16:creationId xmlns:a16="http://schemas.microsoft.com/office/drawing/2014/main" id="{584753FB-17CA-4DC7-AA41-60CBF2FD0BE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31002277"/>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223</TotalTime>
  <Words>702</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Helvetica</vt:lpstr>
      <vt:lpstr>Wingdings 3</vt:lpstr>
      <vt:lpstr>Duman</vt:lpstr>
      <vt:lpstr>C# Tarihçesi ve Kurulumu</vt:lpstr>
      <vt:lpstr>İçindekiler</vt:lpstr>
      <vt:lpstr>C# Tarihçesi</vt:lpstr>
      <vt:lpstr>C# Tarihçesi</vt:lpstr>
      <vt:lpstr>Tasarım Hedefleri</vt:lpstr>
      <vt:lpstr>Visual Studio Kurulumu </vt:lpstr>
      <vt:lpstr>PowerPoint Presentation</vt:lpstr>
      <vt:lpstr>PowerPoint Presentation</vt:lpstr>
      <vt:lpstr>PowerPoint Presentation</vt:lpstr>
      <vt:lpstr>PowerPoint Presentation</vt:lpstr>
      <vt:lpstr>Visual Studio ile C# Kurulumu</vt:lpstr>
      <vt:lpstr>PowerPoint Presentation</vt:lpstr>
      <vt:lpstr>PowerPoint Presentation</vt:lpstr>
      <vt:lpstr>PowerPoint Presentation</vt:lpstr>
      <vt:lpstr>PowerPoint Presentation</vt:lpstr>
      <vt:lpstr>PowerPoint Presentation</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Mahmut Sami Seyhan</cp:lastModifiedBy>
  <cp:revision>44</cp:revision>
  <dcterms:created xsi:type="dcterms:W3CDTF">2020-04-15T07:57:29Z</dcterms:created>
  <dcterms:modified xsi:type="dcterms:W3CDTF">2022-05-28T13:26:50Z</dcterms:modified>
</cp:coreProperties>
</file>