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59" r:id="rId3"/>
    <p:sldId id="261" r:id="rId4"/>
    <p:sldId id="311" r:id="rId5"/>
    <p:sldId id="312" r:id="rId6"/>
    <p:sldId id="302" r:id="rId7"/>
    <p:sldId id="307" r:id="rId8"/>
    <p:sldId id="304" r:id="rId9"/>
    <p:sldId id="305" r:id="rId10"/>
    <p:sldId id="306" r:id="rId11"/>
    <p:sldId id="313" r:id="rId12"/>
    <p:sldId id="309" r:id="rId13"/>
    <p:sldId id="314" r:id="rId14"/>
    <p:sldId id="300" r:id="rId15"/>
    <p:sldId id="30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11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416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82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78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38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828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6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711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90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53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bidb.itu.edu.tr/seyir-defteri/blog/2019/02/05/object-oriented-programming#:~:text=Inheritance%20(kal&#305;t&#305;m)%20bir%20s&#305;n&#305;ftan%20ba&#351;ka,NYP%27nin%20temel%20kavramlar&#305;ndan%20biridir" TargetMode="External"/><Relationship Id="rId7"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sharp-tutorials.com/tr-TR/linq/virtual" TargetMode="External"/><Relationship Id="rId5" Type="http://schemas.openxmlformats.org/officeDocument/2006/relationships/hyperlink" Target="https://www.tutlane.com/tutorial/csharp/csharp-inheritance#:~:text=Generally%2C%20c%23%20supports%20only%20single,called%20a%20multi-level%20inheritance" TargetMode="External"/><Relationship Id="rId4" Type="http://schemas.openxmlformats.org/officeDocument/2006/relationships/hyperlink" Target="https://www.geeksforgeeks.org/c-sharp-inheritance/?ref=gcs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9"/>
            <a:ext cx="7588059" cy="98355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err="1">
                <a:solidFill>
                  <a:schemeClr val="dk1"/>
                </a:solidFill>
              </a:rPr>
              <a:t>C#da</a:t>
            </a:r>
            <a:r>
              <a:rPr lang="tr-TR" sz="4000" b="1" dirty="0">
                <a:solidFill>
                  <a:schemeClr val="dk1"/>
                </a:solidFill>
              </a:rPr>
              <a:t> Kalıtım (</a:t>
            </a:r>
            <a:r>
              <a:rPr lang="tr-TR" sz="4000" b="1" dirty="0" err="1">
                <a:solidFill>
                  <a:schemeClr val="dk1"/>
                </a:solidFill>
              </a:rPr>
              <a:t>Inheritance</a:t>
            </a:r>
            <a:r>
              <a:rPr lang="tr-TR" sz="4000" b="1" dirty="0">
                <a:solidFill>
                  <a:schemeClr val="dk1"/>
                </a:solidFill>
              </a:rPr>
              <a:t>)</a:t>
            </a: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Bayram Karadeniz 1911404082</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03/06/2022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Türleri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23" name="Google Shape;223;p6"/>
          <p:cNvSpPr txBox="1">
            <a:spLocks noGrp="1"/>
          </p:cNvSpPr>
          <p:nvPr>
            <p:ph type="body" idx="1"/>
          </p:nvPr>
        </p:nvSpPr>
        <p:spPr>
          <a:xfrm>
            <a:off x="1788167" y="1275271"/>
            <a:ext cx="7848600" cy="551202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1000"/>
              </a:spcBef>
              <a:spcAft>
                <a:spcPts val="0"/>
              </a:spcAft>
              <a:buSzPts val="1800"/>
              <a:buNone/>
            </a:pPr>
            <a:r>
              <a:rPr lang="tr-TR" sz="3300" b="1" dirty="0" err="1"/>
              <a:t>Hibrid</a:t>
            </a:r>
            <a:r>
              <a:rPr lang="tr-TR" sz="3300" b="1" dirty="0"/>
              <a:t> Kalıtım (</a:t>
            </a:r>
            <a:r>
              <a:rPr lang="tr-TR" sz="3300" b="1" dirty="0" err="1"/>
              <a:t>Interface</a:t>
            </a:r>
            <a:r>
              <a:rPr lang="tr-TR" sz="3300" b="1" dirty="0"/>
              <a:t> aracılığı ile):</a:t>
            </a:r>
          </a:p>
          <a:p>
            <a:pPr marL="0" lvl="0" indent="0" algn="l" rtl="0">
              <a:spcBef>
                <a:spcPts val="1000"/>
              </a:spcBef>
              <a:spcAft>
                <a:spcPts val="0"/>
              </a:spcAft>
              <a:buSzPts val="1800"/>
              <a:buNone/>
            </a:pPr>
            <a:r>
              <a:rPr lang="tr-TR" sz="3300" dirty="0"/>
              <a:t>Bu kalıtım türü yukarıda gösterdiğim kalıtım türlerinin karışımı olarak tanımlanabilir. C# </a:t>
            </a:r>
            <a:r>
              <a:rPr lang="tr-TR" sz="3300" dirty="0" err="1"/>
              <a:t>class</a:t>
            </a:r>
            <a:r>
              <a:rPr lang="tr-TR" sz="3300" dirty="0"/>
              <a:t> yapısı bu kalıtım türünü desteklemez bu nedenle </a:t>
            </a:r>
            <a:r>
              <a:rPr lang="tr-TR" sz="3300" dirty="0" err="1"/>
              <a:t>interface</a:t>
            </a:r>
            <a:r>
              <a:rPr lang="tr-TR" sz="3300" dirty="0"/>
              <a:t> aracılığı ile gerçekleştirilir.</a:t>
            </a:r>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r>
              <a:rPr lang="tr-TR" sz="1800" dirty="0" err="1">
                <a:solidFill>
                  <a:srgbClr val="0070C0"/>
                </a:solidFill>
              </a:rPr>
              <a:t>interface</a:t>
            </a:r>
            <a:r>
              <a:rPr lang="tr-TR" sz="1800" dirty="0"/>
              <a:t> A</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t> </a:t>
            </a:r>
            <a:r>
              <a:rPr lang="tr-TR" sz="1800" dirty="0">
                <a:solidFill>
                  <a:srgbClr val="0070C0"/>
                </a:solidFill>
              </a:rPr>
              <a:t>   </a:t>
            </a:r>
            <a:r>
              <a:rPr lang="tr-TR" sz="1800" dirty="0" err="1">
                <a:solidFill>
                  <a:srgbClr val="0070C0"/>
                </a:solidFill>
              </a:rPr>
              <a:t>interface</a:t>
            </a:r>
            <a:r>
              <a:rPr lang="tr-TR" sz="1800" dirty="0">
                <a:solidFill>
                  <a:srgbClr val="0070C0"/>
                </a:solidFill>
              </a:rPr>
              <a:t> </a:t>
            </a:r>
            <a:r>
              <a:rPr lang="tr-TR" sz="1800" dirty="0"/>
              <a:t>B :A</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err="1">
                <a:solidFill>
                  <a:srgbClr val="0070C0"/>
                </a:solidFill>
              </a:rPr>
              <a:t>interface</a:t>
            </a:r>
            <a:r>
              <a:rPr lang="tr-TR" sz="1800" dirty="0">
                <a:solidFill>
                  <a:srgbClr val="0070C0"/>
                </a:solidFill>
              </a:rPr>
              <a:t> </a:t>
            </a:r>
            <a:r>
              <a:rPr lang="tr-TR" sz="1800" dirty="0"/>
              <a:t>C : A</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solidFill>
                  <a:srgbClr val="00B050"/>
                </a:solidFill>
              </a:rPr>
              <a:t>// </a:t>
            </a:r>
            <a:r>
              <a:rPr lang="tr-TR" sz="1800" dirty="0" err="1">
                <a:solidFill>
                  <a:srgbClr val="00B050"/>
                </a:solidFill>
              </a:rPr>
              <a:t>Derived</a:t>
            </a:r>
            <a:r>
              <a:rPr lang="tr-TR" sz="1800" dirty="0">
                <a:solidFill>
                  <a:srgbClr val="00B050"/>
                </a:solidFill>
              </a:rPr>
              <a:t> </a:t>
            </a:r>
            <a:r>
              <a:rPr lang="tr-TR" sz="1800" dirty="0" err="1">
                <a:solidFill>
                  <a:srgbClr val="00B050"/>
                </a:solidFill>
              </a:rPr>
              <a:t>class</a:t>
            </a:r>
            <a:endParaRPr lang="tr-TR" sz="1800" dirty="0">
              <a:solidFill>
                <a:srgbClr val="00B050"/>
              </a:solidFill>
            </a:endParaRPr>
          </a:p>
          <a:p>
            <a:pPr marL="0" lvl="0" indent="0" algn="l" rtl="0">
              <a:spcBef>
                <a:spcPts val="1000"/>
              </a:spcBef>
              <a:spcAft>
                <a:spcPts val="0"/>
              </a:spcAft>
              <a:buSzPts val="1800"/>
              <a:buNone/>
            </a:pPr>
            <a:r>
              <a:rPr lang="tr-TR" sz="1800" dirty="0"/>
              <a:t> </a:t>
            </a:r>
            <a:r>
              <a:rPr lang="tr-TR" sz="1800" dirty="0" err="1"/>
              <a:t>class</a:t>
            </a:r>
            <a:r>
              <a:rPr lang="tr-TR" sz="1800" dirty="0"/>
              <a:t> D :B, C</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endParaRPr sz="1800" b="1" dirty="0"/>
          </a:p>
        </p:txBody>
      </p:sp>
      <p:pic>
        <p:nvPicPr>
          <p:cNvPr id="6" name="Picture 99">
            <a:extLst>
              <a:ext uri="{FF2B5EF4-FFF2-40B4-BE49-F238E27FC236}">
                <a16:creationId xmlns:a16="http://schemas.microsoft.com/office/drawing/2014/main" id="{E9D4BC30-AAF6-5320-BD98-F0CB41DFD66D}"/>
              </a:ext>
            </a:extLst>
          </p:cNvPr>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F0A48412-7F17-E652-0A34-399B3F19DB01}"/>
              </a:ext>
            </a:extLst>
          </p:cNvPr>
          <p:cNvPicPr>
            <a:picLocks noChangeAspect="1"/>
          </p:cNvPicPr>
          <p:nvPr/>
        </p:nvPicPr>
        <p:blipFill>
          <a:blip r:embed="rId4"/>
          <a:stretch>
            <a:fillRect/>
          </a:stretch>
        </p:blipFill>
        <p:spPr>
          <a:xfrm>
            <a:off x="7465853" y="3222221"/>
            <a:ext cx="2567853" cy="3081424"/>
          </a:xfrm>
          <a:prstGeom prst="rect">
            <a:avLst/>
          </a:prstGeom>
        </p:spPr>
      </p:pic>
    </p:spTree>
    <p:extLst>
      <p:ext uri="{BB962C8B-B14F-4D97-AF65-F5344CB8AC3E}">
        <p14:creationId xmlns:p14="http://schemas.microsoft.com/office/powerpoint/2010/main" val="3486917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Virtual Metotlar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23" name="Google Shape;223;p6"/>
          <p:cNvSpPr txBox="1">
            <a:spLocks noGrp="1"/>
          </p:cNvSpPr>
          <p:nvPr>
            <p:ph type="body" idx="1"/>
          </p:nvPr>
        </p:nvSpPr>
        <p:spPr>
          <a:xfrm>
            <a:off x="1703326" y="1350645"/>
            <a:ext cx="7848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pPr>
            <a:r>
              <a:rPr lang="tr-TR" sz="1800" dirty="0"/>
              <a:t> Virtual metotlarda kod gövdesi olması zorunludur. Her sınıfta tanımlanabilir. "</a:t>
            </a:r>
            <a:r>
              <a:rPr lang="tr-TR" sz="1800" dirty="0" err="1"/>
              <a:t>virtual</a:t>
            </a:r>
            <a:r>
              <a:rPr lang="tr-TR" sz="1800" dirty="0"/>
              <a:t>" metotların </a:t>
            </a:r>
            <a:r>
              <a:rPr lang="tr-TR" sz="1800" dirty="0" err="1"/>
              <a:t>override</a:t>
            </a:r>
            <a:r>
              <a:rPr lang="tr-TR" sz="1800" dirty="0"/>
              <a:t> edilmesi zorunlu değildir. Kalıtım yoluyla elde edilen sınıf ile, mevcut sınıfta bulunan metodun isminin aynı olması gerekir. </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    Bir çok </a:t>
            </a:r>
            <a:r>
              <a:rPr lang="tr-TR" sz="1800" dirty="0" err="1"/>
              <a:t>class'ta</a:t>
            </a:r>
            <a:r>
              <a:rPr lang="tr-TR" sz="1800" dirty="0"/>
              <a:t> ortak kullanmamız gereken metotlar "</a:t>
            </a:r>
            <a:r>
              <a:rPr lang="tr-TR" sz="1800" dirty="0" err="1"/>
              <a:t>virtual</a:t>
            </a:r>
            <a:r>
              <a:rPr lang="tr-TR" sz="1800" dirty="0"/>
              <a:t>" olarak tanımlanır ve sanal metotları oluştururlar. Bir metodun sanal metot olabilmesi için "</a:t>
            </a:r>
            <a:r>
              <a:rPr lang="tr-TR" sz="1800" dirty="0" err="1"/>
              <a:t>virtual</a:t>
            </a:r>
            <a:r>
              <a:rPr lang="tr-TR" sz="1800" dirty="0"/>
              <a:t>" anahtar kelimesini kullanması gerekir. Sanal metotlar, Türetilmiş sınıf tarafından kullanılamaz hale gelir ve türetilmiş olan sınıfın metodunu kullanılır.</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    Daha önceden oluşturmuş olduğumuz metodun, içeriğinin ileride değişmesini sağlama ihtiyacı olduğunda kullanılır. Böylelikle kalıtımı alınan bir sınıftaki metot, mevcut sınıftaki </a:t>
            </a:r>
            <a:r>
              <a:rPr lang="tr-TR" sz="1800" dirty="0" err="1"/>
              <a:t>virtual</a:t>
            </a:r>
            <a:r>
              <a:rPr lang="tr-TR" sz="1800" dirty="0"/>
              <a:t> metoda </a:t>
            </a:r>
            <a:r>
              <a:rPr lang="tr-TR" sz="1800" dirty="0" err="1"/>
              <a:t>override</a:t>
            </a:r>
            <a:r>
              <a:rPr lang="tr-TR" sz="1800" dirty="0"/>
              <a:t> edilir.</a:t>
            </a:r>
          </a:p>
        </p:txBody>
      </p:sp>
      <p:pic>
        <p:nvPicPr>
          <p:cNvPr id="6" name="Picture 99">
            <a:extLst>
              <a:ext uri="{FF2B5EF4-FFF2-40B4-BE49-F238E27FC236}">
                <a16:creationId xmlns:a16="http://schemas.microsoft.com/office/drawing/2014/main" id="{B25E8DCF-9206-9F4A-8942-F83EEE348DD1}"/>
              </a:ext>
            </a:extLst>
          </p:cNvPr>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232152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Virtual Metotlara Örnek</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231" name="Google Shape;231;p7"/>
          <p:cNvSpPr txBox="1">
            <a:spLocks noGrp="1"/>
          </p:cNvSpPr>
          <p:nvPr>
            <p:ph type="body" idx="1"/>
          </p:nvPr>
        </p:nvSpPr>
        <p:spPr>
          <a:xfrm>
            <a:off x="1659147" y="1196039"/>
            <a:ext cx="6155674" cy="49530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ts val="1800"/>
              <a:buNone/>
            </a:pPr>
            <a:r>
              <a:rPr lang="tr-TR" sz="1800" dirty="0" err="1">
                <a:solidFill>
                  <a:srgbClr val="00B050"/>
                </a:solidFill>
              </a:rPr>
              <a:t>using</a:t>
            </a:r>
            <a:r>
              <a:rPr lang="tr-TR" sz="1800" dirty="0">
                <a:solidFill>
                  <a:srgbClr val="00B050"/>
                </a:solidFill>
              </a:rPr>
              <a:t> </a:t>
            </a:r>
            <a:r>
              <a:rPr lang="tr-TR" sz="1800" dirty="0" err="1">
                <a:solidFill>
                  <a:srgbClr val="00B050"/>
                </a:solidFill>
              </a:rPr>
              <a:t>System</a:t>
            </a:r>
            <a:r>
              <a:rPr lang="tr-TR" sz="1800" dirty="0">
                <a:solidFill>
                  <a:srgbClr val="00B050"/>
                </a:solidFill>
              </a:rPr>
              <a:t>;	</a:t>
            </a:r>
            <a:r>
              <a:rPr lang="tr-TR" sz="1800" dirty="0"/>
              <a:t>																	</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err="1">
                <a:solidFill>
                  <a:srgbClr val="00B050"/>
                </a:solidFill>
              </a:rPr>
              <a:t>namespace</a:t>
            </a:r>
            <a:r>
              <a:rPr lang="tr-TR" sz="1800" dirty="0"/>
              <a:t> </a:t>
            </a:r>
            <a:r>
              <a:rPr lang="tr-TR" sz="1800" dirty="0" err="1"/>
              <a:t>HelloWorld</a:t>
            </a:r>
            <a:endParaRPr lang="tr-TR" sz="1800" dirty="0"/>
          </a:p>
          <a:p>
            <a:pPr marL="0" lvl="0" indent="0" algn="l" rtl="0">
              <a:spcBef>
                <a:spcPts val="0"/>
              </a:spcBef>
              <a:spcAft>
                <a:spcPts val="0"/>
              </a:spcAft>
              <a:buSzPts val="1800"/>
              <a:buNone/>
            </a:pPr>
            <a:r>
              <a:rPr lang="tr-TR" sz="1800" dirty="0"/>
              <a:t>{</a:t>
            </a:r>
          </a:p>
          <a:p>
            <a:pPr marL="0" lvl="0" indent="0" algn="l" rtl="0">
              <a:spcBef>
                <a:spcPts val="0"/>
              </a:spcBef>
              <a:spcAft>
                <a:spcPts val="0"/>
              </a:spcAft>
              <a:buSzPts val="1800"/>
              <a:buNone/>
            </a:pPr>
            <a:r>
              <a:rPr lang="tr-TR" sz="1800" dirty="0"/>
              <a:t> </a:t>
            </a:r>
            <a:r>
              <a:rPr lang="tr-TR" sz="1800" dirty="0">
                <a:solidFill>
                  <a:srgbClr val="00B050"/>
                </a:solidFill>
              </a:rPr>
              <a:t> </a:t>
            </a:r>
            <a:r>
              <a:rPr lang="tr-TR" sz="1800" dirty="0" err="1">
                <a:solidFill>
                  <a:srgbClr val="00B050"/>
                </a:solidFill>
              </a:rPr>
              <a:t>class</a:t>
            </a:r>
            <a:r>
              <a:rPr lang="tr-TR" sz="1800" dirty="0">
                <a:solidFill>
                  <a:srgbClr val="00B050"/>
                </a:solidFill>
              </a:rPr>
              <a:t> </a:t>
            </a:r>
            <a:r>
              <a:rPr lang="tr-TR" sz="1800" dirty="0"/>
              <a:t>Program</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    </a:t>
            </a:r>
            <a:r>
              <a:rPr lang="tr-TR" sz="1800" dirty="0" err="1">
                <a:solidFill>
                  <a:srgbClr val="00B050"/>
                </a:solidFill>
              </a:rPr>
              <a:t>static</a:t>
            </a:r>
            <a:r>
              <a:rPr lang="tr-TR" sz="1800" dirty="0">
                <a:solidFill>
                  <a:srgbClr val="00B050"/>
                </a:solidFill>
              </a:rPr>
              <a:t> </a:t>
            </a:r>
            <a:r>
              <a:rPr lang="tr-TR" sz="1800" dirty="0" err="1">
                <a:solidFill>
                  <a:srgbClr val="00B050"/>
                </a:solidFill>
              </a:rPr>
              <a:t>void</a:t>
            </a:r>
            <a:r>
              <a:rPr lang="tr-TR" sz="1800" dirty="0">
                <a:solidFill>
                  <a:srgbClr val="00B050"/>
                </a:solidFill>
              </a:rPr>
              <a:t> Main</a:t>
            </a:r>
            <a:r>
              <a:rPr lang="tr-TR" sz="1800" dirty="0"/>
              <a:t>(</a:t>
            </a:r>
            <a:r>
              <a:rPr lang="tr-TR" sz="1800" dirty="0" err="1"/>
              <a:t>string</a:t>
            </a:r>
            <a:r>
              <a:rPr lang="tr-TR" sz="1800" dirty="0"/>
              <a:t>[] </a:t>
            </a:r>
            <a:r>
              <a:rPr lang="tr-TR" sz="1800" dirty="0" err="1">
                <a:solidFill>
                  <a:srgbClr val="00B050"/>
                </a:solidFill>
              </a:rPr>
              <a:t>args</a:t>
            </a:r>
            <a:r>
              <a:rPr lang="tr-TR" sz="1800" dirty="0"/>
              <a:t>)</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solidFill>
                  <a:srgbClr val="00B050"/>
                </a:solidFill>
              </a:rPr>
              <a:t> 	</a:t>
            </a:r>
            <a:r>
              <a:rPr lang="tr-TR" sz="1800" dirty="0" err="1">
                <a:solidFill>
                  <a:srgbClr val="00B050"/>
                </a:solidFill>
              </a:rPr>
              <a:t>SuperSinif</a:t>
            </a:r>
            <a:r>
              <a:rPr lang="tr-TR" sz="1800" dirty="0">
                <a:solidFill>
                  <a:srgbClr val="00B050"/>
                </a:solidFill>
              </a:rPr>
              <a:t> baseObj1 = </a:t>
            </a:r>
            <a:r>
              <a:rPr lang="tr-TR" sz="1800" dirty="0" err="1">
                <a:solidFill>
                  <a:srgbClr val="00B050"/>
                </a:solidFill>
              </a:rPr>
              <a:t>new</a:t>
            </a:r>
            <a:r>
              <a:rPr lang="tr-TR" sz="1800" dirty="0">
                <a:solidFill>
                  <a:srgbClr val="00B050"/>
                </a:solidFill>
              </a:rPr>
              <a:t> </a:t>
            </a:r>
            <a:r>
              <a:rPr lang="tr-TR" sz="1800" dirty="0" err="1">
                <a:solidFill>
                  <a:srgbClr val="00B050"/>
                </a:solidFill>
              </a:rPr>
              <a:t>SuperSinif</a:t>
            </a:r>
            <a:r>
              <a:rPr lang="tr-TR" sz="1800" dirty="0">
                <a:solidFill>
                  <a:srgbClr val="00B050"/>
                </a:solidFill>
              </a:rPr>
              <a:t>();</a:t>
            </a:r>
          </a:p>
          <a:p>
            <a:pPr marL="0" lvl="0" indent="0" algn="l" rtl="0">
              <a:spcBef>
                <a:spcPts val="0"/>
              </a:spcBef>
              <a:spcAft>
                <a:spcPts val="0"/>
              </a:spcAft>
              <a:buSzPts val="1800"/>
              <a:buNone/>
            </a:pPr>
            <a:r>
              <a:rPr lang="tr-TR" sz="1800" dirty="0">
                <a:solidFill>
                  <a:srgbClr val="00B050"/>
                </a:solidFill>
              </a:rPr>
              <a:t>	  baseObj1.Test();</a:t>
            </a:r>
          </a:p>
          <a:p>
            <a:pPr marL="0" lvl="0" indent="0" algn="l" rtl="0">
              <a:spcBef>
                <a:spcPts val="0"/>
              </a:spcBef>
              <a:spcAft>
                <a:spcPts val="0"/>
              </a:spcAft>
              <a:buSzPts val="1800"/>
              <a:buNone/>
            </a:pPr>
            <a:r>
              <a:rPr lang="tr-TR" sz="1800" dirty="0">
                <a:solidFill>
                  <a:srgbClr val="00B050"/>
                </a:solidFill>
              </a:rPr>
              <a:t>	 </a:t>
            </a:r>
            <a:r>
              <a:rPr lang="tr-TR" sz="1800" dirty="0" err="1">
                <a:solidFill>
                  <a:srgbClr val="00B050"/>
                </a:solidFill>
              </a:rPr>
              <a:t>SuperSinif</a:t>
            </a:r>
            <a:r>
              <a:rPr lang="tr-TR" sz="1800" dirty="0">
                <a:solidFill>
                  <a:srgbClr val="00B050"/>
                </a:solidFill>
              </a:rPr>
              <a:t> baseObj2 = </a:t>
            </a:r>
            <a:r>
              <a:rPr lang="tr-TR" sz="1800" dirty="0" err="1">
                <a:solidFill>
                  <a:srgbClr val="00B050"/>
                </a:solidFill>
              </a:rPr>
              <a:t>new</a:t>
            </a:r>
            <a:r>
              <a:rPr lang="tr-TR" sz="1800" dirty="0">
                <a:solidFill>
                  <a:srgbClr val="00B050"/>
                </a:solidFill>
              </a:rPr>
              <a:t> </a:t>
            </a:r>
            <a:r>
              <a:rPr lang="tr-TR" sz="1800" dirty="0" err="1">
                <a:solidFill>
                  <a:srgbClr val="00B050"/>
                </a:solidFill>
              </a:rPr>
              <a:t>AltSinif</a:t>
            </a: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baseObj2.Test();</a:t>
            </a:r>
          </a:p>
          <a:p>
            <a:pPr marL="0" lvl="0" indent="0" algn="l" rtl="0">
              <a:spcBef>
                <a:spcPts val="0"/>
              </a:spcBef>
              <a:spcAft>
                <a:spcPts val="0"/>
              </a:spcAft>
              <a:buSzPts val="1800"/>
              <a:buNone/>
            </a:pPr>
            <a:r>
              <a:rPr lang="tr-TR" sz="1800" dirty="0">
                <a:solidFill>
                  <a:srgbClr val="00B050"/>
                </a:solidFill>
              </a:rPr>
              <a:t>  </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a:t>}</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class</a:t>
            </a:r>
            <a:r>
              <a:rPr lang="tr-TR" sz="1800" dirty="0">
                <a:solidFill>
                  <a:srgbClr val="00B050"/>
                </a:solidFill>
              </a:rPr>
              <a:t> </a:t>
            </a:r>
            <a:r>
              <a:rPr lang="tr-TR" sz="1800" dirty="0" err="1"/>
              <a:t>SuperSinif</a:t>
            </a:r>
            <a:endParaRPr lang="tr-TR" sz="1800" dirty="0"/>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a:t>{</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virtual</a:t>
            </a:r>
            <a:r>
              <a:rPr lang="tr-TR" sz="1800" dirty="0">
                <a:solidFill>
                  <a:srgbClr val="00B050"/>
                </a:solidFill>
              </a:rPr>
              <a:t> </a:t>
            </a:r>
            <a:r>
              <a:rPr lang="tr-TR" sz="1800" dirty="0" err="1">
                <a:solidFill>
                  <a:srgbClr val="00B050"/>
                </a:solidFill>
              </a:rPr>
              <a:t>void</a:t>
            </a:r>
            <a:r>
              <a:rPr lang="tr-TR" sz="1800" dirty="0">
                <a:solidFill>
                  <a:srgbClr val="00B050"/>
                </a:solidFill>
              </a:rPr>
              <a:t> Test</a:t>
            </a:r>
            <a:r>
              <a:rPr lang="tr-TR" sz="1800" dirty="0"/>
              <a:t>()</a:t>
            </a:r>
          </a:p>
          <a:p>
            <a:pPr marL="0" lvl="0" indent="0" algn="l" rtl="0">
              <a:spcBef>
                <a:spcPts val="0"/>
              </a:spcBef>
              <a:spcAft>
                <a:spcPts val="0"/>
              </a:spcAft>
              <a:buSzPts val="1800"/>
              <a:buNone/>
            </a:pPr>
            <a:r>
              <a:rPr lang="tr-TR" sz="1800" dirty="0"/>
              <a:t>{</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err="1">
                <a:solidFill>
                  <a:srgbClr val="00B050"/>
                </a:solidFill>
              </a:rPr>
              <a:t>Console.WriteLine</a:t>
            </a:r>
            <a:r>
              <a:rPr lang="tr-TR" sz="1800" dirty="0"/>
              <a:t>("Bu, sanal yöntemin temel sürümüdür");</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a:t>} }</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class</a:t>
            </a:r>
            <a:r>
              <a:rPr lang="tr-TR" sz="1800" dirty="0">
                <a:solidFill>
                  <a:srgbClr val="00B050"/>
                </a:solidFill>
              </a:rPr>
              <a:t> </a:t>
            </a:r>
            <a:r>
              <a:rPr lang="tr-TR" sz="1800" dirty="0" err="1">
                <a:solidFill>
                  <a:schemeClr val="tx1"/>
                </a:solidFill>
              </a:rPr>
              <a:t>AltSinif</a:t>
            </a:r>
            <a:r>
              <a:rPr lang="tr-TR" sz="1800" dirty="0">
                <a:solidFill>
                  <a:schemeClr val="tx1"/>
                </a:solidFill>
              </a:rPr>
              <a:t> : </a:t>
            </a:r>
            <a:r>
              <a:rPr lang="tr-TR" sz="1800" dirty="0" err="1">
                <a:solidFill>
                  <a:schemeClr val="tx1"/>
                </a:solidFill>
              </a:rPr>
              <a:t>SuperSinif</a:t>
            </a:r>
            <a:endParaRPr lang="tr-TR" sz="1800" dirty="0">
              <a:solidFill>
                <a:schemeClr val="tx1"/>
              </a:solidFill>
            </a:endParaRP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a:t>{</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override</a:t>
            </a:r>
            <a:r>
              <a:rPr lang="tr-TR" sz="1800" dirty="0">
                <a:solidFill>
                  <a:srgbClr val="00B050"/>
                </a:solidFill>
              </a:rPr>
              <a:t> </a:t>
            </a:r>
            <a:r>
              <a:rPr lang="tr-TR" sz="1800" dirty="0" err="1">
                <a:solidFill>
                  <a:srgbClr val="00B050"/>
                </a:solidFill>
              </a:rPr>
              <a:t>void</a:t>
            </a:r>
            <a:r>
              <a:rPr lang="tr-TR" sz="1800" dirty="0">
                <a:solidFill>
                  <a:srgbClr val="00B050"/>
                </a:solidFill>
              </a:rPr>
              <a:t> Test</a:t>
            </a:r>
            <a:r>
              <a:rPr lang="tr-TR" sz="1800" dirty="0"/>
              <a:t>()</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a:solidFill>
                  <a:schemeClr val="tx1"/>
                </a:solidFill>
              </a:rPr>
              <a:t>{</a:t>
            </a:r>
          </a:p>
          <a:p>
            <a:pPr marL="0" lvl="0" indent="0" algn="l" rtl="0">
              <a:spcBef>
                <a:spcPts val="0"/>
              </a:spcBef>
              <a:spcAft>
                <a:spcPts val="0"/>
              </a:spcAft>
              <a:buSzPts val="1800"/>
              <a:buNone/>
            </a:pPr>
            <a:r>
              <a:rPr lang="tr-TR" dirty="0">
                <a:solidFill>
                  <a:srgbClr val="00B050"/>
                </a:solidFill>
              </a:rPr>
              <a:t>//</a:t>
            </a:r>
            <a:r>
              <a:rPr lang="tr-TR" dirty="0" err="1">
                <a:solidFill>
                  <a:srgbClr val="00B050"/>
                </a:solidFill>
              </a:rPr>
              <a:t>base.Test</a:t>
            </a:r>
            <a:r>
              <a:rPr lang="tr-TR" dirty="0">
                <a:solidFill>
                  <a:srgbClr val="00B050"/>
                </a:solidFill>
              </a:rPr>
              <a:t>();</a:t>
            </a:r>
            <a:endParaRPr lang="tr-TR" sz="1800" dirty="0">
              <a:solidFill>
                <a:srgbClr val="00B050"/>
              </a:solidFill>
            </a:endParaRPr>
          </a:p>
          <a:p>
            <a:pPr marL="0" lvl="0" indent="0" algn="l" rtl="0">
              <a:spcBef>
                <a:spcPts val="0"/>
              </a:spcBef>
              <a:spcAft>
                <a:spcPts val="0"/>
              </a:spcAft>
              <a:buSzPts val="1800"/>
              <a:buNone/>
            </a:pPr>
            <a:r>
              <a:rPr lang="tr-TR" sz="1800" dirty="0" err="1">
                <a:solidFill>
                  <a:srgbClr val="00B050"/>
                </a:solidFill>
              </a:rPr>
              <a:t>Console.WriteLine</a:t>
            </a:r>
            <a:r>
              <a:rPr lang="tr-TR" sz="1800" dirty="0"/>
              <a:t>(" Bu, sanal yöntemin türetilmiş versiyonudur. ");</a:t>
            </a:r>
          </a:p>
          <a:p>
            <a:pPr marL="0" lvl="0" indent="0" algn="l" rtl="0">
              <a:spcBef>
                <a:spcPts val="0"/>
              </a:spcBef>
              <a:spcAft>
                <a:spcPts val="0"/>
              </a:spcAft>
              <a:buSzPts val="1800"/>
              <a:buNone/>
            </a:pPr>
            <a:endParaRPr lang="tr-TR" sz="1800" dirty="0"/>
          </a:p>
          <a:p>
            <a:pPr marL="0" lvl="0" indent="0" algn="l" rtl="0">
              <a:spcBef>
                <a:spcPts val="0"/>
              </a:spcBef>
              <a:spcAft>
                <a:spcPts val="0"/>
              </a:spcAft>
              <a:buSzPts val="1800"/>
              <a:buNone/>
            </a:pPr>
            <a:r>
              <a:rPr lang="tr-TR" sz="1800" dirty="0"/>
              <a:t>}}</a:t>
            </a:r>
          </a:p>
        </p:txBody>
      </p:sp>
      <p:pic>
        <p:nvPicPr>
          <p:cNvPr id="6" name="Picture 99">
            <a:extLst>
              <a:ext uri="{FF2B5EF4-FFF2-40B4-BE49-F238E27FC236}">
                <a16:creationId xmlns:a16="http://schemas.microsoft.com/office/drawing/2014/main" id="{111FE799-F00F-F391-7E33-A5ABC5595017}"/>
              </a:ext>
            </a:extLst>
          </p:cNvPr>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129336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Virtual Metotlara Örnek</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sp>
        <p:nvSpPr>
          <p:cNvPr id="231" name="Google Shape;231;p7"/>
          <p:cNvSpPr txBox="1">
            <a:spLocks noGrp="1"/>
          </p:cNvSpPr>
          <p:nvPr>
            <p:ph type="body" idx="1"/>
          </p:nvPr>
        </p:nvSpPr>
        <p:spPr>
          <a:xfrm>
            <a:off x="1659147" y="1196038"/>
            <a:ext cx="6155674" cy="53461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sz="1800" dirty="0" err="1">
                <a:solidFill>
                  <a:srgbClr val="00B050"/>
                </a:solidFill>
              </a:rPr>
              <a:t>using</a:t>
            </a:r>
            <a:r>
              <a:rPr lang="tr-TR" sz="1800" dirty="0">
                <a:solidFill>
                  <a:srgbClr val="00B050"/>
                </a:solidFill>
              </a:rPr>
              <a:t> </a:t>
            </a:r>
            <a:r>
              <a:rPr lang="tr-TR" sz="1800" dirty="0" err="1">
                <a:solidFill>
                  <a:srgbClr val="00B050"/>
                </a:solidFill>
              </a:rPr>
              <a:t>System</a:t>
            </a:r>
            <a:r>
              <a:rPr lang="tr-TR" sz="1800" dirty="0">
                <a:solidFill>
                  <a:srgbClr val="00B050"/>
                </a:solidFill>
              </a:rPr>
              <a:t>;</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class</a:t>
            </a:r>
            <a:r>
              <a:rPr lang="tr-TR" sz="1800" dirty="0">
                <a:solidFill>
                  <a:srgbClr val="00B050"/>
                </a:solidFill>
              </a:rPr>
              <a:t> </a:t>
            </a:r>
            <a:r>
              <a:rPr lang="tr-TR" sz="1800" dirty="0" err="1">
                <a:solidFill>
                  <a:schemeClr val="tx1"/>
                </a:solidFill>
              </a:rPr>
              <a:t>Example</a:t>
            </a:r>
            <a:endParaRPr lang="tr-TR" sz="1800" dirty="0">
              <a:solidFill>
                <a:schemeClr val="tx1"/>
              </a:solidFill>
            </a:endParaRPr>
          </a:p>
          <a:p>
            <a:pPr marL="0" lvl="0" indent="0" algn="l" rtl="0">
              <a:spcBef>
                <a:spcPts val="0"/>
              </a:spcBef>
              <a:spcAft>
                <a:spcPts val="0"/>
              </a:spcAft>
              <a:buSzPts val="1800"/>
              <a:buNone/>
            </a:pPr>
            <a:r>
              <a:rPr lang="tr-TR" sz="1800" dirty="0">
                <a:solidFill>
                  <a:srgbClr val="00B050"/>
                </a:solidFill>
              </a:rPr>
              <a:t>{    </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static</a:t>
            </a:r>
            <a:r>
              <a:rPr lang="tr-TR" sz="1800" dirty="0">
                <a:solidFill>
                  <a:srgbClr val="00B050"/>
                </a:solidFill>
              </a:rPr>
              <a:t> </a:t>
            </a:r>
            <a:r>
              <a:rPr lang="tr-TR" sz="1800" dirty="0" err="1">
                <a:solidFill>
                  <a:srgbClr val="00B050"/>
                </a:solidFill>
              </a:rPr>
              <a:t>void</a:t>
            </a:r>
            <a:r>
              <a:rPr lang="tr-TR" sz="1800" dirty="0">
                <a:solidFill>
                  <a:srgbClr val="00B050"/>
                </a:solidFill>
              </a:rPr>
              <a:t> Main(</a:t>
            </a:r>
            <a:r>
              <a:rPr lang="tr-TR" sz="1800" dirty="0" err="1">
                <a:solidFill>
                  <a:srgbClr val="00B050"/>
                </a:solidFill>
              </a:rPr>
              <a:t>string</a:t>
            </a:r>
            <a:r>
              <a:rPr lang="tr-TR" sz="1800" dirty="0">
                <a:solidFill>
                  <a:srgbClr val="00B050"/>
                </a:solidFill>
              </a:rPr>
              <a:t>[] </a:t>
            </a:r>
            <a:r>
              <a:rPr lang="tr-TR" sz="1800" dirty="0" err="1">
                <a:solidFill>
                  <a:srgbClr val="00B050"/>
                </a:solidFill>
              </a:rPr>
              <a:t>args</a:t>
            </a: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a:t>
            </a:r>
            <a:r>
              <a:rPr lang="tr-TR" sz="1800" dirty="0">
                <a:solidFill>
                  <a:schemeClr val="tx1"/>
                </a:solidFill>
              </a:rPr>
              <a:t>Database </a:t>
            </a:r>
            <a:r>
              <a:rPr lang="tr-TR" sz="1800" dirty="0" err="1">
                <a:solidFill>
                  <a:schemeClr val="tx1"/>
                </a:solidFill>
              </a:rPr>
              <a:t>dtbase</a:t>
            </a:r>
            <a:r>
              <a:rPr lang="tr-TR" sz="1800" dirty="0">
                <a:solidFill>
                  <a:schemeClr val="tx1"/>
                </a:solidFill>
              </a:rPr>
              <a:t> = </a:t>
            </a:r>
            <a:r>
              <a:rPr lang="tr-TR" sz="1800" dirty="0" err="1">
                <a:solidFill>
                  <a:schemeClr val="tx1"/>
                </a:solidFill>
              </a:rPr>
              <a:t>new</a:t>
            </a:r>
            <a:r>
              <a:rPr lang="tr-TR" sz="1800" dirty="0">
                <a:solidFill>
                  <a:schemeClr val="tx1"/>
                </a:solidFill>
              </a:rPr>
              <a:t> Database();        </a:t>
            </a:r>
            <a:r>
              <a:rPr lang="tr-TR" sz="1800" dirty="0" err="1">
                <a:solidFill>
                  <a:schemeClr val="tx1"/>
                </a:solidFill>
              </a:rPr>
              <a:t>dtbase.Add</a:t>
            </a:r>
            <a:r>
              <a:rPr lang="tr-TR" sz="1800" dirty="0">
                <a:solidFill>
                  <a:schemeClr val="tx1"/>
                </a:solidFill>
              </a:rPr>
              <a:t>();       </a:t>
            </a:r>
          </a:p>
          <a:p>
            <a:pPr marL="0" lvl="0" indent="0" algn="l" rtl="0">
              <a:spcBef>
                <a:spcPts val="0"/>
              </a:spcBef>
              <a:spcAft>
                <a:spcPts val="0"/>
              </a:spcAft>
              <a:buSzPts val="1800"/>
              <a:buNone/>
            </a:pPr>
            <a:r>
              <a:rPr lang="tr-TR" sz="1800" dirty="0">
                <a:solidFill>
                  <a:schemeClr val="tx1"/>
                </a:solidFill>
              </a:rPr>
              <a:t> </a:t>
            </a:r>
            <a:r>
              <a:rPr lang="tr-TR" sz="1800" dirty="0" err="1">
                <a:solidFill>
                  <a:schemeClr val="tx1"/>
                </a:solidFill>
              </a:rPr>
              <a:t>OracleServer</a:t>
            </a:r>
            <a:r>
              <a:rPr lang="tr-TR" sz="1800" dirty="0">
                <a:solidFill>
                  <a:schemeClr val="tx1"/>
                </a:solidFill>
              </a:rPr>
              <a:t> </a:t>
            </a:r>
            <a:r>
              <a:rPr lang="tr-TR" sz="1800" dirty="0" err="1">
                <a:solidFill>
                  <a:schemeClr val="tx1"/>
                </a:solidFill>
              </a:rPr>
              <a:t>oBase</a:t>
            </a:r>
            <a:r>
              <a:rPr lang="tr-TR" sz="1800" dirty="0">
                <a:solidFill>
                  <a:schemeClr val="tx1"/>
                </a:solidFill>
              </a:rPr>
              <a:t> = </a:t>
            </a:r>
            <a:r>
              <a:rPr lang="tr-TR" sz="1800" dirty="0" err="1">
                <a:solidFill>
                  <a:schemeClr val="tx1"/>
                </a:solidFill>
              </a:rPr>
              <a:t>new</a:t>
            </a:r>
            <a:r>
              <a:rPr lang="tr-TR" sz="1800" dirty="0">
                <a:solidFill>
                  <a:schemeClr val="tx1"/>
                </a:solidFill>
              </a:rPr>
              <a:t> </a:t>
            </a:r>
            <a:r>
              <a:rPr lang="tr-TR" sz="1800" dirty="0" err="1">
                <a:solidFill>
                  <a:schemeClr val="tx1"/>
                </a:solidFill>
              </a:rPr>
              <a:t>OracleServer</a:t>
            </a:r>
            <a:r>
              <a:rPr lang="tr-TR" sz="1800" dirty="0">
                <a:solidFill>
                  <a:schemeClr val="tx1"/>
                </a:solidFill>
              </a:rPr>
              <a:t>();        </a:t>
            </a:r>
            <a:r>
              <a:rPr lang="tr-TR" sz="1800" dirty="0" err="1">
                <a:solidFill>
                  <a:schemeClr val="tx1"/>
                </a:solidFill>
              </a:rPr>
              <a:t>oBase.Add</a:t>
            </a:r>
            <a:r>
              <a:rPr lang="tr-TR" sz="1800" dirty="0">
                <a:solidFill>
                  <a:schemeClr val="tx1"/>
                </a:solidFill>
              </a:rPr>
              <a:t>();    </a:t>
            </a:r>
          </a:p>
          <a:p>
            <a:pPr marL="0" lvl="0" indent="0" algn="l" rtl="0">
              <a:spcBef>
                <a:spcPts val="0"/>
              </a:spcBef>
              <a:spcAft>
                <a:spcPts val="0"/>
              </a:spcAft>
              <a:buSzPts val="1800"/>
              <a:buNone/>
            </a:pPr>
            <a:r>
              <a:rPr lang="tr-TR" sz="1800" dirty="0">
                <a:solidFill>
                  <a:srgbClr val="00B050"/>
                </a:solidFill>
              </a:rPr>
              <a:t>}}</a:t>
            </a:r>
          </a:p>
          <a:p>
            <a:pPr marL="0" lvl="0" indent="0" algn="l" rtl="0">
              <a:spcBef>
                <a:spcPts val="0"/>
              </a:spcBef>
              <a:spcAft>
                <a:spcPts val="0"/>
              </a:spcAft>
              <a:buSzPts val="1800"/>
              <a:buNone/>
            </a:pPr>
            <a:r>
              <a:rPr lang="tr-TR" sz="1800" dirty="0" err="1">
                <a:solidFill>
                  <a:srgbClr val="00B050"/>
                </a:solidFill>
              </a:rPr>
              <a:t>class</a:t>
            </a:r>
            <a:r>
              <a:rPr lang="tr-TR" sz="1800" dirty="0">
                <a:solidFill>
                  <a:srgbClr val="00B050"/>
                </a:solidFill>
              </a:rPr>
              <a:t> </a:t>
            </a:r>
            <a:r>
              <a:rPr lang="tr-TR" sz="1800" dirty="0">
                <a:solidFill>
                  <a:schemeClr val="tx1"/>
                </a:solidFill>
              </a:rPr>
              <a:t>Database</a:t>
            </a:r>
            <a:r>
              <a:rPr lang="tr-TR" sz="1800" dirty="0">
                <a:solidFill>
                  <a:srgbClr val="00B050"/>
                </a:solidFill>
              </a:rPr>
              <a:t>{    </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virtual</a:t>
            </a:r>
            <a:r>
              <a:rPr lang="tr-TR" sz="1800" dirty="0">
                <a:solidFill>
                  <a:srgbClr val="00B050"/>
                </a:solidFill>
              </a:rPr>
              <a:t> </a:t>
            </a:r>
            <a:r>
              <a:rPr lang="tr-TR" sz="1800" dirty="0" err="1">
                <a:solidFill>
                  <a:srgbClr val="00B050"/>
                </a:solidFill>
              </a:rPr>
              <a:t>void</a:t>
            </a:r>
            <a:r>
              <a:rPr lang="tr-TR" sz="1800" dirty="0">
                <a:solidFill>
                  <a:srgbClr val="00B050"/>
                </a:solidFill>
              </a:rPr>
              <a:t> </a:t>
            </a:r>
            <a:r>
              <a:rPr lang="tr-TR" sz="1800" dirty="0" err="1">
                <a:solidFill>
                  <a:srgbClr val="00B050"/>
                </a:solidFill>
              </a:rPr>
              <a:t>Add</a:t>
            </a: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a:t>
            </a:r>
            <a:r>
              <a:rPr lang="tr-TR" sz="1800" dirty="0" err="1">
                <a:solidFill>
                  <a:srgbClr val="00B050"/>
                </a:solidFill>
              </a:rPr>
              <a:t>Console.WriteLine</a:t>
            </a:r>
            <a:r>
              <a:rPr lang="tr-TR" sz="1800" dirty="0">
                <a:solidFill>
                  <a:srgbClr val="00B050"/>
                </a:solidFill>
              </a:rPr>
              <a:t> ("</a:t>
            </a:r>
            <a:r>
              <a:rPr lang="tr-TR" sz="1800" dirty="0" err="1">
                <a:solidFill>
                  <a:schemeClr val="tx1"/>
                </a:solidFill>
              </a:rPr>
              <a:t>Added</a:t>
            </a:r>
            <a:r>
              <a:rPr lang="tr-TR" sz="1800" dirty="0">
                <a:solidFill>
                  <a:schemeClr val="tx1"/>
                </a:solidFill>
              </a:rPr>
              <a:t> </a:t>
            </a:r>
            <a:r>
              <a:rPr lang="tr-TR" sz="1800" dirty="0" err="1">
                <a:solidFill>
                  <a:schemeClr val="tx1"/>
                </a:solidFill>
              </a:rPr>
              <a:t>By</a:t>
            </a:r>
            <a:r>
              <a:rPr lang="tr-TR" sz="1800" dirty="0">
                <a:solidFill>
                  <a:schemeClr val="tx1"/>
                </a:solidFill>
              </a:rPr>
              <a:t> </a:t>
            </a:r>
            <a:r>
              <a:rPr lang="tr-TR" sz="1800" dirty="0" err="1">
                <a:solidFill>
                  <a:schemeClr val="tx1"/>
                </a:solidFill>
              </a:rPr>
              <a:t>Default</a:t>
            </a: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a:t>
            </a:r>
          </a:p>
          <a:p>
            <a:pPr marL="0" lvl="0" indent="0" algn="l" rtl="0">
              <a:spcBef>
                <a:spcPts val="0"/>
              </a:spcBef>
              <a:spcAft>
                <a:spcPts val="0"/>
              </a:spcAft>
              <a:buSzPts val="1800"/>
              <a:buNone/>
            </a:pPr>
            <a:r>
              <a:rPr lang="tr-TR" sz="1800" dirty="0" err="1">
                <a:solidFill>
                  <a:srgbClr val="00B050"/>
                </a:solidFill>
              </a:rPr>
              <a:t>class</a:t>
            </a:r>
            <a:r>
              <a:rPr lang="tr-TR" sz="1800" dirty="0">
                <a:solidFill>
                  <a:srgbClr val="00B050"/>
                </a:solidFill>
              </a:rPr>
              <a:t> </a:t>
            </a:r>
            <a:r>
              <a:rPr lang="tr-TR" sz="1800" dirty="0" err="1">
                <a:solidFill>
                  <a:schemeClr val="tx1"/>
                </a:solidFill>
              </a:rPr>
              <a:t>OracleServer:Database</a:t>
            </a:r>
            <a:endParaRPr lang="tr-TR" sz="1800" dirty="0">
              <a:solidFill>
                <a:schemeClr val="tx1"/>
              </a:solidFill>
            </a:endParaRPr>
          </a:p>
          <a:p>
            <a:pPr marL="0" lvl="0" indent="0" algn="l" rtl="0">
              <a:spcBef>
                <a:spcPts val="0"/>
              </a:spcBef>
              <a:spcAft>
                <a:spcPts val="0"/>
              </a:spcAft>
              <a:buSzPts val="1800"/>
              <a:buNone/>
            </a:pPr>
            <a:r>
              <a:rPr lang="tr-TR" sz="1800" dirty="0">
                <a:solidFill>
                  <a:srgbClr val="00B050"/>
                </a:solidFill>
              </a:rPr>
              <a:t>{    </a:t>
            </a:r>
          </a:p>
          <a:p>
            <a:pPr marL="0" lvl="0" indent="0" algn="l" rtl="0">
              <a:spcBef>
                <a:spcPts val="0"/>
              </a:spcBef>
              <a:spcAft>
                <a:spcPts val="0"/>
              </a:spcAft>
              <a:buSzPts val="1800"/>
              <a:buNone/>
            </a:pPr>
            <a:r>
              <a:rPr lang="tr-TR" sz="1800" dirty="0" err="1">
                <a:solidFill>
                  <a:srgbClr val="00B050"/>
                </a:solidFill>
              </a:rPr>
              <a:t>public</a:t>
            </a:r>
            <a:r>
              <a:rPr lang="tr-TR" sz="1800" dirty="0">
                <a:solidFill>
                  <a:srgbClr val="00B050"/>
                </a:solidFill>
              </a:rPr>
              <a:t> </a:t>
            </a:r>
            <a:r>
              <a:rPr lang="tr-TR" sz="1800" dirty="0" err="1">
                <a:solidFill>
                  <a:srgbClr val="00B050"/>
                </a:solidFill>
              </a:rPr>
              <a:t>override</a:t>
            </a:r>
            <a:r>
              <a:rPr lang="tr-TR" sz="1800" dirty="0">
                <a:solidFill>
                  <a:srgbClr val="00B050"/>
                </a:solidFill>
              </a:rPr>
              <a:t> </a:t>
            </a:r>
            <a:r>
              <a:rPr lang="tr-TR" sz="1800" dirty="0" err="1">
                <a:solidFill>
                  <a:srgbClr val="00B050"/>
                </a:solidFill>
              </a:rPr>
              <a:t>void</a:t>
            </a:r>
            <a:r>
              <a:rPr lang="tr-TR" sz="1800" dirty="0">
                <a:solidFill>
                  <a:srgbClr val="00B050"/>
                </a:solidFill>
              </a:rPr>
              <a:t> </a:t>
            </a:r>
            <a:r>
              <a:rPr lang="tr-TR" sz="1800" dirty="0" err="1">
                <a:solidFill>
                  <a:srgbClr val="00B050"/>
                </a:solidFill>
              </a:rPr>
              <a:t>Add</a:t>
            </a:r>
            <a:r>
              <a:rPr lang="tr-TR" sz="1800" dirty="0">
                <a:solidFill>
                  <a:srgbClr val="00B050"/>
                </a:solidFill>
              </a:rPr>
              <a:t>()    </a:t>
            </a:r>
          </a:p>
          <a:p>
            <a:pPr marL="0" lvl="0" indent="0" algn="l" rtl="0">
              <a:spcBef>
                <a:spcPts val="0"/>
              </a:spcBef>
              <a:spcAft>
                <a:spcPts val="0"/>
              </a:spcAft>
              <a:buSzPts val="1800"/>
              <a:buNone/>
            </a:pPr>
            <a:r>
              <a:rPr lang="tr-TR" sz="1800" dirty="0">
                <a:solidFill>
                  <a:srgbClr val="00B050"/>
                </a:solidFill>
              </a:rPr>
              <a:t>{        </a:t>
            </a:r>
            <a:r>
              <a:rPr lang="tr-TR" sz="1800" dirty="0" err="1">
                <a:solidFill>
                  <a:srgbClr val="00B050"/>
                </a:solidFill>
              </a:rPr>
              <a:t>Console.WriteLine</a:t>
            </a:r>
            <a:r>
              <a:rPr lang="tr-TR" sz="1800" dirty="0">
                <a:solidFill>
                  <a:srgbClr val="00B050"/>
                </a:solidFill>
              </a:rPr>
              <a:t> ("</a:t>
            </a:r>
            <a:r>
              <a:rPr lang="tr-TR" sz="1800" dirty="0" err="1">
                <a:solidFill>
                  <a:schemeClr val="tx1"/>
                </a:solidFill>
              </a:rPr>
              <a:t>Added</a:t>
            </a:r>
            <a:r>
              <a:rPr lang="tr-TR" sz="1800" dirty="0">
                <a:solidFill>
                  <a:schemeClr val="tx1"/>
                </a:solidFill>
              </a:rPr>
              <a:t> </a:t>
            </a:r>
            <a:r>
              <a:rPr lang="tr-TR" sz="1800" dirty="0" err="1">
                <a:solidFill>
                  <a:schemeClr val="tx1"/>
                </a:solidFill>
              </a:rPr>
              <a:t>By</a:t>
            </a:r>
            <a:r>
              <a:rPr lang="tr-TR" sz="1800" dirty="0">
                <a:solidFill>
                  <a:schemeClr val="tx1"/>
                </a:solidFill>
              </a:rPr>
              <a:t> </a:t>
            </a:r>
            <a:r>
              <a:rPr lang="tr-TR" sz="1800" dirty="0" err="1">
                <a:solidFill>
                  <a:schemeClr val="tx1"/>
                </a:solidFill>
              </a:rPr>
              <a:t>Oracle</a:t>
            </a:r>
            <a:r>
              <a:rPr lang="tr-TR" sz="1800" dirty="0">
                <a:solidFill>
                  <a:schemeClr val="tx1"/>
                </a:solidFill>
              </a:rPr>
              <a:t> </a:t>
            </a:r>
            <a:r>
              <a:rPr lang="tr-TR" sz="1800" dirty="0" err="1">
                <a:solidFill>
                  <a:schemeClr val="tx1"/>
                </a:solidFill>
              </a:rPr>
              <a:t>Code</a:t>
            </a:r>
            <a:r>
              <a:rPr lang="tr-TR" sz="1800" dirty="0">
                <a:solidFill>
                  <a:srgbClr val="00B050"/>
                </a:solidFill>
              </a:rPr>
              <a:t>");    }}</a:t>
            </a:r>
            <a:endParaRPr lang="tr-TR" sz="1800" dirty="0"/>
          </a:p>
        </p:txBody>
      </p:sp>
      <p:pic>
        <p:nvPicPr>
          <p:cNvPr id="6" name="Picture 99">
            <a:extLst>
              <a:ext uri="{FF2B5EF4-FFF2-40B4-BE49-F238E27FC236}">
                <a16:creationId xmlns:a16="http://schemas.microsoft.com/office/drawing/2014/main" id="{111FE799-F00F-F391-7E33-A5ABC5595017}"/>
              </a:ext>
            </a:extLst>
          </p:cNvPr>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415347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Yardımcı Kaynaklar</a:t>
            </a:r>
            <a:endParaRPr b="1"/>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hlinkClick r:id="rId3"/>
              </a:rPr>
              <a:t>https://bidb.itu.edu.tr/seyir-defteri/blog/2019/02/05/object-oriented-programming#:~:text=Inheritance%20(kalıtım)%20bir%20sınıftan%20başka,NYP%27nin%20temel%20kavramlarından%20biridir</a:t>
            </a:r>
            <a:r>
              <a:rPr lang="tr-TR" b="1" dirty="0"/>
              <a:t>.</a:t>
            </a:r>
          </a:p>
          <a:p>
            <a:pPr marL="342900" lvl="0" indent="-228600" algn="l" rtl="0">
              <a:spcBef>
                <a:spcPts val="1000"/>
              </a:spcBef>
              <a:spcAft>
                <a:spcPts val="0"/>
              </a:spcAft>
              <a:buSzPts val="1800"/>
              <a:buNone/>
            </a:pPr>
            <a:r>
              <a:rPr lang="tr-TR" b="1" dirty="0">
                <a:hlinkClick r:id="rId4"/>
              </a:rPr>
              <a:t>https://www.geeksforgeeks.org/c-sharp-inheritance/?ref=gcse</a:t>
            </a:r>
            <a:endParaRPr lang="tr-TR" b="1" dirty="0"/>
          </a:p>
          <a:p>
            <a:pPr marL="342900" lvl="0" indent="-228600" algn="l" rtl="0">
              <a:spcBef>
                <a:spcPts val="1000"/>
              </a:spcBef>
              <a:spcAft>
                <a:spcPts val="0"/>
              </a:spcAft>
              <a:buSzPts val="1800"/>
              <a:buNone/>
            </a:pPr>
            <a:r>
              <a:rPr lang="tr-TR" b="1" dirty="0">
                <a:hlinkClick r:id="rId5"/>
              </a:rPr>
              <a:t>https://www.tutlane.com/tutorial/csharp/csharp-inheritance#:~:text=Generally%2C%20c%23%20supports%20only%20single,called%20a%20multi-level%20inheritance</a:t>
            </a:r>
            <a:endParaRPr lang="tr-TR" b="1" dirty="0"/>
          </a:p>
          <a:p>
            <a:pPr marL="342900" lvl="0" indent="-228600" algn="l" rtl="0">
              <a:spcBef>
                <a:spcPts val="1000"/>
              </a:spcBef>
              <a:spcAft>
                <a:spcPts val="0"/>
              </a:spcAft>
              <a:buSzPts val="1800"/>
              <a:buNone/>
            </a:pPr>
            <a:r>
              <a:rPr lang="tr-TR" b="1" dirty="0">
                <a:hlinkClick r:id="rId6"/>
              </a:rPr>
              <a:t>https://csharp-tutorials.com/tr-TR/linq/virtual</a:t>
            </a:r>
            <a:endParaRPr lang="tr-TR" b="1" dirty="0"/>
          </a:p>
          <a:p>
            <a:pPr marL="342900" lvl="0" indent="-228600" algn="l" rtl="0">
              <a:spcBef>
                <a:spcPts val="1000"/>
              </a:spcBef>
              <a:spcAft>
                <a:spcPts val="0"/>
              </a:spcAft>
              <a:buSzPts val="1800"/>
              <a:buNone/>
            </a:pPr>
            <a:endParaRPr lang="tr-TR" b="1" dirty="0"/>
          </a:p>
          <a:p>
            <a:pPr marL="342900" lvl="0" indent="-228600" algn="l" rtl="0">
              <a:spcBef>
                <a:spcPts val="1000"/>
              </a:spcBef>
              <a:spcAft>
                <a:spcPts val="0"/>
              </a:spcAft>
              <a:buSzPts val="1800"/>
              <a:buNone/>
            </a:pPr>
            <a:endParaRPr lang="tr-TR" b="1" dirty="0"/>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7"/>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8"/>
          <a:stretch>
            <a:fillRect/>
          </a:stretch>
        </p:blipFill>
        <p:spPr>
          <a:xfrm>
            <a:off x="9912350" y="5085080"/>
            <a:ext cx="1617345" cy="132143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Bayram KARADENİZ 1911404082</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bayramxkaradeniz@gmail.com</a:t>
            </a:r>
          </a:p>
          <a:p>
            <a:pPr marL="0" marR="0" lvl="0" indent="0" algn="l" rtl="0">
              <a:spcBef>
                <a:spcPts val="0"/>
              </a:spcBef>
              <a:spcAft>
                <a:spcPts val="0"/>
              </a:spcAft>
              <a:buClr>
                <a:schemeClr val="accent1"/>
              </a:buClr>
              <a:buSzPts val="1600"/>
              <a:buFont typeface="Noto Sans Symbols"/>
              <a:buNone/>
            </a:pP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09/03/2022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703925" y="1485535"/>
            <a:ext cx="8153400" cy="3444923"/>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Kalıtım Nedir?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Kalıtımın Faydaları Nelerdir?</a:t>
            </a: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Kalıtım Türleri Nelerdir?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a:t> </a:t>
            </a:r>
            <a:r>
              <a:rPr lang="tr-TR" sz="1800" b="1" dirty="0" err="1"/>
              <a:t>Single</a:t>
            </a:r>
            <a:r>
              <a:rPr lang="tr-TR" sz="1800" b="1" dirty="0"/>
              <a:t> </a:t>
            </a:r>
            <a:r>
              <a:rPr lang="tr-TR" sz="1800" b="1" dirty="0" err="1"/>
              <a:t>Inheritance</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a:t> </a:t>
            </a:r>
            <a:r>
              <a:rPr lang="tr-TR" sz="1800" b="1" dirty="0" err="1"/>
              <a:t>Multilevel</a:t>
            </a:r>
            <a:r>
              <a:rPr lang="tr-TR" sz="1800" b="1" dirty="0"/>
              <a:t> </a:t>
            </a:r>
            <a:r>
              <a:rPr lang="tr-TR" sz="1800" b="1" dirty="0" err="1"/>
              <a:t>Inheritance</a:t>
            </a:r>
            <a:endPar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a:t> </a:t>
            </a:r>
            <a:r>
              <a:rPr lang="tr-TR" sz="1800" b="1" dirty="0" err="1"/>
              <a:t>Hierarchical</a:t>
            </a:r>
            <a:r>
              <a:rPr lang="tr-TR" sz="1800" b="1" dirty="0"/>
              <a:t> </a:t>
            </a:r>
            <a:r>
              <a:rPr lang="tr-TR" sz="1800" b="1" dirty="0" err="1"/>
              <a:t>Inheritance</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a:t> </a:t>
            </a:r>
            <a:r>
              <a:rPr lang="tr-TR" sz="1800" b="1" dirty="0" err="1"/>
              <a:t>Multiple</a:t>
            </a:r>
            <a:r>
              <a:rPr lang="tr-TR" sz="1800" b="1" dirty="0"/>
              <a:t> </a:t>
            </a:r>
            <a:r>
              <a:rPr lang="tr-TR" sz="1800" b="1" dirty="0" err="1"/>
              <a:t>Inheritance</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tr-TR" sz="1800" b="1" dirty="0"/>
              <a:t> </a:t>
            </a:r>
            <a:r>
              <a:rPr lang="tr-TR" sz="1800" b="1" dirty="0" err="1"/>
              <a:t>Hybrid</a:t>
            </a:r>
            <a:r>
              <a:rPr lang="tr-TR" sz="1800" b="1" dirty="0"/>
              <a:t> </a:t>
            </a:r>
            <a:r>
              <a:rPr lang="tr-TR" sz="1800" b="1" dirty="0" err="1"/>
              <a:t>Inheritance</a:t>
            </a:r>
            <a:r>
              <a:rPr lang="tr-TR" sz="1800" b="1" dirty="0"/>
              <a:t> </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Virtual metotlar</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Virtual metotlara örnek</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Kaynakça</a:t>
            </a: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23" name="Google Shape;223;p6"/>
          <p:cNvSpPr txBox="1">
            <a:spLocks noGrp="1"/>
          </p:cNvSpPr>
          <p:nvPr>
            <p:ph type="body" idx="1"/>
          </p:nvPr>
        </p:nvSpPr>
        <p:spPr>
          <a:xfrm>
            <a:off x="1703326" y="1350645"/>
            <a:ext cx="7848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pPr>
            <a:r>
              <a:rPr lang="tr-TR" sz="1800" dirty="0"/>
              <a:t>Atalarda bulunan karakterlerin yavrulara aktarımına kalıtım denir.</a:t>
            </a:r>
          </a:p>
          <a:p>
            <a:pPr marL="342900" lvl="0" indent="-342900" algn="l" rtl="0">
              <a:spcBef>
                <a:spcPts val="0"/>
              </a:spcBef>
              <a:spcAft>
                <a:spcPts val="0"/>
              </a:spcAft>
              <a:buSzPts val="1800"/>
            </a:pPr>
            <a:endParaRPr lang="tr-TR" b="1" dirty="0"/>
          </a:p>
          <a:p>
            <a:pPr marL="342900" lvl="0" indent="-342900" algn="l" rtl="0">
              <a:spcBef>
                <a:spcPts val="0"/>
              </a:spcBef>
              <a:spcAft>
                <a:spcPts val="0"/>
              </a:spcAft>
              <a:buSzPts val="1800"/>
            </a:pPr>
            <a:r>
              <a:rPr lang="tr-TR" sz="1800" dirty="0" err="1"/>
              <a:t>Inheritance</a:t>
            </a:r>
            <a:r>
              <a:rPr lang="tr-TR" sz="1800" dirty="0"/>
              <a:t> (kalıtım), bir türetilen sınıfın özellik ve davranışlarını, bir alt sınıfın miras alarak sanki kendi üyeleriymiş gibi kullanmasıdır. Kalıtım fikrinin altında yatan en basit fikir, yeni bir sınıfın başka sınıfların fonksiyonelliklerine sahip olması ve genişletilmesidir.</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Kalıtımın başlıca avantajı, bir grup nesnenin ortak özelliklerini tanımlayan temel sınıf oluşturduktan sonra bu sınıf, özelleştirilmiş türetilmiş sınıflardan istenilen sayıda oluşturmak için kullanılabilir. </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endParaRPr lang="tr-TR" sz="1800" dirty="0"/>
          </a:p>
        </p:txBody>
      </p:sp>
      <p:pic>
        <p:nvPicPr>
          <p:cNvPr id="6" name="Picture 99">
            <a:extLst>
              <a:ext uri="{FF2B5EF4-FFF2-40B4-BE49-F238E27FC236}">
                <a16:creationId xmlns:a16="http://schemas.microsoft.com/office/drawing/2014/main" id="{B25E8DCF-9206-9F4A-8942-F83EEE348DD1}"/>
              </a:ext>
            </a:extLst>
          </p:cNvPr>
          <p:cNvPicPr/>
          <p:nvPr/>
        </p:nvPicPr>
        <p:blipFill>
          <a:blip r:embed="rId3"/>
          <a:stretch>
            <a:fillRect/>
          </a:stretch>
        </p:blipFill>
        <p:spPr>
          <a:xfrm>
            <a:off x="10128250" y="5156835"/>
            <a:ext cx="1535430" cy="11468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03326" y="1350645"/>
            <a:ext cx="7848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pPr>
            <a:r>
              <a:rPr lang="tr-TR" sz="1800" b="1" dirty="0"/>
              <a:t>Önemli terminolojiler </a:t>
            </a:r>
            <a:r>
              <a:rPr lang="tr-TR" sz="1800" dirty="0"/>
              <a:t>;</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Süper Sınıf : Metotları ve alanları(</a:t>
            </a:r>
            <a:r>
              <a:rPr lang="tr-TR" sz="1800" dirty="0" err="1"/>
              <a:t>fields</a:t>
            </a:r>
            <a:r>
              <a:rPr lang="tr-TR" sz="1800" dirty="0"/>
              <a:t>) başka bir sınıfa miras bırakan veya aktaran sınıflar olarak tanımlarız.</a:t>
            </a:r>
          </a:p>
          <a:p>
            <a:pPr marL="342900" lvl="0" indent="-342900" algn="l" rtl="0">
              <a:spcBef>
                <a:spcPts val="0"/>
              </a:spcBef>
              <a:spcAft>
                <a:spcPts val="0"/>
              </a:spcAft>
              <a:buSzPts val="1800"/>
            </a:pPr>
            <a:r>
              <a:rPr lang="tr-TR" sz="1800" dirty="0"/>
              <a:t>Alt Sınıf : Diğer bir sınıftan metotları veya alanları miras olarak alan sınıf olarak tanımlarız. Miras aldığı metotlar ve alanlar dışında kendi metot ve alanlarına da sahip olabilir.</a:t>
            </a:r>
          </a:p>
          <a:p>
            <a:pPr marL="342900" lvl="0" indent="-342900" algn="l" rtl="0">
              <a:spcBef>
                <a:spcPts val="0"/>
              </a:spcBef>
              <a:spcAft>
                <a:spcPts val="0"/>
              </a:spcAft>
              <a:buSzPts val="1800"/>
            </a:pPr>
            <a:r>
              <a:rPr lang="tr-TR" sz="1800" dirty="0"/>
              <a:t>Tekrar Kullanılabilirlik : Kalıtım tekrar kullanılabilirliği destekler. Yeni bir sınıf oluşturmak istediğimizde ve ihtiyacımız olan bazı kodlara sahip bir </a:t>
            </a:r>
            <a:r>
              <a:rPr lang="tr-TR" sz="1800" dirty="0" err="1"/>
              <a:t>class</a:t>
            </a:r>
            <a:r>
              <a:rPr lang="tr-TR" sz="1800" dirty="0"/>
              <a:t> varsa yeni sınıfımızı bu sınıfın alt sınıfı olarak alabiliriz. </a:t>
            </a:r>
          </a:p>
          <a:p>
            <a:pPr marL="342900" lvl="0" indent="-342900" algn="l" rtl="0">
              <a:spcBef>
                <a:spcPts val="0"/>
              </a:spcBef>
              <a:spcAft>
                <a:spcPts val="0"/>
              </a:spcAft>
              <a:buSzPts val="1800"/>
            </a:pPr>
            <a:endParaRPr lang="tr-TR" sz="1800" dirty="0"/>
          </a:p>
        </p:txBody>
      </p:sp>
      <p:pic>
        <p:nvPicPr>
          <p:cNvPr id="6" name="Picture 99">
            <a:extLst>
              <a:ext uri="{FF2B5EF4-FFF2-40B4-BE49-F238E27FC236}">
                <a16:creationId xmlns:a16="http://schemas.microsoft.com/office/drawing/2014/main" id="{B25E8DCF-9206-9F4A-8942-F83EEE348DD1}"/>
              </a:ext>
            </a:extLst>
          </p:cNvPr>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363581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Kalıtımın Faydaları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23" name="Google Shape;223;p6"/>
          <p:cNvSpPr txBox="1">
            <a:spLocks noGrp="1"/>
          </p:cNvSpPr>
          <p:nvPr>
            <p:ph type="body" idx="1"/>
          </p:nvPr>
        </p:nvSpPr>
        <p:spPr>
          <a:xfrm>
            <a:off x="1703326" y="1350645"/>
            <a:ext cx="78486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pPr>
            <a:r>
              <a:rPr lang="tr-TR" sz="1800" dirty="0"/>
              <a:t>Projelerimizde esneklik ve zaman tasarrufu sağlayan bir yapı oluşturmamıza imkan sağlar.</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Daha önceden hazırlamış olduğumuz kod parçacıklarını tekrar tekrar oluşturmamızı engeller ve alt sınıflarda bu yapıları kullanmamıza imkan sağlar.</a:t>
            </a:r>
          </a:p>
          <a:p>
            <a:pPr marL="342900" lvl="0" indent="-342900" algn="l" rtl="0">
              <a:spcBef>
                <a:spcPts val="0"/>
              </a:spcBef>
              <a:spcAft>
                <a:spcPts val="0"/>
              </a:spcAft>
              <a:buSzPts val="1800"/>
            </a:pPr>
            <a:endParaRPr lang="tr-TR" sz="1800" dirty="0"/>
          </a:p>
          <a:p>
            <a:pPr marL="342900" lvl="0" indent="-342900" algn="l" rtl="0">
              <a:spcBef>
                <a:spcPts val="0"/>
              </a:spcBef>
              <a:spcAft>
                <a:spcPts val="0"/>
              </a:spcAft>
              <a:buSzPts val="1800"/>
            </a:pPr>
            <a:r>
              <a:rPr lang="tr-TR" sz="1800" dirty="0"/>
              <a:t>Gerçekleştirdiğimiz bir değişikliği tekrar tekrar her sınıfta değiştirmek yerine süper sınıf üzerinde güncelleme yaparak değişikliği gerçekleştirebiliriz.</a:t>
            </a:r>
          </a:p>
        </p:txBody>
      </p:sp>
      <p:pic>
        <p:nvPicPr>
          <p:cNvPr id="6" name="Picture 99">
            <a:extLst>
              <a:ext uri="{FF2B5EF4-FFF2-40B4-BE49-F238E27FC236}">
                <a16:creationId xmlns:a16="http://schemas.microsoft.com/office/drawing/2014/main" id="{B25E8DCF-9206-9F4A-8942-F83EEE348DD1}"/>
              </a:ext>
            </a:extLst>
          </p:cNvPr>
          <p:cNvPicPr/>
          <p:nvPr/>
        </p:nvPicPr>
        <p:blipFill>
          <a:blip r:embed="rId3"/>
          <a:stretch>
            <a:fillRect/>
          </a:stretch>
        </p:blipFill>
        <p:spPr>
          <a:xfrm>
            <a:off x="10128250" y="5156835"/>
            <a:ext cx="1535430" cy="1146810"/>
          </a:xfrm>
          <a:prstGeom prst="rect">
            <a:avLst/>
          </a:prstGeom>
          <a:noFill/>
          <a:ln w="9525">
            <a:noFill/>
          </a:ln>
        </p:spPr>
      </p:pic>
    </p:spTree>
    <p:extLst>
      <p:ext uri="{BB962C8B-B14F-4D97-AF65-F5344CB8AC3E}">
        <p14:creationId xmlns:p14="http://schemas.microsoft.com/office/powerpoint/2010/main" val="293159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Türleri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1000"/>
              </a:spcBef>
              <a:spcAft>
                <a:spcPts val="0"/>
              </a:spcAft>
              <a:buSzPts val="1800"/>
              <a:buNone/>
            </a:pPr>
            <a:r>
              <a:rPr lang="tr-TR" sz="1800" b="1" dirty="0"/>
              <a:t>Tek Kalıtım:</a:t>
            </a:r>
          </a:p>
          <a:p>
            <a:pPr marL="0" lvl="0" indent="0" algn="l" rtl="0">
              <a:spcBef>
                <a:spcPts val="1000"/>
              </a:spcBef>
              <a:spcAft>
                <a:spcPts val="0"/>
              </a:spcAft>
              <a:buSzPts val="1800"/>
              <a:buNone/>
            </a:pPr>
            <a:r>
              <a:rPr lang="tr-TR" sz="1800" dirty="0"/>
              <a:t>Bu kalıtım türünde alt sınıf süper sınıftan metot ve alanları miras alır.</a:t>
            </a:r>
          </a:p>
          <a:p>
            <a:pPr marL="0" lvl="0" indent="0" algn="l" rtl="0">
              <a:spcBef>
                <a:spcPts val="1000"/>
              </a:spcBef>
              <a:spcAft>
                <a:spcPts val="0"/>
              </a:spcAft>
              <a:buSzPts val="1800"/>
              <a:buNone/>
            </a:pPr>
            <a:endParaRPr lang="tr-TR" sz="1800" dirty="0"/>
          </a:p>
          <a:p>
            <a:pPr marL="0" lvl="0" indent="0" algn="l" rtl="0">
              <a:spcBef>
                <a:spcPts val="1000"/>
              </a:spcBef>
              <a:spcAft>
                <a:spcPts val="0"/>
              </a:spcAft>
              <a:buSzPts val="1800"/>
              <a:buNone/>
            </a:pPr>
            <a:r>
              <a:rPr lang="tr-TR" b="0" i="0" dirty="0" err="1">
                <a:solidFill>
                  <a:srgbClr val="0000CD"/>
                </a:solidFill>
                <a:effectLst/>
                <a:latin typeface="Consolas" panose="020B0609020204030204" pitchFamily="49" charset="0"/>
              </a:rPr>
              <a:t>public</a:t>
            </a: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class</a:t>
            </a:r>
            <a:r>
              <a:rPr lang="tr-TR" b="0" i="0" dirty="0">
                <a:solidFill>
                  <a:srgbClr val="000000"/>
                </a:solidFill>
                <a:effectLst/>
                <a:latin typeface="Consolas" panose="020B0609020204030204" pitchFamily="49" charset="0"/>
              </a:rPr>
              <a:t> X</a:t>
            </a:r>
            <a:br>
              <a:rPr lang="tr-TR" dirty="0"/>
            </a:br>
            <a:r>
              <a:rPr lang="tr-TR" b="0" i="0" dirty="0">
                <a:solidFill>
                  <a:srgbClr val="000000"/>
                </a:solidFill>
                <a:effectLst/>
                <a:latin typeface="Consolas" panose="020B0609020204030204" pitchFamily="49" charset="0"/>
              </a:rPr>
              <a:t>{</a:t>
            </a:r>
            <a:br>
              <a:rPr lang="tr-TR" dirty="0"/>
            </a:b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public</a:t>
            </a: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void</a:t>
            </a:r>
            <a:r>
              <a:rPr lang="tr-TR" b="0" i="0" dirty="0">
                <a:solidFill>
                  <a:srgbClr val="000000"/>
                </a:solidFill>
                <a:effectLst/>
                <a:latin typeface="Consolas" panose="020B0609020204030204" pitchFamily="49" charset="0"/>
              </a:rPr>
              <a:t> Detaylar()</a:t>
            </a:r>
            <a:br>
              <a:rPr lang="tr-TR" dirty="0"/>
            </a:br>
            <a:r>
              <a:rPr lang="tr-TR" b="0" i="0" dirty="0">
                <a:solidFill>
                  <a:srgbClr val="000000"/>
                </a:solidFill>
                <a:effectLst/>
                <a:latin typeface="Consolas" panose="020B0609020204030204" pitchFamily="49" charset="0"/>
              </a:rPr>
              <a:t>    {</a:t>
            </a:r>
            <a:br>
              <a:rPr lang="tr-TR" dirty="0"/>
            </a:br>
            <a:r>
              <a:rPr lang="tr-TR" b="0" i="0" dirty="0">
                <a:solidFill>
                  <a:srgbClr val="000000"/>
                </a:solidFill>
                <a:effectLst/>
                <a:latin typeface="Consolas" panose="020B0609020204030204" pitchFamily="49" charset="0"/>
              </a:rPr>
              <a:t>       </a:t>
            </a:r>
            <a:r>
              <a:rPr lang="tr-TR" b="0" i="0" dirty="0">
                <a:solidFill>
                  <a:srgbClr val="008000"/>
                </a:solidFill>
                <a:effectLst/>
                <a:latin typeface="Consolas" panose="020B0609020204030204" pitchFamily="49" charset="0"/>
              </a:rPr>
              <a:t>// </a:t>
            </a:r>
            <a:r>
              <a:rPr lang="tr-TR" b="0" i="0" dirty="0" err="1">
                <a:solidFill>
                  <a:srgbClr val="008000"/>
                </a:solidFill>
                <a:effectLst/>
                <a:latin typeface="Consolas" panose="020B0609020204030204" pitchFamily="49" charset="0"/>
              </a:rPr>
              <a:t>Method</a:t>
            </a:r>
            <a:r>
              <a:rPr lang="tr-TR" b="0" i="0" dirty="0">
                <a:solidFill>
                  <a:srgbClr val="008000"/>
                </a:solidFill>
                <a:effectLst/>
                <a:latin typeface="Consolas" panose="020B0609020204030204" pitchFamily="49" charset="0"/>
              </a:rPr>
              <a:t> </a:t>
            </a:r>
            <a:r>
              <a:rPr lang="tr-TR" b="0" i="0" dirty="0" err="1">
                <a:solidFill>
                  <a:srgbClr val="008000"/>
                </a:solidFill>
                <a:effectLst/>
                <a:latin typeface="Consolas" panose="020B0609020204030204" pitchFamily="49" charset="0"/>
              </a:rPr>
              <a:t>implementation</a:t>
            </a:r>
            <a:br>
              <a:rPr lang="tr-TR" b="0" i="0" dirty="0">
                <a:solidFill>
                  <a:srgbClr val="008000"/>
                </a:solidFill>
                <a:effectLst/>
                <a:latin typeface="Consolas" panose="020B0609020204030204" pitchFamily="49" charset="0"/>
              </a:rPr>
            </a:br>
            <a:r>
              <a:rPr lang="tr-TR" b="0" i="0" dirty="0">
                <a:solidFill>
                  <a:srgbClr val="000000"/>
                </a:solidFill>
                <a:effectLst/>
                <a:latin typeface="Consolas" panose="020B0609020204030204" pitchFamily="49" charset="0"/>
              </a:rPr>
              <a:t>    }</a:t>
            </a:r>
            <a:br>
              <a:rPr lang="tr-TR" dirty="0"/>
            </a:br>
            <a:r>
              <a:rPr lang="tr-TR" b="0" i="0" dirty="0">
                <a:solidFill>
                  <a:srgbClr val="000000"/>
                </a:solidFill>
                <a:effectLst/>
                <a:latin typeface="Consolas" panose="020B0609020204030204" pitchFamily="49" charset="0"/>
              </a:rPr>
              <a:t>}</a:t>
            </a:r>
            <a:br>
              <a:rPr lang="tr-TR" dirty="0"/>
            </a:br>
            <a:r>
              <a:rPr lang="tr-TR" b="0" i="0" dirty="0" err="1">
                <a:solidFill>
                  <a:srgbClr val="0000CD"/>
                </a:solidFill>
                <a:effectLst/>
                <a:latin typeface="Consolas" panose="020B0609020204030204" pitchFamily="49" charset="0"/>
              </a:rPr>
              <a:t>public</a:t>
            </a: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class</a:t>
            </a:r>
            <a:r>
              <a:rPr lang="tr-TR" b="0" i="0" dirty="0">
                <a:solidFill>
                  <a:srgbClr val="000000"/>
                </a:solidFill>
                <a:effectLst/>
                <a:latin typeface="Consolas" panose="020B0609020204030204" pitchFamily="49" charset="0"/>
              </a:rPr>
              <a:t> Y: X</a:t>
            </a:r>
            <a:br>
              <a:rPr lang="tr-TR" dirty="0"/>
            </a:br>
            <a:r>
              <a:rPr lang="tr-TR" b="0" i="0" dirty="0">
                <a:solidFill>
                  <a:srgbClr val="000000"/>
                </a:solidFill>
                <a:effectLst/>
                <a:latin typeface="Consolas" panose="020B0609020204030204" pitchFamily="49" charset="0"/>
              </a:rPr>
              <a:t>{</a:t>
            </a:r>
            <a:br>
              <a:rPr lang="tr-TR" dirty="0"/>
            </a:br>
            <a:r>
              <a:rPr lang="tr-TR" b="0" i="0" dirty="0">
                <a:solidFill>
                  <a:srgbClr val="000000"/>
                </a:solidFill>
                <a:effectLst/>
                <a:latin typeface="Consolas" panose="020B0609020204030204" pitchFamily="49" charset="0"/>
              </a:rPr>
              <a:t>    </a:t>
            </a:r>
            <a:r>
              <a:rPr lang="tr-TR" b="0" i="0" dirty="0">
                <a:solidFill>
                  <a:srgbClr val="008000"/>
                </a:solidFill>
                <a:effectLst/>
                <a:latin typeface="Consolas" panose="020B0609020204030204" pitchFamily="49" charset="0"/>
              </a:rPr>
              <a:t>// </a:t>
            </a:r>
            <a:r>
              <a:rPr lang="tr-TR" b="0" i="0" dirty="0" err="1">
                <a:solidFill>
                  <a:srgbClr val="008000"/>
                </a:solidFill>
                <a:effectLst/>
                <a:latin typeface="Consolas" panose="020B0609020204030204" pitchFamily="49" charset="0"/>
              </a:rPr>
              <a:t>your</a:t>
            </a:r>
            <a:r>
              <a:rPr lang="tr-TR" b="0" i="0" dirty="0">
                <a:solidFill>
                  <a:srgbClr val="008000"/>
                </a:solidFill>
                <a:effectLst/>
                <a:latin typeface="Consolas" panose="020B0609020204030204" pitchFamily="49" charset="0"/>
              </a:rPr>
              <a:t> </a:t>
            </a:r>
            <a:r>
              <a:rPr lang="tr-TR" b="0" i="0" dirty="0" err="1">
                <a:solidFill>
                  <a:srgbClr val="008000"/>
                </a:solidFill>
                <a:effectLst/>
                <a:latin typeface="Consolas" panose="020B0609020204030204" pitchFamily="49" charset="0"/>
              </a:rPr>
              <a:t>class</a:t>
            </a:r>
            <a:r>
              <a:rPr lang="tr-TR" b="0" i="0" dirty="0">
                <a:solidFill>
                  <a:srgbClr val="008000"/>
                </a:solidFill>
                <a:effectLst/>
                <a:latin typeface="Consolas" panose="020B0609020204030204" pitchFamily="49" charset="0"/>
              </a:rPr>
              <a:t> </a:t>
            </a:r>
            <a:r>
              <a:rPr lang="tr-TR" b="0" i="0" dirty="0" err="1">
                <a:solidFill>
                  <a:srgbClr val="008000"/>
                </a:solidFill>
                <a:effectLst/>
                <a:latin typeface="Consolas" panose="020B0609020204030204" pitchFamily="49" charset="0"/>
              </a:rPr>
              <a:t>implementation</a:t>
            </a:r>
            <a:br>
              <a:rPr lang="tr-TR" b="0" i="0" dirty="0">
                <a:solidFill>
                  <a:srgbClr val="008000"/>
                </a:solidFill>
                <a:effectLst/>
                <a:latin typeface="Consolas" panose="020B0609020204030204" pitchFamily="49" charset="0"/>
              </a:rPr>
            </a:br>
            <a:r>
              <a:rPr lang="tr-TR" b="0" i="0" dirty="0">
                <a:solidFill>
                  <a:srgbClr val="000000"/>
                </a:solidFill>
                <a:effectLst/>
                <a:latin typeface="Consolas" panose="020B0609020204030204" pitchFamily="49" charset="0"/>
              </a:rPr>
              <a:t>}</a:t>
            </a:r>
            <a:br>
              <a:rPr lang="tr-TR" dirty="0"/>
            </a:br>
            <a:r>
              <a:rPr lang="tr-TR" b="0" i="0" dirty="0" err="1">
                <a:solidFill>
                  <a:srgbClr val="0000CD"/>
                </a:solidFill>
                <a:effectLst/>
                <a:latin typeface="Consolas" panose="020B0609020204030204" pitchFamily="49" charset="0"/>
              </a:rPr>
              <a:t>class</a:t>
            </a:r>
            <a:r>
              <a:rPr lang="tr-TR" b="0" i="0" dirty="0">
                <a:solidFill>
                  <a:srgbClr val="000000"/>
                </a:solidFill>
                <a:effectLst/>
                <a:latin typeface="Consolas" panose="020B0609020204030204" pitchFamily="49" charset="0"/>
              </a:rPr>
              <a:t> Program</a:t>
            </a:r>
            <a:br>
              <a:rPr lang="tr-TR" dirty="0"/>
            </a:br>
            <a:r>
              <a:rPr lang="tr-TR" b="0" i="0" dirty="0">
                <a:solidFill>
                  <a:srgbClr val="000000"/>
                </a:solidFill>
                <a:effectLst/>
                <a:latin typeface="Consolas" panose="020B0609020204030204" pitchFamily="49" charset="0"/>
              </a:rPr>
              <a:t>{</a:t>
            </a:r>
            <a:br>
              <a:rPr lang="tr-TR" dirty="0"/>
            </a:b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static</a:t>
            </a:r>
            <a:r>
              <a:rPr lang="tr-TR" b="0" i="0" dirty="0">
                <a:solidFill>
                  <a:srgbClr val="000000"/>
                </a:solidFill>
                <a:effectLst/>
                <a:latin typeface="Consolas" panose="020B0609020204030204" pitchFamily="49" charset="0"/>
              </a:rPr>
              <a:t> </a:t>
            </a:r>
            <a:r>
              <a:rPr lang="tr-TR" b="0" i="0" dirty="0" err="1">
                <a:solidFill>
                  <a:srgbClr val="0000CD"/>
                </a:solidFill>
                <a:effectLst/>
                <a:latin typeface="Consolas" panose="020B0609020204030204" pitchFamily="49" charset="0"/>
              </a:rPr>
              <a:t>void</a:t>
            </a:r>
            <a:r>
              <a:rPr lang="tr-TR" b="0" i="0" dirty="0">
                <a:solidFill>
                  <a:srgbClr val="000000"/>
                </a:solidFill>
                <a:effectLst/>
                <a:latin typeface="Consolas" panose="020B0609020204030204" pitchFamily="49" charset="0"/>
              </a:rPr>
              <a:t> Main(</a:t>
            </a:r>
            <a:r>
              <a:rPr lang="tr-TR" b="0" i="0" dirty="0" err="1">
                <a:solidFill>
                  <a:srgbClr val="0000CD"/>
                </a:solidFill>
                <a:effectLst/>
                <a:latin typeface="Consolas" panose="020B0609020204030204" pitchFamily="49" charset="0"/>
              </a:rPr>
              <a:t>string</a:t>
            </a:r>
            <a:r>
              <a:rPr lang="tr-TR" b="0" i="0" dirty="0">
                <a:solidFill>
                  <a:srgbClr val="000000"/>
                </a:solidFill>
                <a:effectLst/>
                <a:latin typeface="Consolas" panose="020B0609020204030204" pitchFamily="49" charset="0"/>
              </a:rPr>
              <a:t>[] </a:t>
            </a:r>
            <a:r>
              <a:rPr lang="tr-TR" b="0" i="0" dirty="0" err="1">
                <a:solidFill>
                  <a:srgbClr val="000000"/>
                </a:solidFill>
                <a:effectLst/>
                <a:latin typeface="Consolas" panose="020B0609020204030204" pitchFamily="49" charset="0"/>
              </a:rPr>
              <a:t>args</a:t>
            </a:r>
            <a:r>
              <a:rPr lang="tr-TR" b="0" i="0" dirty="0">
                <a:solidFill>
                  <a:srgbClr val="000000"/>
                </a:solidFill>
                <a:effectLst/>
                <a:latin typeface="Consolas" panose="020B0609020204030204" pitchFamily="49" charset="0"/>
              </a:rPr>
              <a:t>)</a:t>
            </a:r>
            <a:br>
              <a:rPr lang="tr-TR" dirty="0"/>
            </a:br>
            <a:r>
              <a:rPr lang="tr-TR" b="0" i="0" dirty="0">
                <a:solidFill>
                  <a:srgbClr val="000000"/>
                </a:solidFill>
                <a:effectLst/>
                <a:latin typeface="Consolas" panose="020B0609020204030204" pitchFamily="49" charset="0"/>
              </a:rPr>
              <a:t>   {</a:t>
            </a:r>
            <a:br>
              <a:rPr lang="tr-TR" dirty="0"/>
            </a:br>
            <a:r>
              <a:rPr lang="tr-TR" b="0" i="0" dirty="0">
                <a:solidFill>
                  <a:srgbClr val="000000"/>
                </a:solidFill>
                <a:effectLst/>
                <a:latin typeface="Consolas" panose="020B0609020204030204" pitchFamily="49" charset="0"/>
              </a:rPr>
              <a:t>       Y </a:t>
            </a:r>
            <a:r>
              <a:rPr lang="tr-TR" b="0" i="0" dirty="0" err="1">
                <a:solidFill>
                  <a:srgbClr val="000000"/>
                </a:solidFill>
                <a:effectLst/>
                <a:latin typeface="Consolas" panose="020B0609020204030204" pitchFamily="49" charset="0"/>
              </a:rPr>
              <a:t>y</a:t>
            </a:r>
            <a:r>
              <a:rPr lang="tr-TR" b="0" i="0" dirty="0">
                <a:solidFill>
                  <a:srgbClr val="000000"/>
                </a:solidFill>
                <a:effectLst/>
                <a:latin typeface="Consolas" panose="020B0609020204030204" pitchFamily="49" charset="0"/>
              </a:rPr>
              <a:t> = </a:t>
            </a:r>
            <a:r>
              <a:rPr lang="tr-TR" b="0" i="0" dirty="0" err="1">
                <a:solidFill>
                  <a:srgbClr val="0000CD"/>
                </a:solidFill>
                <a:effectLst/>
                <a:latin typeface="Consolas" panose="020B0609020204030204" pitchFamily="49" charset="0"/>
              </a:rPr>
              <a:t>new</a:t>
            </a:r>
            <a:r>
              <a:rPr lang="tr-TR" b="0" i="0" dirty="0">
                <a:solidFill>
                  <a:srgbClr val="000000"/>
                </a:solidFill>
                <a:effectLst/>
                <a:latin typeface="Consolas" panose="020B0609020204030204" pitchFamily="49" charset="0"/>
              </a:rPr>
              <a:t> Y();</a:t>
            </a:r>
            <a:br>
              <a:rPr lang="tr-TR" dirty="0"/>
            </a:br>
            <a:r>
              <a:rPr lang="tr-TR" b="0" i="0" dirty="0">
                <a:solidFill>
                  <a:srgbClr val="000000"/>
                </a:solidFill>
                <a:effectLst/>
                <a:latin typeface="Consolas" panose="020B0609020204030204" pitchFamily="49" charset="0"/>
              </a:rPr>
              <a:t>       </a:t>
            </a:r>
            <a:r>
              <a:rPr lang="tr-TR" b="0" i="0" dirty="0" err="1">
                <a:solidFill>
                  <a:srgbClr val="000000"/>
                </a:solidFill>
                <a:effectLst/>
                <a:latin typeface="Consolas" panose="020B0609020204030204" pitchFamily="49" charset="0"/>
              </a:rPr>
              <a:t>y.Detaylar</a:t>
            </a:r>
            <a:r>
              <a:rPr lang="tr-TR" b="0" i="0" dirty="0">
                <a:solidFill>
                  <a:srgbClr val="000000"/>
                </a:solidFill>
                <a:effectLst/>
                <a:latin typeface="Consolas" panose="020B0609020204030204" pitchFamily="49" charset="0"/>
              </a:rPr>
              <a:t>();</a:t>
            </a:r>
            <a:br>
              <a:rPr lang="tr-TR" dirty="0"/>
            </a:br>
            <a:r>
              <a:rPr lang="tr-TR" b="0" i="0" dirty="0">
                <a:solidFill>
                  <a:srgbClr val="000000"/>
                </a:solidFill>
                <a:effectLst/>
                <a:latin typeface="Consolas" panose="020B0609020204030204" pitchFamily="49" charset="0"/>
              </a:rPr>
              <a:t>   }</a:t>
            </a:r>
            <a:br>
              <a:rPr lang="tr-TR" dirty="0"/>
            </a:br>
            <a:r>
              <a:rPr lang="tr-TR" b="0" i="0" dirty="0">
                <a:solidFill>
                  <a:srgbClr val="000000"/>
                </a:solidFill>
                <a:effectLst/>
                <a:latin typeface="Consolas" panose="020B0609020204030204" pitchFamily="49" charset="0"/>
              </a:rPr>
              <a:t>}</a:t>
            </a:r>
            <a:endParaRPr sz="1800" b="1" dirty="0"/>
          </a:p>
        </p:txBody>
      </p:sp>
      <p:pic>
        <p:nvPicPr>
          <p:cNvPr id="6" name="Picture 99">
            <a:extLst>
              <a:ext uri="{FF2B5EF4-FFF2-40B4-BE49-F238E27FC236}">
                <a16:creationId xmlns:a16="http://schemas.microsoft.com/office/drawing/2014/main" id="{E9D4BC30-AAF6-5320-BD98-F0CB41DFD66D}"/>
              </a:ext>
            </a:extLst>
          </p:cNvPr>
          <p:cNvPicPr/>
          <p:nvPr/>
        </p:nvPicPr>
        <p:blipFill>
          <a:blip r:embed="rId3"/>
          <a:stretch>
            <a:fillRect/>
          </a:stretch>
        </p:blipFill>
        <p:spPr>
          <a:xfrm>
            <a:off x="10128250" y="5156835"/>
            <a:ext cx="1535430" cy="1146810"/>
          </a:xfrm>
          <a:prstGeom prst="rect">
            <a:avLst/>
          </a:prstGeom>
          <a:noFill/>
          <a:ln w="9525">
            <a:noFill/>
          </a:ln>
        </p:spPr>
      </p:pic>
      <p:pic>
        <p:nvPicPr>
          <p:cNvPr id="3" name="Resim 2">
            <a:extLst>
              <a:ext uri="{FF2B5EF4-FFF2-40B4-BE49-F238E27FC236}">
                <a16:creationId xmlns:a16="http://schemas.microsoft.com/office/drawing/2014/main" id="{7F925B2D-F07A-8EDE-BADF-385E9228BA82}"/>
              </a:ext>
            </a:extLst>
          </p:cNvPr>
          <p:cNvPicPr>
            <a:picLocks noChangeAspect="1"/>
          </p:cNvPicPr>
          <p:nvPr/>
        </p:nvPicPr>
        <p:blipFill rotWithShape="1">
          <a:blip r:embed="rId4"/>
          <a:srcRect t="5651"/>
          <a:stretch/>
        </p:blipFill>
        <p:spPr>
          <a:xfrm>
            <a:off x="6919855" y="3456405"/>
            <a:ext cx="3010161" cy="2847240"/>
          </a:xfrm>
          <a:prstGeom prst="rect">
            <a:avLst/>
          </a:prstGeom>
        </p:spPr>
      </p:pic>
    </p:spTree>
    <p:extLst>
      <p:ext uri="{BB962C8B-B14F-4D97-AF65-F5344CB8AC3E}">
        <p14:creationId xmlns:p14="http://schemas.microsoft.com/office/powerpoint/2010/main" val="35151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Türleri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000"/>
              </a:spcBef>
              <a:spcAft>
                <a:spcPts val="0"/>
              </a:spcAft>
              <a:buSzPts val="1800"/>
              <a:buNone/>
            </a:pPr>
            <a:r>
              <a:rPr lang="tr-TR" sz="1800" b="1" dirty="0"/>
              <a:t>Çok Düzeyli Kalıtım:</a:t>
            </a:r>
          </a:p>
          <a:p>
            <a:pPr marL="0" indent="0"/>
            <a:r>
              <a:rPr lang="tr-TR" dirty="0"/>
              <a:t>Bu sınıf türünde alt sınıfımız süper sınıftan miras alır. Aynı zamanda bu alt sınıf bir süper sınıf gibi davranarak başka bir sınıfa miras olarak metot ve alanlarını verir. Aşağıdaki resimde de görüldüğü üzere, B sınıfı A sınıfından miras alır, C sınıfı B sınıfından miras alır, bu düz mantık olarak gidiyor.</a:t>
            </a:r>
          </a:p>
          <a:p>
            <a:pPr marL="0" lvl="0" indent="0" algn="l" rtl="0">
              <a:spcBef>
                <a:spcPts val="1000"/>
              </a:spcBef>
              <a:spcAft>
                <a:spcPts val="0"/>
              </a:spcAft>
              <a:buSzPts val="1800"/>
              <a:buNone/>
            </a:pP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Implementation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B: A</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Implementation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C: B</a:t>
            </a:r>
            <a:br>
              <a:rPr lang="en-US" dirty="0"/>
            </a:b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Implementation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sz="1800" b="1" dirty="0"/>
          </a:p>
        </p:txBody>
      </p:sp>
      <p:pic>
        <p:nvPicPr>
          <p:cNvPr id="6" name="Picture 99">
            <a:extLst>
              <a:ext uri="{FF2B5EF4-FFF2-40B4-BE49-F238E27FC236}">
                <a16:creationId xmlns:a16="http://schemas.microsoft.com/office/drawing/2014/main" id="{E9D4BC30-AAF6-5320-BD98-F0CB41DFD66D}"/>
              </a:ext>
            </a:extLst>
          </p:cNvPr>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E56FD1CD-7CFF-55F9-D2A3-218B9C5E4C95}"/>
              </a:ext>
            </a:extLst>
          </p:cNvPr>
          <p:cNvPicPr>
            <a:picLocks noChangeAspect="1"/>
          </p:cNvPicPr>
          <p:nvPr/>
        </p:nvPicPr>
        <p:blipFill>
          <a:blip r:embed="rId4"/>
          <a:stretch>
            <a:fillRect/>
          </a:stretch>
        </p:blipFill>
        <p:spPr>
          <a:xfrm>
            <a:off x="8047349" y="3201662"/>
            <a:ext cx="1969332" cy="3101983"/>
          </a:xfrm>
          <a:prstGeom prst="rect">
            <a:avLst/>
          </a:prstGeom>
        </p:spPr>
      </p:pic>
    </p:spTree>
    <p:extLst>
      <p:ext uri="{BB962C8B-B14F-4D97-AF65-F5344CB8AC3E}">
        <p14:creationId xmlns:p14="http://schemas.microsoft.com/office/powerpoint/2010/main" val="101899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Türleri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23" name="Google Shape;223;p6"/>
          <p:cNvSpPr txBox="1">
            <a:spLocks noGrp="1"/>
          </p:cNvSpPr>
          <p:nvPr>
            <p:ph type="body" idx="1"/>
          </p:nvPr>
        </p:nvSpPr>
        <p:spPr>
          <a:xfrm>
            <a:off x="1788167" y="1275270"/>
            <a:ext cx="7848600" cy="5582729"/>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1000"/>
              </a:spcBef>
              <a:spcAft>
                <a:spcPts val="0"/>
              </a:spcAft>
              <a:buSzPts val="1800"/>
              <a:buNone/>
            </a:pPr>
            <a:r>
              <a:rPr lang="tr-TR" sz="3300" b="1" dirty="0"/>
              <a:t>Hiyerarşik Kalıtım:</a:t>
            </a:r>
          </a:p>
          <a:p>
            <a:pPr marL="0" lvl="0" indent="0" algn="l" rtl="0">
              <a:spcBef>
                <a:spcPts val="1000"/>
              </a:spcBef>
              <a:spcAft>
                <a:spcPts val="0"/>
              </a:spcAft>
              <a:buSzPts val="1800"/>
              <a:buNone/>
            </a:pPr>
            <a:r>
              <a:rPr lang="tr-TR" sz="3300" dirty="0"/>
              <a:t>Bu kalıtım türünde bir sınıf birden fazla alt sınıfın süper sınıfı olarak çalışır diyebiliriz. Aşağıdaki resimde de anlaşılacağı üzere A sınıfı B, C ve D sınıflarına süper sınıf olarak metot ve alanlarını miras bırakır.</a:t>
            </a:r>
          </a:p>
          <a:p>
            <a:pPr marL="0" lvl="0" indent="0" algn="l" rtl="0">
              <a:spcBef>
                <a:spcPts val="1000"/>
              </a:spcBef>
              <a:spcAft>
                <a:spcPts val="0"/>
              </a:spcAft>
              <a:buSzPts val="1800"/>
              <a:buNone/>
            </a:pPr>
            <a:endParaRPr lang="tr-TR" sz="1800" dirty="0"/>
          </a:p>
          <a:p>
            <a:pPr marL="0" lvl="0" indent="0" algn="l" rtl="0">
              <a:spcBef>
                <a:spcPts val="1000"/>
              </a:spcBef>
              <a:spcAft>
                <a:spcPts val="0"/>
              </a:spcAft>
              <a:buSzPts val="1800"/>
              <a:buNone/>
            </a:pP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namespace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Huxx</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class</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string</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Name;</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void</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GetName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Console</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.WriteLine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"Name: {0}"</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Name);</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class</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 A</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string</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Location</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void</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GetLocation</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Console</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.WriteLine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Location</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 {0}"</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Location</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class</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 A</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int</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Age;</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public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void</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GetAge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Console</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.WriteLine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"Age: {0}"</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Age);</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class</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Program</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static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void</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Main(</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string</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args</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new</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C();</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c.Name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Suresh</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Dasari</a:t>
            </a:r>
            <a:r>
              <a:rPr lang="tr-TR" sz="1600" dirty="0">
                <a:solidFill>
                  <a:srgbClr val="A52A2A"/>
                </a:solidFill>
                <a:effectLst/>
                <a:latin typeface="Consolas" panose="020B0609020204030204" pitchFamily="49" charset="0"/>
                <a:ea typeface="Calibri" panose="020F0502020204030204" pitchFamily="34" charset="0"/>
                <a:cs typeface="Times New Roman" panose="02020603050405020304" pitchFamily="18" charset="0"/>
              </a:rPr>
              <a:t>"</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600" dirty="0" err="1">
                <a:solidFill>
                  <a:srgbClr val="0000CD"/>
                </a:solidFill>
                <a:effectLst/>
                <a:latin typeface="Consolas" panose="020B0609020204030204" pitchFamily="49" charset="0"/>
                <a:ea typeface="Calibri" panose="020F0502020204030204" pitchFamily="34" charset="0"/>
                <a:cs typeface="Times New Roman" panose="02020603050405020304" pitchFamily="18" charset="0"/>
              </a:rPr>
              <a:t>Console</a:t>
            </a:r>
            <a:r>
              <a:rPr lang="tr-TR" sz="16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.ReadLine</a:t>
            </a: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b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br>
            <a:r>
              <a:rPr lang="tr-TR" sz="16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sz="1600" dirty="0"/>
          </a:p>
        </p:txBody>
      </p:sp>
      <p:pic>
        <p:nvPicPr>
          <p:cNvPr id="6" name="Picture 99">
            <a:extLst>
              <a:ext uri="{FF2B5EF4-FFF2-40B4-BE49-F238E27FC236}">
                <a16:creationId xmlns:a16="http://schemas.microsoft.com/office/drawing/2014/main" id="{E9D4BC30-AAF6-5320-BD98-F0CB41DFD66D}"/>
              </a:ext>
            </a:extLst>
          </p:cNvPr>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94D108EE-CF10-DE6F-56F7-812B67296F73}"/>
              </a:ext>
            </a:extLst>
          </p:cNvPr>
          <p:cNvPicPr>
            <a:picLocks noChangeAspect="1"/>
          </p:cNvPicPr>
          <p:nvPr/>
        </p:nvPicPr>
        <p:blipFill>
          <a:blip r:embed="rId4"/>
          <a:stretch>
            <a:fillRect/>
          </a:stretch>
        </p:blipFill>
        <p:spPr>
          <a:xfrm>
            <a:off x="5781859" y="4119513"/>
            <a:ext cx="4148157" cy="2184132"/>
          </a:xfrm>
          <a:prstGeom prst="rect">
            <a:avLst/>
          </a:prstGeom>
        </p:spPr>
      </p:pic>
    </p:spTree>
    <p:extLst>
      <p:ext uri="{BB962C8B-B14F-4D97-AF65-F5344CB8AC3E}">
        <p14:creationId xmlns:p14="http://schemas.microsoft.com/office/powerpoint/2010/main" val="65775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Kalıtım Türleri Nelerdir?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1000"/>
              </a:spcBef>
              <a:spcAft>
                <a:spcPts val="0"/>
              </a:spcAft>
              <a:buSzPts val="1800"/>
              <a:buNone/>
            </a:pPr>
            <a:r>
              <a:rPr lang="tr-TR" sz="1800" b="1" dirty="0"/>
              <a:t>Çoklu Kalıtım(</a:t>
            </a:r>
            <a:r>
              <a:rPr lang="tr-TR" sz="1800" b="1" dirty="0" err="1"/>
              <a:t>Interface</a:t>
            </a:r>
            <a:r>
              <a:rPr lang="tr-TR" sz="1800" b="1" dirty="0"/>
              <a:t> aracılığı ile):</a:t>
            </a:r>
          </a:p>
          <a:p>
            <a:pPr marL="0" lvl="0" indent="0" algn="l" rtl="0">
              <a:spcBef>
                <a:spcPts val="1000"/>
              </a:spcBef>
              <a:spcAft>
                <a:spcPts val="0"/>
              </a:spcAft>
              <a:buSzPts val="1800"/>
              <a:buNone/>
            </a:pPr>
            <a:r>
              <a:rPr lang="tr-TR" sz="1800" dirty="0"/>
              <a:t>Bu kalıtım türünde bir alt sınıfın birden fazla süper sınıfı olabilir. Ancak bu durum sadece </a:t>
            </a:r>
            <a:r>
              <a:rPr lang="tr-TR" sz="1800" dirty="0" err="1"/>
              <a:t>interface</a:t>
            </a:r>
            <a:r>
              <a:rPr lang="tr-TR" sz="1800" dirty="0"/>
              <a:t> ile gerçekleştirilebilir. C# </a:t>
            </a:r>
            <a:r>
              <a:rPr lang="tr-TR" dirty="0"/>
              <a:t>çoklu kalıtımı </a:t>
            </a:r>
            <a:r>
              <a:rPr lang="tr-TR" sz="1800" dirty="0"/>
              <a:t>sınıflar ile desteklememektedir.</a:t>
            </a:r>
          </a:p>
          <a:p>
            <a:pPr marL="0" lvl="0" indent="0" algn="l" rtl="0">
              <a:spcBef>
                <a:spcPts val="1000"/>
              </a:spcBef>
              <a:spcAft>
                <a:spcPts val="0"/>
              </a:spcAft>
              <a:buSzPts val="1800"/>
              <a:buNone/>
            </a:pPr>
            <a:endParaRPr lang="tr-TR" dirty="0"/>
          </a:p>
          <a:p>
            <a:pPr marL="0" lvl="0" indent="0" algn="l" rtl="0">
              <a:spcBef>
                <a:spcPts val="1000"/>
              </a:spcBef>
              <a:spcAft>
                <a:spcPts val="0"/>
              </a:spcAft>
              <a:buSzPts val="1800"/>
              <a:buNone/>
            </a:pPr>
            <a:r>
              <a:rPr lang="tr-TR" sz="1800" dirty="0" err="1">
                <a:solidFill>
                  <a:srgbClr val="0070C0"/>
                </a:solidFill>
              </a:rPr>
              <a:t>interface</a:t>
            </a:r>
            <a:r>
              <a:rPr lang="tr-TR" sz="1800" dirty="0"/>
              <a:t> A</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t> </a:t>
            </a:r>
            <a:r>
              <a:rPr lang="tr-TR" sz="1800" dirty="0">
                <a:solidFill>
                  <a:srgbClr val="0070C0"/>
                </a:solidFill>
              </a:rPr>
              <a:t>   </a:t>
            </a:r>
            <a:r>
              <a:rPr lang="tr-TR" sz="1800" dirty="0" err="1">
                <a:solidFill>
                  <a:srgbClr val="0070C0"/>
                </a:solidFill>
              </a:rPr>
              <a:t>interface</a:t>
            </a:r>
            <a:r>
              <a:rPr lang="tr-TR" sz="1800" dirty="0">
                <a:solidFill>
                  <a:srgbClr val="0070C0"/>
                </a:solidFill>
              </a:rPr>
              <a:t> </a:t>
            </a:r>
            <a:r>
              <a:rPr lang="tr-TR" sz="1800" dirty="0"/>
              <a:t>B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      </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err="1">
                <a:solidFill>
                  <a:srgbClr val="0070C0"/>
                </a:solidFill>
              </a:rPr>
              <a:t>interface</a:t>
            </a:r>
            <a:r>
              <a:rPr lang="tr-TR" sz="1800" dirty="0">
                <a:solidFill>
                  <a:srgbClr val="0070C0"/>
                </a:solidFill>
              </a:rPr>
              <a:t> </a:t>
            </a:r>
            <a:r>
              <a:rPr lang="tr-TR" sz="1800" dirty="0"/>
              <a:t>C : A,B</a:t>
            </a:r>
          </a:p>
          <a:p>
            <a:pPr marL="0" lvl="0" indent="0" algn="l" rtl="0">
              <a:spcBef>
                <a:spcPts val="1000"/>
              </a:spcBef>
              <a:spcAft>
                <a:spcPts val="0"/>
              </a:spcAft>
              <a:buSzPts val="1800"/>
              <a:buNone/>
            </a:pPr>
            <a:r>
              <a:rPr lang="tr-TR" sz="1800" dirty="0"/>
              <a:t>    {</a:t>
            </a:r>
          </a:p>
          <a:p>
            <a:pPr marL="0" lvl="0" indent="0" algn="l" rtl="0">
              <a:spcBef>
                <a:spcPts val="1000"/>
              </a:spcBef>
              <a:spcAft>
                <a:spcPts val="0"/>
              </a:spcAft>
              <a:buSzPts val="1800"/>
              <a:buNone/>
            </a:pPr>
            <a:r>
              <a:rPr lang="tr-TR" sz="1800" dirty="0">
                <a:solidFill>
                  <a:srgbClr val="00B050"/>
                </a:solidFill>
              </a:rPr>
              <a:t>       // </a:t>
            </a:r>
            <a:r>
              <a:rPr lang="tr-TR" sz="1800" dirty="0" err="1">
                <a:solidFill>
                  <a:srgbClr val="00B050"/>
                </a:solidFill>
              </a:rPr>
              <a:t>Code</a:t>
            </a:r>
            <a:r>
              <a:rPr lang="tr-TR" sz="1800" dirty="0">
                <a:solidFill>
                  <a:srgbClr val="00B050"/>
                </a:solidFill>
              </a:rPr>
              <a:t> here</a:t>
            </a:r>
            <a:endParaRPr sz="1800" b="1" dirty="0"/>
          </a:p>
        </p:txBody>
      </p:sp>
      <p:pic>
        <p:nvPicPr>
          <p:cNvPr id="6" name="Picture 99">
            <a:extLst>
              <a:ext uri="{FF2B5EF4-FFF2-40B4-BE49-F238E27FC236}">
                <a16:creationId xmlns:a16="http://schemas.microsoft.com/office/drawing/2014/main" id="{E9D4BC30-AAF6-5320-BD98-F0CB41DFD66D}"/>
              </a:ext>
            </a:extLst>
          </p:cNvPr>
          <p:cNvPicPr/>
          <p:nvPr/>
        </p:nvPicPr>
        <p:blipFill>
          <a:blip r:embed="rId3"/>
          <a:stretch>
            <a:fillRect/>
          </a:stretch>
        </p:blipFill>
        <p:spPr>
          <a:xfrm>
            <a:off x="10128250" y="5156835"/>
            <a:ext cx="1535430" cy="1146810"/>
          </a:xfrm>
          <a:prstGeom prst="rect">
            <a:avLst/>
          </a:prstGeom>
          <a:noFill/>
          <a:ln w="9525">
            <a:noFill/>
          </a:ln>
        </p:spPr>
      </p:pic>
      <p:pic>
        <p:nvPicPr>
          <p:cNvPr id="4" name="Resim 3">
            <a:extLst>
              <a:ext uri="{FF2B5EF4-FFF2-40B4-BE49-F238E27FC236}">
                <a16:creationId xmlns:a16="http://schemas.microsoft.com/office/drawing/2014/main" id="{7F5F1EC5-34F3-7DCA-EAF1-9806CC833C2E}"/>
              </a:ext>
            </a:extLst>
          </p:cNvPr>
          <p:cNvPicPr>
            <a:picLocks noChangeAspect="1"/>
          </p:cNvPicPr>
          <p:nvPr/>
        </p:nvPicPr>
        <p:blipFill>
          <a:blip r:embed="rId4"/>
          <a:stretch>
            <a:fillRect/>
          </a:stretch>
        </p:blipFill>
        <p:spPr>
          <a:xfrm>
            <a:off x="5935744" y="3278243"/>
            <a:ext cx="4061812" cy="3025402"/>
          </a:xfrm>
          <a:prstGeom prst="rect">
            <a:avLst/>
          </a:prstGeom>
        </p:spPr>
      </p:pic>
    </p:spTree>
    <p:extLst>
      <p:ext uri="{BB962C8B-B14F-4D97-AF65-F5344CB8AC3E}">
        <p14:creationId xmlns:p14="http://schemas.microsoft.com/office/powerpoint/2010/main" val="1009374995"/>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1360</Words>
  <Application>Microsoft Office PowerPoint</Application>
  <PresentationFormat>Geniş ekran</PresentationFormat>
  <Paragraphs>175</Paragraphs>
  <Slides>15</Slides>
  <Notes>15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Calibri</vt:lpstr>
      <vt:lpstr>Arial</vt:lpstr>
      <vt:lpstr>Consolas</vt:lpstr>
      <vt:lpstr>Century Gothic</vt:lpstr>
      <vt:lpstr>Noto Sans Symbols</vt:lpstr>
      <vt:lpstr>Duman</vt:lpstr>
      <vt:lpstr>C#da Kalıtım (Inheritance)</vt:lpstr>
      <vt:lpstr>İÇİNDEKİLER</vt:lpstr>
      <vt:lpstr>Kalıtım Nedir?</vt:lpstr>
      <vt:lpstr>Kalıtım Nedir?</vt:lpstr>
      <vt:lpstr>Kalıtımın Faydaları Nelerdir?</vt:lpstr>
      <vt:lpstr>Kalıtım Türleri Nelerdir?</vt:lpstr>
      <vt:lpstr>Kalıtım Türleri Nelerdir?</vt:lpstr>
      <vt:lpstr>Kalıtım Türleri Nelerdir?</vt:lpstr>
      <vt:lpstr>Kalıtım Türleri Nelerdir?</vt:lpstr>
      <vt:lpstr>Kalıtım Türleri Nelerdir?</vt:lpstr>
      <vt:lpstr>Virtual Metotlar</vt:lpstr>
      <vt:lpstr>Virtual Metotlara Örnek</vt:lpstr>
      <vt:lpstr>Virtual Metotlara Örnek</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Büşra Kılıç</cp:lastModifiedBy>
  <cp:revision>16</cp:revision>
  <dcterms:created xsi:type="dcterms:W3CDTF">2022-05-25T15:13:00Z</dcterms:created>
  <dcterms:modified xsi:type="dcterms:W3CDTF">2022-06-03T12:12:59Z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ies>
</file>