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2" r:id="rId14"/>
    <p:sldId id="270"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p:scale>
          <a:sx n="121" d="100"/>
          <a:sy n="121" d="100"/>
        </p:scale>
        <p:origin x="10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6/19/2022</a:t>
            </a:fld>
            <a:endParaRPr lang="en-US"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dirty="0"/>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medium.com/@tolgahan.cepel/do%C4%9Frusal-veri-yap%C4%B1lar%C4%B1-2-ba%C4%9Fl%C4%B1-liste-linked-list-8e5d3d84c41f" TargetMode="External"/><Relationship Id="rId7" Type="http://schemas.openxmlformats.org/officeDocument/2006/relationships/image" Target="../media/image1.jpeg"/><Relationship Id="rId2" Type="http://schemas.openxmlformats.org/officeDocument/2006/relationships/hyperlink" Target="https://bilgisayarkavramlari.com/2007/05/03/linked-list-linkli-liste-veya-bagli-liste/" TargetMode="External"/><Relationship Id="rId1" Type="http://schemas.openxmlformats.org/officeDocument/2006/relationships/slideLayout" Target="../slideLayouts/slideLayout2.xml"/><Relationship Id="rId6" Type="http://schemas.openxmlformats.org/officeDocument/2006/relationships/hyperlink" Target="https://www.w3schools.com/java/java_linkedlist.asp" TargetMode="External"/><Relationship Id="rId5" Type="http://schemas.openxmlformats.org/officeDocument/2006/relationships/hyperlink" Target="http://cozvelioglu.com/veri-yapilari-1-linked-list-mantigi-ve-array-ile-arasindaki-farklar/" TargetMode="External"/><Relationship Id="rId10" Type="http://schemas.openxmlformats.org/officeDocument/2006/relationships/hyperlink" Target="http://youtube.com/bmdersleri" TargetMode="External"/><Relationship Id="rId4" Type="http://schemas.openxmlformats.org/officeDocument/2006/relationships/hyperlink" Target="https://zahidtekbas.com.tr/2021/01/21/linked-list-nedir-bagli-liste-ornekleri/" TargetMode="Externa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Java'da Bağlı Liste(Linked List) Kullanımı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5947794" y="4712102"/>
            <a:ext cx="5972961" cy="180084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Onursal Toparlak 2011404023</a:t>
            </a:r>
          </a:p>
          <a:p>
            <a:r>
              <a:rPr lang="tr-TR" dirty="0">
                <a:solidFill>
                  <a:schemeClr val="tx1"/>
                </a:solidFill>
              </a:rPr>
              <a:t>Tarih                            : 19/06/2022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11796" y="100061"/>
            <a:ext cx="9492445" cy="1280890"/>
          </a:xfrm>
        </p:spPr>
        <p:txBody>
          <a:bodyPr>
            <a:noAutofit/>
          </a:bodyPr>
          <a:lstStyle/>
          <a:p>
            <a:r>
              <a:rPr lang="tr-TR" sz="4000" dirty="0"/>
              <a:t>Java'da Bağlı Liste Metotları(Devamı)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739154" y="787782"/>
            <a:ext cx="9848499" cy="925362"/>
          </a:xfrm>
        </p:spPr>
        <p:txBody>
          <a:bodyPr>
            <a:normAutofit/>
          </a:bodyPr>
          <a:lstStyle/>
          <a:p>
            <a:pPr algn="just"/>
            <a:r>
              <a:rPr lang="tr-TR" b="1" i="0" dirty="0">
                <a:effectLst/>
                <a:latin typeface="inherit"/>
              </a:rPr>
              <a:t>Get(parametre), getLast() ve getFirst():</a:t>
            </a:r>
            <a:r>
              <a:rPr lang="tr-TR" b="0" i="0" dirty="0">
                <a:effectLst/>
                <a:latin typeface="-apple-system"/>
              </a:rPr>
              <a:t> Get metodu almış olduğu parametre değerindeki </a:t>
            </a:r>
            <a:r>
              <a:rPr lang="tr-TR" b="1" i="0" dirty="0">
                <a:effectLst/>
                <a:latin typeface="inherit"/>
              </a:rPr>
              <a:t>indis numarasına</a:t>
            </a:r>
            <a:r>
              <a:rPr lang="tr-TR" b="0" i="0" dirty="0">
                <a:effectLst/>
                <a:latin typeface="-apple-system"/>
              </a:rPr>
              <a:t> giderek orada bulunan veriyi getirir. </a:t>
            </a:r>
            <a:r>
              <a:rPr lang="tr-TR" b="1" i="0" dirty="0">
                <a:effectLst/>
                <a:latin typeface="inherit"/>
              </a:rPr>
              <a:t>GetLast</a:t>
            </a:r>
            <a:r>
              <a:rPr lang="tr-TR" b="0" i="0" dirty="0">
                <a:effectLst/>
                <a:latin typeface="-apple-system"/>
              </a:rPr>
              <a:t> ve </a:t>
            </a:r>
            <a:r>
              <a:rPr lang="tr-TR" b="1" i="0" dirty="0">
                <a:effectLst/>
                <a:latin typeface="inherit"/>
              </a:rPr>
              <a:t>GetFirst</a:t>
            </a:r>
            <a:r>
              <a:rPr lang="tr-TR" b="0" i="0" dirty="0">
                <a:effectLst/>
                <a:latin typeface="-apple-system"/>
              </a:rPr>
              <a:t> metotları ise başlangıç indisini ve listenin son indisinden verileri getirmeye yarar.</a:t>
            </a:r>
          </a:p>
          <a:p>
            <a:pPr algn="just"/>
            <a:endParaRPr lang="en-US" dirty="0"/>
          </a:p>
        </p:txBody>
      </p:sp>
      <p:pic>
        <p:nvPicPr>
          <p:cNvPr id="6" name="Resim 5">
            <a:extLst>
              <a:ext uri="{FF2B5EF4-FFF2-40B4-BE49-F238E27FC236}">
                <a16:creationId xmlns:a16="http://schemas.microsoft.com/office/drawing/2014/main" id="{1873F540-D917-A122-3407-DDBEC04617FA}"/>
              </a:ext>
            </a:extLst>
          </p:cNvPr>
          <p:cNvPicPr>
            <a:picLocks noChangeAspect="1"/>
          </p:cNvPicPr>
          <p:nvPr/>
        </p:nvPicPr>
        <p:blipFill>
          <a:blip r:embed="rId2"/>
          <a:stretch>
            <a:fillRect/>
          </a:stretch>
        </p:blipFill>
        <p:spPr>
          <a:xfrm>
            <a:off x="1768210" y="1707143"/>
            <a:ext cx="9790385" cy="552450"/>
          </a:xfrm>
          <a:prstGeom prst="rect">
            <a:avLst/>
          </a:prstGeom>
        </p:spPr>
      </p:pic>
      <p:sp>
        <p:nvSpPr>
          <p:cNvPr id="9" name="İçerik Yer Tutucusu 2">
            <a:extLst>
              <a:ext uri="{FF2B5EF4-FFF2-40B4-BE49-F238E27FC236}">
                <a16:creationId xmlns:a16="http://schemas.microsoft.com/office/drawing/2014/main" id="{292D6A0F-B9DA-A07C-6FE7-743F17B55449}"/>
              </a:ext>
            </a:extLst>
          </p:cNvPr>
          <p:cNvSpPr txBox="1">
            <a:spLocks/>
          </p:cNvSpPr>
          <p:nvPr/>
        </p:nvSpPr>
        <p:spPr>
          <a:xfrm>
            <a:off x="1739155" y="2323235"/>
            <a:ext cx="9848498" cy="552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Clear(): </a:t>
            </a:r>
            <a:r>
              <a:rPr lang="tr-TR" b="0" i="0" dirty="0">
                <a:effectLst/>
                <a:latin typeface="-apple-system"/>
              </a:rPr>
              <a:t>Liste yapımızın içeriğini komple temizlemek istediğimiz zaman kullanabileceğimiz bir metot.</a:t>
            </a:r>
          </a:p>
          <a:p>
            <a:pPr algn="just"/>
            <a:endParaRPr lang="en-US" dirty="0"/>
          </a:p>
        </p:txBody>
      </p:sp>
      <p:sp>
        <p:nvSpPr>
          <p:cNvPr id="10" name="İçerik Yer Tutucusu 2">
            <a:extLst>
              <a:ext uri="{FF2B5EF4-FFF2-40B4-BE49-F238E27FC236}">
                <a16:creationId xmlns:a16="http://schemas.microsoft.com/office/drawing/2014/main" id="{FA41B0AB-60A8-23CC-C0E9-236A37B8BF3B}"/>
              </a:ext>
            </a:extLst>
          </p:cNvPr>
          <p:cNvSpPr txBox="1">
            <a:spLocks/>
          </p:cNvSpPr>
          <p:nvPr/>
        </p:nvSpPr>
        <p:spPr>
          <a:xfrm>
            <a:off x="1739155" y="2752979"/>
            <a:ext cx="9848498" cy="552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apple-system"/>
              </a:rPr>
              <a:t>Count:</a:t>
            </a:r>
            <a:r>
              <a:rPr lang="tr-TR" b="0" i="0" dirty="0">
                <a:effectLst/>
                <a:latin typeface="-apple-system"/>
              </a:rPr>
              <a:t> Liste yapımız içerisinde bulunan toplam eleman sayısının bilgisini bizlere veren metot.</a:t>
            </a:r>
          </a:p>
          <a:p>
            <a:pPr algn="just"/>
            <a:endParaRPr lang="en-US" dirty="0"/>
          </a:p>
        </p:txBody>
      </p:sp>
      <p:pic>
        <p:nvPicPr>
          <p:cNvPr id="11" name="Resim 10">
            <a:extLst>
              <a:ext uri="{FF2B5EF4-FFF2-40B4-BE49-F238E27FC236}">
                <a16:creationId xmlns:a16="http://schemas.microsoft.com/office/drawing/2014/main" id="{2A745FEE-D7D4-FF5F-7988-CD302810B9B8}"/>
              </a:ext>
            </a:extLst>
          </p:cNvPr>
          <p:cNvPicPr>
            <a:picLocks noChangeAspect="1"/>
          </p:cNvPicPr>
          <p:nvPr/>
        </p:nvPicPr>
        <p:blipFill>
          <a:blip r:embed="rId3"/>
          <a:stretch>
            <a:fillRect/>
          </a:stretch>
        </p:blipFill>
        <p:spPr>
          <a:xfrm>
            <a:off x="1811796" y="3154842"/>
            <a:ext cx="9790384" cy="247650"/>
          </a:xfrm>
          <a:prstGeom prst="rect">
            <a:avLst/>
          </a:prstGeom>
        </p:spPr>
      </p:pic>
      <p:sp>
        <p:nvSpPr>
          <p:cNvPr id="12" name="İçerik Yer Tutucusu 2">
            <a:extLst>
              <a:ext uri="{FF2B5EF4-FFF2-40B4-BE49-F238E27FC236}">
                <a16:creationId xmlns:a16="http://schemas.microsoft.com/office/drawing/2014/main" id="{8C18CD2E-020A-DA28-6D0F-C1494BCBE871}"/>
              </a:ext>
            </a:extLst>
          </p:cNvPr>
          <p:cNvSpPr txBox="1">
            <a:spLocks/>
          </p:cNvSpPr>
          <p:nvPr/>
        </p:nvSpPr>
        <p:spPr>
          <a:xfrm>
            <a:off x="1739153" y="3504437"/>
            <a:ext cx="9848498" cy="55245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900" b="1" i="0" dirty="0">
                <a:effectLst/>
                <a:latin typeface="inherit"/>
              </a:rPr>
              <a:t>Contains(parametre):</a:t>
            </a:r>
            <a:r>
              <a:rPr lang="tr-TR" sz="1900" b="0" i="0" dirty="0">
                <a:effectLst/>
                <a:latin typeface="-apple-system"/>
              </a:rPr>
              <a:t> Parametre olarak almış olduğu değeri liste üzerinde arar. Eğer liste üzerinde belirtilen parametre değeri varsa “</a:t>
            </a:r>
            <a:r>
              <a:rPr lang="tr-TR" sz="1900" b="1" i="0" dirty="0">
                <a:effectLst/>
                <a:latin typeface="inherit"/>
              </a:rPr>
              <a:t>true</a:t>
            </a:r>
            <a:r>
              <a:rPr lang="tr-TR" sz="1900" b="0" i="0" dirty="0">
                <a:effectLst/>
                <a:latin typeface="-apple-system"/>
              </a:rPr>
              <a:t>” yoksa “</a:t>
            </a:r>
            <a:r>
              <a:rPr lang="tr-TR" sz="1900" b="1" i="0" dirty="0">
                <a:effectLst/>
                <a:latin typeface="inherit"/>
              </a:rPr>
              <a:t>false</a:t>
            </a:r>
            <a:r>
              <a:rPr lang="tr-TR" sz="1900" b="0" i="0" dirty="0">
                <a:effectLst/>
                <a:latin typeface="-apple-system"/>
              </a:rPr>
              <a:t>” değerini döndürür.</a:t>
            </a:r>
          </a:p>
          <a:p>
            <a:pPr algn="just"/>
            <a:endParaRPr lang="en-US" dirty="0"/>
          </a:p>
        </p:txBody>
      </p:sp>
      <p:sp>
        <p:nvSpPr>
          <p:cNvPr id="15" name="İçerik Yer Tutucusu 2">
            <a:extLst>
              <a:ext uri="{FF2B5EF4-FFF2-40B4-BE49-F238E27FC236}">
                <a16:creationId xmlns:a16="http://schemas.microsoft.com/office/drawing/2014/main" id="{6024A876-4BF3-48D4-BE8C-ED6270D07874}"/>
              </a:ext>
            </a:extLst>
          </p:cNvPr>
          <p:cNvSpPr txBox="1">
            <a:spLocks/>
          </p:cNvSpPr>
          <p:nvPr/>
        </p:nvSpPr>
        <p:spPr>
          <a:xfrm>
            <a:off x="1768210" y="4048192"/>
            <a:ext cx="9848498" cy="5524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apple-system"/>
              </a:rPr>
              <a:t>Sort(): Collections kütüphanesi </a:t>
            </a:r>
            <a:r>
              <a:rPr lang="tr-TR" b="0" i="0" dirty="0">
                <a:effectLst/>
                <a:latin typeface="-apple-system"/>
              </a:rPr>
              <a:t>içerisinde yer alan bu metodumuz liste içerisindeki verileri </a:t>
            </a:r>
            <a:r>
              <a:rPr lang="tr-TR" b="1" i="0" dirty="0">
                <a:effectLst/>
                <a:latin typeface="-apple-system"/>
              </a:rPr>
              <a:t>küçükten büyüğe</a:t>
            </a:r>
            <a:r>
              <a:rPr lang="tr-TR" b="0" i="0" dirty="0">
                <a:effectLst/>
                <a:latin typeface="-apple-system"/>
              </a:rPr>
              <a:t> doğru sıralar.</a:t>
            </a:r>
            <a:r>
              <a:rPr lang="tr-TR" b="1" i="0" dirty="0">
                <a:effectLst/>
                <a:latin typeface="-apple-system"/>
              </a:rPr>
              <a:t> </a:t>
            </a:r>
            <a:endParaRPr lang="en-US" dirty="0"/>
          </a:p>
        </p:txBody>
      </p:sp>
      <p:pic>
        <p:nvPicPr>
          <p:cNvPr id="18" name="Resim 17">
            <a:extLst>
              <a:ext uri="{FF2B5EF4-FFF2-40B4-BE49-F238E27FC236}">
                <a16:creationId xmlns:a16="http://schemas.microsoft.com/office/drawing/2014/main" id="{A991E916-A047-57CE-08E4-8E4746AA0F67}"/>
              </a:ext>
            </a:extLst>
          </p:cNvPr>
          <p:cNvPicPr>
            <a:picLocks noChangeAspect="1"/>
          </p:cNvPicPr>
          <p:nvPr/>
        </p:nvPicPr>
        <p:blipFill>
          <a:blip r:embed="rId4"/>
          <a:stretch>
            <a:fillRect/>
          </a:stretch>
        </p:blipFill>
        <p:spPr>
          <a:xfrm>
            <a:off x="1797269" y="4648207"/>
            <a:ext cx="9790385" cy="438150"/>
          </a:xfrm>
          <a:prstGeom prst="rect">
            <a:avLst/>
          </a:prstGeom>
        </p:spPr>
      </p:pic>
      <p:sp>
        <p:nvSpPr>
          <p:cNvPr id="19" name="İçerik Yer Tutucusu 2">
            <a:extLst>
              <a:ext uri="{FF2B5EF4-FFF2-40B4-BE49-F238E27FC236}">
                <a16:creationId xmlns:a16="http://schemas.microsoft.com/office/drawing/2014/main" id="{EC7D8A43-8BFA-C051-2C47-89B745DBBCF9}"/>
              </a:ext>
            </a:extLst>
          </p:cNvPr>
          <p:cNvSpPr txBox="1">
            <a:spLocks/>
          </p:cNvSpPr>
          <p:nvPr/>
        </p:nvSpPr>
        <p:spPr>
          <a:xfrm>
            <a:off x="1739155" y="5148893"/>
            <a:ext cx="9848498" cy="3427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Size():</a:t>
            </a:r>
            <a:r>
              <a:rPr lang="tr-TR" b="0" i="0" dirty="0">
                <a:effectLst/>
                <a:latin typeface="-apple-system"/>
              </a:rPr>
              <a:t> Listemizin içerisinde bulunan </a:t>
            </a:r>
            <a:r>
              <a:rPr lang="tr-TR" b="1" i="0" dirty="0">
                <a:effectLst/>
                <a:latin typeface="inherit"/>
              </a:rPr>
              <a:t>eleman sayısını</a:t>
            </a:r>
            <a:r>
              <a:rPr lang="tr-TR" b="0" i="0" dirty="0">
                <a:effectLst/>
                <a:latin typeface="-apple-system"/>
              </a:rPr>
              <a:t> bize geri değer olarak döndüren metodumuz.</a:t>
            </a:r>
          </a:p>
          <a:p>
            <a:pPr algn="just"/>
            <a:endParaRPr lang="en-US" dirty="0"/>
          </a:p>
        </p:txBody>
      </p:sp>
      <p:sp>
        <p:nvSpPr>
          <p:cNvPr id="23" name="İçerik Yer Tutucusu 2">
            <a:extLst>
              <a:ext uri="{FF2B5EF4-FFF2-40B4-BE49-F238E27FC236}">
                <a16:creationId xmlns:a16="http://schemas.microsoft.com/office/drawing/2014/main" id="{5897B7E2-70E3-3FD2-9038-98A789FE637C}"/>
              </a:ext>
            </a:extLst>
          </p:cNvPr>
          <p:cNvSpPr txBox="1">
            <a:spLocks/>
          </p:cNvSpPr>
          <p:nvPr/>
        </p:nvSpPr>
        <p:spPr>
          <a:xfrm>
            <a:off x="1739154" y="5509234"/>
            <a:ext cx="9906611" cy="55245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1900" b="1" i="0" dirty="0">
                <a:effectLst/>
                <a:latin typeface="inherit"/>
              </a:rPr>
              <a:t>toArray():</a:t>
            </a:r>
            <a:r>
              <a:rPr lang="tr-TR" sz="1900" b="0" i="0" dirty="0">
                <a:effectLst/>
                <a:latin typeface="-apple-system"/>
              </a:rPr>
              <a:t> Liste yapımızın elemanlarının </a:t>
            </a:r>
            <a:r>
              <a:rPr lang="tr-TR" sz="1900" b="1" i="0" dirty="0">
                <a:effectLst/>
                <a:latin typeface="inherit"/>
              </a:rPr>
              <a:t>birer kopyasını içeren</a:t>
            </a:r>
            <a:r>
              <a:rPr lang="tr-TR" sz="1900" b="0" i="0" dirty="0">
                <a:effectLst/>
                <a:latin typeface="-apple-system"/>
              </a:rPr>
              <a:t> bir dizi döndürür. Bazı işlemlerin daha hızlı bir şekilde gerçekleşmesi ya da veri aktarımının sağlanması için kullanılan metottur.</a:t>
            </a:r>
          </a:p>
          <a:p>
            <a:pPr algn="just"/>
            <a:endParaRPr lang="en-US" dirty="0"/>
          </a:p>
        </p:txBody>
      </p:sp>
      <p:sp>
        <p:nvSpPr>
          <p:cNvPr id="25" name="İçerik Yer Tutucusu 2">
            <a:extLst>
              <a:ext uri="{FF2B5EF4-FFF2-40B4-BE49-F238E27FC236}">
                <a16:creationId xmlns:a16="http://schemas.microsoft.com/office/drawing/2014/main" id="{16CC7283-38C2-772C-4CA4-CF07DF812E84}"/>
              </a:ext>
            </a:extLst>
          </p:cNvPr>
          <p:cNvSpPr txBox="1">
            <a:spLocks/>
          </p:cNvSpPr>
          <p:nvPr/>
        </p:nvSpPr>
        <p:spPr>
          <a:xfrm>
            <a:off x="1753682" y="6053832"/>
            <a:ext cx="9892084" cy="80416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2300" b="1" i="0" dirty="0">
                <a:effectLst/>
                <a:latin typeface="inherit"/>
              </a:rPr>
              <a:t>lastIndexOf(parametre):</a:t>
            </a:r>
            <a:r>
              <a:rPr lang="tr-TR" sz="2300" b="0" i="0" dirty="0">
                <a:effectLst/>
                <a:latin typeface="-apple-system"/>
              </a:rPr>
              <a:t> Parametre olarak aldığı veriyi liste yapının içerisinde en son gördüğü </a:t>
            </a:r>
            <a:r>
              <a:rPr lang="tr-TR" sz="2300" b="1" i="0" dirty="0">
                <a:effectLst/>
                <a:latin typeface="inherit"/>
              </a:rPr>
              <a:t>indis numarasını</a:t>
            </a:r>
            <a:r>
              <a:rPr lang="tr-TR" sz="2300" b="0" i="0" dirty="0">
                <a:effectLst/>
                <a:latin typeface="-apple-system"/>
              </a:rPr>
              <a:t> geri döndürür. Eğer parametredeki değer liste içerisinde bulunmuyorsa geriye </a:t>
            </a:r>
            <a:r>
              <a:rPr lang="tr-TR" sz="2300" b="1" i="0" dirty="0">
                <a:effectLst/>
                <a:latin typeface="inherit"/>
              </a:rPr>
              <a:t>-1 değerini</a:t>
            </a:r>
            <a:r>
              <a:rPr lang="tr-TR" sz="2300" b="0" i="0" dirty="0">
                <a:effectLst/>
                <a:latin typeface="-apple-system"/>
              </a:rPr>
              <a:t> döndürür.</a:t>
            </a:r>
          </a:p>
          <a:p>
            <a:pPr algn="just"/>
            <a:endParaRPr lang="en-US" dirty="0"/>
          </a:p>
        </p:txBody>
      </p:sp>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98788" y="147337"/>
            <a:ext cx="8911687" cy="727649"/>
          </a:xfrm>
        </p:spPr>
        <p:txBody>
          <a:bodyPr>
            <a:normAutofit/>
          </a:bodyPr>
          <a:lstStyle/>
          <a:p>
            <a:pPr algn="ctr"/>
            <a:r>
              <a:rPr lang="tr-TR" sz="4000" dirty="0"/>
              <a:t>Bağlı Listenin Avantajları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İçerik Yer Tutucusu 2">
            <a:extLst>
              <a:ext uri="{FF2B5EF4-FFF2-40B4-BE49-F238E27FC236}">
                <a16:creationId xmlns:a16="http://schemas.microsoft.com/office/drawing/2014/main" id="{B168FEEE-9D81-9284-739F-75265DCF7E9D}"/>
              </a:ext>
            </a:extLst>
          </p:cNvPr>
          <p:cNvSpPr>
            <a:spLocks noGrp="1"/>
          </p:cNvSpPr>
          <p:nvPr>
            <p:ph idx="1"/>
          </p:nvPr>
        </p:nvSpPr>
        <p:spPr>
          <a:xfrm>
            <a:off x="1739154" y="874985"/>
            <a:ext cx="10029805" cy="1481959"/>
          </a:xfrm>
        </p:spPr>
        <p:txBody>
          <a:bodyPr>
            <a:normAutofit/>
          </a:bodyPr>
          <a:lstStyle/>
          <a:p>
            <a:pPr algn="l" fontAlgn="base"/>
            <a:r>
              <a:rPr lang="tr-TR" b="0" i="0" dirty="0">
                <a:effectLst/>
                <a:latin typeface="-apple-system"/>
              </a:rPr>
              <a:t>İçerisinde yer alan veriler ile birlikte hafızayı dinamik bir şekilde kullanmasıdır. Bu sayede hafızadan silinecek bir veri için hafıza üzerinde alan boşaltacak veya yeni eklenecek bir veri için sadece eklenecek veriye yetecek kadar hafıza üzerinde yer kaplayacaktır.</a:t>
            </a:r>
          </a:p>
          <a:p>
            <a:pPr algn="l" fontAlgn="base"/>
            <a:r>
              <a:rPr lang="tr-TR" b="0" i="0" dirty="0">
                <a:effectLst/>
                <a:latin typeface="-apple-system"/>
              </a:rPr>
              <a:t>Böylelikle programlarımıza esneklik ve dinamiklik katacaktır.</a:t>
            </a:r>
          </a:p>
          <a:p>
            <a:pPr algn="just"/>
            <a:endParaRPr lang="en-US" dirty="0"/>
          </a:p>
        </p:txBody>
      </p:sp>
      <p:sp>
        <p:nvSpPr>
          <p:cNvPr id="6" name="Başlık 1">
            <a:extLst>
              <a:ext uri="{FF2B5EF4-FFF2-40B4-BE49-F238E27FC236}">
                <a16:creationId xmlns:a16="http://schemas.microsoft.com/office/drawing/2014/main" id="{9C17F5BA-DC1C-C73E-C629-7E74FA7530D7}"/>
              </a:ext>
            </a:extLst>
          </p:cNvPr>
          <p:cNvSpPr txBox="1">
            <a:spLocks/>
          </p:cNvSpPr>
          <p:nvPr/>
        </p:nvSpPr>
        <p:spPr>
          <a:xfrm>
            <a:off x="2198787" y="2451537"/>
            <a:ext cx="8911687" cy="7276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4000" dirty="0"/>
              <a:t>Bağlı Listenin Dezavantajları</a:t>
            </a:r>
          </a:p>
        </p:txBody>
      </p:sp>
      <p:sp>
        <p:nvSpPr>
          <p:cNvPr id="7" name="İçerik Yer Tutucusu 2">
            <a:extLst>
              <a:ext uri="{FF2B5EF4-FFF2-40B4-BE49-F238E27FC236}">
                <a16:creationId xmlns:a16="http://schemas.microsoft.com/office/drawing/2014/main" id="{45ED899D-53E6-ED12-2A14-D8E7A44A8C18}"/>
              </a:ext>
            </a:extLst>
          </p:cNvPr>
          <p:cNvSpPr txBox="1">
            <a:spLocks/>
          </p:cNvSpPr>
          <p:nvPr/>
        </p:nvSpPr>
        <p:spPr>
          <a:xfrm>
            <a:off x="1739154" y="3147655"/>
            <a:ext cx="10029805" cy="14819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fontAlgn="base"/>
            <a:r>
              <a:rPr lang="tr-TR" b="0" i="0" dirty="0">
                <a:effectLst/>
                <a:latin typeface="-apple-system"/>
              </a:rPr>
              <a:t>Ulaşılmak istenilen rastgele bir veriye ulaşmanın maliyeti normal bir dizi sistemine göre daha çok maliyetlidir. Düğüm yapılarının etkisiyle dizilere göre hafızada daha fazla yer kaplar.</a:t>
            </a:r>
          </a:p>
          <a:p>
            <a:pPr algn="l" fontAlgn="base"/>
            <a:r>
              <a:rPr lang="tr-TR" b="0" i="0" dirty="0">
                <a:effectLst/>
                <a:latin typeface="-apple-system"/>
              </a:rPr>
              <a:t>Bunun sonucunda dizi yapılarının programımıza yüklediği yükün daha fazlasını Linked List kullanarak sağlamış oluruz.</a:t>
            </a:r>
          </a:p>
          <a:p>
            <a:pPr fontAlgn="base"/>
            <a:endParaRPr lang="en-US" dirty="0"/>
          </a:p>
        </p:txBody>
      </p:sp>
      <p:pic>
        <p:nvPicPr>
          <p:cNvPr id="10" name="Resim 9">
            <a:extLst>
              <a:ext uri="{FF2B5EF4-FFF2-40B4-BE49-F238E27FC236}">
                <a16:creationId xmlns:a16="http://schemas.microsoft.com/office/drawing/2014/main" id="{86A376C3-E294-0B9B-658E-0723D7606951}"/>
              </a:ext>
            </a:extLst>
          </p:cNvPr>
          <p:cNvPicPr>
            <a:picLocks noChangeAspect="1"/>
          </p:cNvPicPr>
          <p:nvPr/>
        </p:nvPicPr>
        <p:blipFill>
          <a:blip r:embed="rId2"/>
          <a:stretch>
            <a:fillRect/>
          </a:stretch>
        </p:blipFill>
        <p:spPr>
          <a:xfrm>
            <a:off x="2413788" y="4540469"/>
            <a:ext cx="8481684" cy="2225373"/>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57401" y="464786"/>
            <a:ext cx="9281674" cy="930818"/>
          </a:xfrm>
        </p:spPr>
        <p:txBody>
          <a:bodyPr>
            <a:normAutofit fontScale="90000"/>
          </a:bodyPr>
          <a:lstStyle/>
          <a:p>
            <a:pPr algn="ctr"/>
            <a:r>
              <a:rPr lang="tr-TR" dirty="0"/>
              <a:t>Bağlı Listenin İlk Elemanına Erişim Uygulaması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Resim 5">
            <a:extLst>
              <a:ext uri="{FF2B5EF4-FFF2-40B4-BE49-F238E27FC236}">
                <a16:creationId xmlns:a16="http://schemas.microsoft.com/office/drawing/2014/main" id="{FBF4BF92-2449-8FE3-A09E-9642997D1C3B}"/>
              </a:ext>
            </a:extLst>
          </p:cNvPr>
          <p:cNvPicPr>
            <a:picLocks noChangeAspect="1"/>
          </p:cNvPicPr>
          <p:nvPr/>
        </p:nvPicPr>
        <p:blipFill>
          <a:blip r:embed="rId2"/>
          <a:srcRect/>
          <a:stretch/>
        </p:blipFill>
        <p:spPr>
          <a:xfrm>
            <a:off x="2262352" y="1310182"/>
            <a:ext cx="8544910" cy="3435239"/>
          </a:xfrm>
          <a:prstGeom prst="rect">
            <a:avLst/>
          </a:prstGeom>
        </p:spPr>
      </p:pic>
      <p:sp>
        <p:nvSpPr>
          <p:cNvPr id="7" name="Başlık 1">
            <a:extLst>
              <a:ext uri="{FF2B5EF4-FFF2-40B4-BE49-F238E27FC236}">
                <a16:creationId xmlns:a16="http://schemas.microsoft.com/office/drawing/2014/main" id="{EBDFE31E-8BCD-7849-0A56-DEFFCED82CFA}"/>
              </a:ext>
            </a:extLst>
          </p:cNvPr>
          <p:cNvSpPr txBox="1">
            <a:spLocks/>
          </p:cNvSpPr>
          <p:nvPr/>
        </p:nvSpPr>
        <p:spPr>
          <a:xfrm>
            <a:off x="1822353" y="4945695"/>
            <a:ext cx="9281674" cy="645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Ekran Çıktısı</a:t>
            </a:r>
          </a:p>
        </p:txBody>
      </p:sp>
      <p:pic>
        <p:nvPicPr>
          <p:cNvPr id="9" name="Resim 8">
            <a:extLst>
              <a:ext uri="{FF2B5EF4-FFF2-40B4-BE49-F238E27FC236}">
                <a16:creationId xmlns:a16="http://schemas.microsoft.com/office/drawing/2014/main" id="{B70CD8F1-E76D-EB71-E1B2-B67029083860}"/>
              </a:ext>
            </a:extLst>
          </p:cNvPr>
          <p:cNvPicPr>
            <a:picLocks noChangeAspect="1"/>
          </p:cNvPicPr>
          <p:nvPr/>
        </p:nvPicPr>
        <p:blipFill>
          <a:blip r:embed="rId3"/>
          <a:srcRect/>
          <a:stretch/>
        </p:blipFill>
        <p:spPr>
          <a:xfrm>
            <a:off x="3602422" y="5723601"/>
            <a:ext cx="6187964" cy="758390"/>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7497" y="276210"/>
            <a:ext cx="10129344" cy="930818"/>
          </a:xfrm>
        </p:spPr>
        <p:txBody>
          <a:bodyPr>
            <a:noAutofit/>
          </a:bodyPr>
          <a:lstStyle/>
          <a:p>
            <a:pPr algn="ctr"/>
            <a:r>
              <a:rPr lang="tr-TR" dirty="0"/>
              <a:t>Bağlı Listenin Elemanlarını Silme Uygulaması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Başlık 1">
            <a:extLst>
              <a:ext uri="{FF2B5EF4-FFF2-40B4-BE49-F238E27FC236}">
                <a16:creationId xmlns:a16="http://schemas.microsoft.com/office/drawing/2014/main" id="{EBDFE31E-8BCD-7849-0A56-DEFFCED82CFA}"/>
              </a:ext>
            </a:extLst>
          </p:cNvPr>
          <p:cNvSpPr txBox="1">
            <a:spLocks/>
          </p:cNvSpPr>
          <p:nvPr/>
        </p:nvSpPr>
        <p:spPr>
          <a:xfrm>
            <a:off x="1830235" y="5108260"/>
            <a:ext cx="9281674" cy="645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dirty="0"/>
              <a:t>Ekran Çıktısı</a:t>
            </a:r>
          </a:p>
        </p:txBody>
      </p:sp>
      <p:pic>
        <p:nvPicPr>
          <p:cNvPr id="9" name="Resim 8">
            <a:extLst>
              <a:ext uri="{FF2B5EF4-FFF2-40B4-BE49-F238E27FC236}">
                <a16:creationId xmlns:a16="http://schemas.microsoft.com/office/drawing/2014/main" id="{B70CD8F1-E76D-EB71-E1B2-B67029083860}"/>
              </a:ext>
            </a:extLst>
          </p:cNvPr>
          <p:cNvPicPr>
            <a:picLocks noChangeAspect="1"/>
          </p:cNvPicPr>
          <p:nvPr/>
        </p:nvPicPr>
        <p:blipFill>
          <a:blip r:embed="rId2"/>
          <a:srcRect/>
          <a:stretch/>
        </p:blipFill>
        <p:spPr>
          <a:xfrm>
            <a:off x="3217527" y="5823400"/>
            <a:ext cx="6342898" cy="758390"/>
          </a:xfrm>
          <a:prstGeom prst="rect">
            <a:avLst/>
          </a:prstGeom>
        </p:spPr>
      </p:pic>
      <p:pic>
        <p:nvPicPr>
          <p:cNvPr id="5" name="Resim 4">
            <a:extLst>
              <a:ext uri="{FF2B5EF4-FFF2-40B4-BE49-F238E27FC236}">
                <a16:creationId xmlns:a16="http://schemas.microsoft.com/office/drawing/2014/main" id="{0F0C35A6-7AC0-863A-6B24-98345BF9600F}"/>
              </a:ext>
            </a:extLst>
          </p:cNvPr>
          <p:cNvPicPr>
            <a:picLocks noChangeAspect="1"/>
          </p:cNvPicPr>
          <p:nvPr/>
        </p:nvPicPr>
        <p:blipFill>
          <a:blip r:embed="rId3"/>
          <a:stretch>
            <a:fillRect/>
          </a:stretch>
        </p:blipFill>
        <p:spPr>
          <a:xfrm>
            <a:off x="1743525" y="970344"/>
            <a:ext cx="9678592" cy="4067899"/>
          </a:xfrm>
          <a:prstGeom prst="rect">
            <a:avLst/>
          </a:prstGeom>
        </p:spPr>
      </p:pic>
    </p:spTree>
    <p:extLst>
      <p:ext uri="{BB962C8B-B14F-4D97-AF65-F5344CB8AC3E}">
        <p14:creationId xmlns:p14="http://schemas.microsoft.com/office/powerpoint/2010/main" val="357835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63306" y="586594"/>
            <a:ext cx="9747849" cy="962401"/>
          </a:xfrm>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698741" y="1276159"/>
            <a:ext cx="11266098" cy="2648860"/>
          </a:xfrm>
        </p:spPr>
        <p:txBody>
          <a:bodyPr>
            <a:normAutofit fontScale="70000" lnSpcReduction="20000"/>
          </a:bodyPr>
          <a:lstStyle/>
          <a:p>
            <a:pPr algn="just"/>
            <a:r>
              <a:rPr lang="en-US" sz="2800" dirty="0"/>
              <a:t>L</a:t>
            </a:r>
            <a:r>
              <a:rPr lang="tr-TR" sz="2800" dirty="0"/>
              <a:t>inked listler verileri hafızada istediğimiz biçimde tutmamıza olanak sağlarken verinin düzenli ve programa uygun bir şekilde depolanmasını sağlar. Her uygulama için olmasa da bazı durumlar için uygundur. Örneğin tarayıcılarda sekmelerde ileri-geri yaparken veri yapılarının bir gerçek hayat uygulamasını görebiliriz. </a:t>
            </a:r>
            <a:r>
              <a:rPr lang="tr-TR" sz="2800" b="0" i="0" dirty="0">
                <a:solidFill>
                  <a:srgbClr val="595959"/>
                </a:solidFill>
                <a:effectLst/>
                <a:latin typeface="Century Gothic" panose="020B0502020202020204" pitchFamily="34" charset="0"/>
              </a:rPr>
              <a:t>Bağlı listelerin nesne yönelimli programlama dillerinde </a:t>
            </a:r>
            <a:r>
              <a:rPr lang="tr-TR" sz="2800" b="1" i="0" dirty="0">
                <a:solidFill>
                  <a:srgbClr val="595959"/>
                </a:solidFill>
                <a:effectLst/>
                <a:latin typeface="Century Gothic" panose="020B0502020202020204" pitchFamily="34" charset="0"/>
              </a:rPr>
              <a:t>pointer tipi </a:t>
            </a:r>
            <a:r>
              <a:rPr lang="tr-TR" sz="2800" b="0" i="0" dirty="0">
                <a:solidFill>
                  <a:srgbClr val="595959"/>
                </a:solidFill>
                <a:effectLst/>
                <a:latin typeface="Century Gothic" panose="020B0502020202020204" pitchFamily="34" charset="0"/>
              </a:rPr>
              <a:t>bulunmamasından dolayı kodlanması biraz farklıdır. Bilindiği gibi C++ gibi melez (hem C hem de nesne yönelimli programlamayı destekler) diller dışında JAVA, C# gibi dillerde gösterici (pointer) bulunmaz. Bunun yerine nesne göstericisi (object referrer) bulunur. Bu değişken tipleri esas olarak bir </a:t>
            </a:r>
            <a:r>
              <a:rPr lang="tr-TR" sz="2800" b="1" i="0" dirty="0">
                <a:solidFill>
                  <a:srgbClr val="595959"/>
                </a:solidFill>
                <a:effectLst/>
                <a:latin typeface="Century Gothic" panose="020B0502020202020204" pitchFamily="34" charset="0"/>
              </a:rPr>
              <a:t>sınıf(Class)</a:t>
            </a:r>
            <a:r>
              <a:rPr lang="tr-TR" sz="2800" b="0" i="0" dirty="0">
                <a:solidFill>
                  <a:srgbClr val="595959"/>
                </a:solidFill>
                <a:effectLst/>
                <a:latin typeface="Century Gothic" panose="020B0502020202020204" pitchFamily="34" charset="0"/>
              </a:rPr>
              <a:t>’dan türetilmiş bir </a:t>
            </a:r>
            <a:r>
              <a:rPr lang="tr-TR" sz="2800" b="1" i="0" dirty="0">
                <a:solidFill>
                  <a:srgbClr val="595959"/>
                </a:solidFill>
                <a:effectLst/>
                <a:latin typeface="Century Gothic" panose="020B0502020202020204" pitchFamily="34" charset="0"/>
              </a:rPr>
              <a:t>nesneyi(object) </a:t>
            </a:r>
            <a:r>
              <a:rPr lang="tr-TR" sz="2800" b="0" i="0" dirty="0">
                <a:solidFill>
                  <a:srgbClr val="595959"/>
                </a:solidFill>
                <a:effectLst/>
                <a:latin typeface="Century Gothic" panose="020B0502020202020204" pitchFamily="34" charset="0"/>
              </a:rPr>
              <a:t>gösterebilen değişkenlerdir. Bu değişkenlerin aslında birer </a:t>
            </a:r>
            <a:r>
              <a:rPr lang="tr-TR" sz="2800" b="1" i="0" dirty="0">
                <a:solidFill>
                  <a:srgbClr val="595959"/>
                </a:solidFill>
                <a:effectLst/>
                <a:latin typeface="Century Gothic" panose="020B0502020202020204" pitchFamily="34" charset="0"/>
              </a:rPr>
              <a:t>göstericiden</a:t>
            </a:r>
            <a:r>
              <a:rPr lang="tr-TR" sz="2800" b="0" i="0" dirty="0">
                <a:solidFill>
                  <a:srgbClr val="595959"/>
                </a:solidFill>
                <a:effectLst/>
                <a:latin typeface="Century Gothic" panose="020B0502020202020204" pitchFamily="34" charset="0"/>
              </a:rPr>
              <a:t> farkı yoktur.</a:t>
            </a:r>
            <a:endParaRPr lang="en-US" sz="2800" dirty="0">
              <a:latin typeface="Century Gothic" panose="020B0502020202020204" pitchFamily="34" charset="0"/>
            </a:endParaRPr>
          </a:p>
        </p:txBody>
      </p:sp>
      <p:pic>
        <p:nvPicPr>
          <p:cNvPr id="5" name="Resim 4" descr="küçük resim içeren bir resim&#10;&#10;Açıklama otomatik olarak oluşturuldu">
            <a:extLst>
              <a:ext uri="{FF2B5EF4-FFF2-40B4-BE49-F238E27FC236}">
                <a16:creationId xmlns:a16="http://schemas.microsoft.com/office/drawing/2014/main" id="{6EA827D2-2135-B758-03D9-D75D6204B0FF}"/>
              </a:ext>
            </a:extLst>
          </p:cNvPr>
          <p:cNvPicPr>
            <a:picLocks noChangeAspect="1"/>
          </p:cNvPicPr>
          <p:nvPr/>
        </p:nvPicPr>
        <p:blipFill>
          <a:blip r:embed="rId2"/>
          <a:stretch>
            <a:fillRect/>
          </a:stretch>
        </p:blipFill>
        <p:spPr>
          <a:xfrm>
            <a:off x="3441940" y="4051626"/>
            <a:ext cx="5661938" cy="2648860"/>
          </a:xfrm>
          <a:prstGeom prst="rect">
            <a:avLst/>
          </a:prstGeom>
        </p:spPr>
      </p:pic>
    </p:spTree>
    <p:extLst>
      <p:ext uri="{BB962C8B-B14F-4D97-AF65-F5344CB8AC3E}">
        <p14:creationId xmlns:p14="http://schemas.microsoft.com/office/powerpoint/2010/main" val="269758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226605" y="1886757"/>
            <a:ext cx="8915400" cy="3777622"/>
          </a:xfrm>
        </p:spPr>
        <p:txBody>
          <a:bodyPr/>
          <a:lstStyle/>
          <a:p>
            <a:r>
              <a:rPr lang="tr-TR" dirty="0">
                <a:hlinkClick r:id="rId2"/>
              </a:rPr>
              <a:t>https://emrecelen.com.tr/java-linked-list-nedir/</a:t>
            </a:r>
          </a:p>
          <a:p>
            <a:r>
              <a:rPr lang="en-US" dirty="0">
                <a:hlinkClick r:id="rId2"/>
              </a:rPr>
              <a:t>https://bilgisayarkavramlari.com/2007/05/03/linked-list-linkli-liste-veya-bagli-liste/</a:t>
            </a:r>
            <a:endParaRPr lang="tr-TR" dirty="0"/>
          </a:p>
          <a:p>
            <a:r>
              <a:rPr lang="en-US" dirty="0">
                <a:hlinkClick r:id="rId3"/>
              </a:rPr>
              <a:t>https://medium.com/@tolgahan.cepel/do%C4%9Frusal-veri-yap%C4%B1lar%C4%B1-2-ba%C4%9Fl%C4%B1-liste-linked-list-8e5d3d84c41f</a:t>
            </a:r>
            <a:endParaRPr lang="tr-TR" dirty="0"/>
          </a:p>
          <a:p>
            <a:r>
              <a:rPr lang="en-US" dirty="0">
                <a:hlinkClick r:id="rId4"/>
              </a:rPr>
              <a:t>https://zahidtekbas.com.tr/2021/01/21/linked-list-nedir-bagli-liste-ornekleri/</a:t>
            </a:r>
            <a:endParaRPr lang="tr-TR" dirty="0"/>
          </a:p>
          <a:p>
            <a:r>
              <a:rPr lang="en-US" dirty="0">
                <a:hlinkClick r:id="rId5"/>
              </a:rPr>
              <a:t>http://cozvelioglu.com/veri-yapilari-1-linked-list-mantigi-ve-array-ile-arasindaki-farklar/</a:t>
            </a:r>
            <a:endParaRPr lang="tr-TR" dirty="0"/>
          </a:p>
          <a:p>
            <a:r>
              <a:rPr lang="en-US" dirty="0">
                <a:hlinkClick r:id="rId6"/>
              </a:rPr>
              <a:t>https://www.w3schools.com/java/java_linkedlist.asp</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10">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3" y="4405158"/>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495410" y="2840066"/>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5999" y="4529540"/>
            <a:ext cx="5824755"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Onursal Toparlak 2011404023</a:t>
            </a:r>
            <a:br>
              <a:rPr lang="tr-TR" b="1" dirty="0">
                <a:solidFill>
                  <a:schemeClr val="tx1"/>
                </a:solidFill>
              </a:rPr>
            </a:br>
            <a:r>
              <a:rPr lang="tr-TR" dirty="0">
                <a:solidFill>
                  <a:schemeClr val="tx1"/>
                </a:solidFill>
              </a:rPr>
              <a:t>E-posta                       : onursal_77@hotmail.com</a:t>
            </a:r>
          </a:p>
          <a:p>
            <a:r>
              <a:rPr lang="tr-TR" dirty="0">
                <a:solidFill>
                  <a:schemeClr val="tx1"/>
                </a:solidFill>
              </a:rPr>
              <a:t>Tarih                            : 19/06/2022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090880" y="1659477"/>
            <a:ext cx="5988063" cy="3987122"/>
          </a:xfrm>
        </p:spPr>
        <p:txBody>
          <a:bodyPr>
            <a:normAutofit/>
          </a:bodyPr>
          <a:lstStyle/>
          <a:p>
            <a:r>
              <a:rPr lang="tr-TR" dirty="0"/>
              <a:t>Bağlı Liste nedir</a:t>
            </a:r>
          </a:p>
          <a:p>
            <a:r>
              <a:rPr lang="tr-TR" dirty="0"/>
              <a:t>Bağlı Liste çeşitleri nedir</a:t>
            </a:r>
          </a:p>
          <a:p>
            <a:r>
              <a:rPr lang="tr-TR" dirty="0"/>
              <a:t>Bağlı Liste ve Dizi arasındaki farklar</a:t>
            </a:r>
          </a:p>
          <a:p>
            <a:r>
              <a:rPr lang="tr-TR" dirty="0"/>
              <a:t>Java'da Bağlı Liste kullanımı</a:t>
            </a:r>
          </a:p>
          <a:p>
            <a:r>
              <a:rPr lang="tr-TR" dirty="0"/>
              <a:t>Java'da Bağlı Liste metotları</a:t>
            </a:r>
          </a:p>
          <a:p>
            <a:r>
              <a:rPr lang="tr-TR" dirty="0"/>
              <a:t>Bağlı Liste kullanmanın avantajları ve dezavantajları</a:t>
            </a:r>
          </a:p>
          <a:p>
            <a:r>
              <a:rPr lang="tr-TR" dirty="0"/>
              <a:t>Uygulama</a:t>
            </a:r>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2" name="Picture 2">
            <a:extLst>
              <a:ext uri="{FF2B5EF4-FFF2-40B4-BE49-F238E27FC236}">
                <a16:creationId xmlns:a16="http://schemas.microsoft.com/office/drawing/2014/main" id="{C6D05150-C79F-F390-C7A2-B1973D7F3020}"/>
              </a:ext>
            </a:extLst>
          </p:cNvPr>
          <p:cNvPicPr>
            <a:picLocks noChangeAspect="1" noChangeArrowheads="1"/>
          </p:cNvPicPr>
          <p:nvPr/>
        </p:nvPicPr>
        <p:blipFill>
          <a:blip r:embed="rId6"/>
          <a:srcRect/>
          <a:stretch/>
        </p:blipFill>
        <p:spPr bwMode="auto">
          <a:xfrm>
            <a:off x="7701454" y="1970690"/>
            <a:ext cx="2977851" cy="29823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39019" y="463410"/>
            <a:ext cx="10021169" cy="916816"/>
          </a:xfrm>
        </p:spPr>
        <p:txBody>
          <a:bodyPr>
            <a:normAutofit fontScale="90000"/>
          </a:bodyPr>
          <a:lstStyle/>
          <a:p>
            <a:pPr algn="ctr"/>
            <a:r>
              <a:rPr lang="tr-TR" sz="4400" dirty="0"/>
              <a:t>Bağlı Liste N</a:t>
            </a:r>
            <a:r>
              <a:rPr lang="en-US" sz="4400" dirty="0"/>
              <a:t>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27501" y="1256424"/>
            <a:ext cx="10696339" cy="3001547"/>
          </a:xfrm>
        </p:spPr>
        <p:txBody>
          <a:bodyPr>
            <a:normAutofit/>
          </a:bodyPr>
          <a:lstStyle/>
          <a:p>
            <a:pPr algn="l"/>
            <a:r>
              <a:rPr lang="tr-TR" b="0" i="0" dirty="0">
                <a:effectLst/>
                <a:latin typeface="-apple-system"/>
              </a:rPr>
              <a:t>Bağlı </a:t>
            </a:r>
            <a:r>
              <a:rPr lang="tr-TR" dirty="0">
                <a:latin typeface="-apple-system"/>
              </a:rPr>
              <a:t>Liste, o</a:t>
            </a:r>
            <a:r>
              <a:rPr lang="tr-TR" b="0" i="0" dirty="0">
                <a:effectLst/>
                <a:latin typeface="-apple-system"/>
              </a:rPr>
              <a:t>luşumlarında </a:t>
            </a:r>
            <a:r>
              <a:rPr lang="tr-TR" b="1" i="0" dirty="0">
                <a:effectLst/>
                <a:latin typeface="-apple-system"/>
              </a:rPr>
              <a:t>node</a:t>
            </a:r>
            <a:r>
              <a:rPr lang="tr-TR" b="0" i="0" dirty="0">
                <a:effectLst/>
                <a:latin typeface="-apple-system"/>
              </a:rPr>
              <a:t> (düğüm) ismi verilen bir elemanda verilerini kayıt altına alan ve bu verileri </a:t>
            </a:r>
            <a:r>
              <a:rPr lang="tr-TR" b="1" i="0" dirty="0">
                <a:effectLst/>
                <a:latin typeface="-apple-system"/>
              </a:rPr>
              <a:t>RAM</a:t>
            </a:r>
            <a:r>
              <a:rPr lang="tr-TR" b="0" i="0" dirty="0">
                <a:effectLst/>
                <a:latin typeface="-apple-system"/>
              </a:rPr>
              <a:t> üzerinde tutan özel bir veri saklama yapısıdır. Hafızada verileri tutma şekli olarak dizilere benzese bile aralarında önemli ölçüde performans farkı mevcuttur.</a:t>
            </a:r>
          </a:p>
          <a:p>
            <a:pPr algn="l"/>
            <a:r>
              <a:rPr lang="tr-TR" b="0" i="0" dirty="0">
                <a:effectLst/>
                <a:latin typeface="-apple-system"/>
              </a:rPr>
              <a:t>Yapı olarak birbirine bağlı zincir halkaları olarak düşünebiliriz. Zincir halkalarından tek farkı kopan (çıkartılan) halkanın sonucunda zincir yapısı dağılmamaktadır. Yani </a:t>
            </a:r>
            <a:r>
              <a:rPr lang="tr-TR" b="1" i="0" dirty="0">
                <a:effectLst/>
                <a:latin typeface="-apple-system"/>
              </a:rPr>
              <a:t>Linked List</a:t>
            </a:r>
            <a:r>
              <a:rPr lang="tr-TR" b="0" i="0" dirty="0">
                <a:effectLst/>
                <a:latin typeface="-apple-system"/>
              </a:rPr>
              <a:t> (bağlı liste) üzerinde bir eleman silindiğinde </a:t>
            </a:r>
            <a:r>
              <a:rPr lang="tr-TR" b="1" i="0" dirty="0">
                <a:effectLst/>
                <a:latin typeface="-apple-system"/>
              </a:rPr>
              <a:t>node</a:t>
            </a:r>
            <a:r>
              <a:rPr lang="tr-TR" b="0" i="0" dirty="0">
                <a:effectLst/>
                <a:latin typeface="-apple-system"/>
              </a:rPr>
              <a:t> yapılarından birisi kaldırılır ve işlem sonunda kopan bağ tekrar sağlanmak için dizilim oluşturulur.</a:t>
            </a:r>
          </a:p>
          <a:p>
            <a:pPr algn="l"/>
            <a:r>
              <a:rPr lang="tr-TR" b="1" i="1" dirty="0">
                <a:solidFill>
                  <a:srgbClr val="3D3E3E"/>
                </a:solidFill>
                <a:effectLst/>
                <a:latin typeface="charter"/>
              </a:rPr>
              <a:t>head (baş)</a:t>
            </a:r>
            <a:r>
              <a:rPr lang="tr-TR" b="0" i="1" dirty="0">
                <a:solidFill>
                  <a:srgbClr val="3D3E3E"/>
                </a:solidFill>
                <a:effectLst/>
                <a:latin typeface="charter"/>
              </a:rPr>
              <a:t>:</a:t>
            </a:r>
            <a:r>
              <a:rPr lang="tr-TR" b="0" i="0" dirty="0">
                <a:solidFill>
                  <a:srgbClr val="3D3E3E"/>
                </a:solidFill>
                <a:effectLst/>
                <a:latin typeface="charter"/>
              </a:rPr>
              <a:t> listenin ilk elemanını gösterecek işaretçi.</a:t>
            </a:r>
          </a:p>
          <a:p>
            <a:pPr algn="l"/>
            <a:r>
              <a:rPr lang="tr-TR" b="1" i="1" dirty="0">
                <a:solidFill>
                  <a:srgbClr val="3D3E3E"/>
                </a:solidFill>
                <a:effectLst/>
                <a:latin typeface="charter"/>
              </a:rPr>
              <a:t>tail (kuyruk)</a:t>
            </a:r>
            <a:r>
              <a:rPr lang="tr-TR" b="0" i="1" dirty="0">
                <a:solidFill>
                  <a:srgbClr val="3D3E3E"/>
                </a:solidFill>
                <a:effectLst/>
                <a:latin typeface="charter"/>
              </a:rPr>
              <a:t>:</a:t>
            </a:r>
            <a:r>
              <a:rPr lang="tr-TR" b="0" i="0" dirty="0">
                <a:solidFill>
                  <a:srgbClr val="3D3E3E"/>
                </a:solidFill>
                <a:effectLst/>
                <a:latin typeface="charter"/>
              </a:rPr>
              <a:t> listenin son elemanını gösterecek işaretçi.</a:t>
            </a:r>
          </a:p>
          <a:p>
            <a:pPr algn="l"/>
            <a:endParaRPr lang="tr-TR" b="0" i="0" dirty="0">
              <a:solidFill>
                <a:srgbClr val="3D3E3E"/>
              </a:solidFill>
              <a:effectLst/>
              <a:latin typeface="charter"/>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8" name="Resim 7" descr="metin, cihaz, ölçü aleti, gece göğü içeren bir resim&#10;&#10;Açıklama otomatik olarak oluşturuldu">
            <a:extLst>
              <a:ext uri="{FF2B5EF4-FFF2-40B4-BE49-F238E27FC236}">
                <a16:creationId xmlns:a16="http://schemas.microsoft.com/office/drawing/2014/main" id="{7E7F63EC-C51F-A365-966B-211498BFFCA2}"/>
              </a:ext>
            </a:extLst>
          </p:cNvPr>
          <p:cNvPicPr>
            <a:picLocks noChangeAspect="1"/>
          </p:cNvPicPr>
          <p:nvPr/>
        </p:nvPicPr>
        <p:blipFill>
          <a:blip r:embed="rId2"/>
          <a:stretch>
            <a:fillRect/>
          </a:stretch>
        </p:blipFill>
        <p:spPr>
          <a:xfrm>
            <a:off x="1894903" y="4485290"/>
            <a:ext cx="9022717" cy="2154417"/>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70008" y="471059"/>
            <a:ext cx="10090180" cy="998569"/>
          </a:xfrm>
        </p:spPr>
        <p:txBody>
          <a:bodyPr>
            <a:normAutofit/>
          </a:bodyPr>
          <a:lstStyle/>
          <a:p>
            <a:pPr algn="ctr"/>
            <a:r>
              <a:rPr lang="tr-TR" sz="4000" dirty="0"/>
              <a:t>Bağlı Liste Çeşitleri</a:t>
            </a:r>
            <a:endParaRPr lang="en-US" sz="4000"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10408642" cy="3914628"/>
          </a:xfrm>
        </p:spPr>
        <p:txBody>
          <a:bodyPr>
            <a:normAutofit/>
          </a:bodyPr>
          <a:lstStyle/>
          <a:p>
            <a:pPr algn="just"/>
            <a:r>
              <a:rPr lang="tr-TR" sz="4000" dirty="0"/>
              <a:t>Tek Yönlü Bağlı Liste</a:t>
            </a:r>
          </a:p>
          <a:p>
            <a:pPr algn="just"/>
            <a:r>
              <a:rPr lang="tr-TR" sz="4000" dirty="0"/>
              <a:t>Çift Yönlü Bağlı Liste</a:t>
            </a:r>
          </a:p>
          <a:p>
            <a:pPr algn="just"/>
            <a:r>
              <a:rPr lang="tr-TR" sz="4000" dirty="0"/>
              <a:t>Dairesel Bağlı Liste</a:t>
            </a:r>
          </a:p>
          <a:p>
            <a:pPr algn="just"/>
            <a:r>
              <a:rPr lang="tr-TR" sz="4000" dirty="0"/>
              <a:t>Çift Yönlü Dairesel Bağlı Liste</a:t>
            </a:r>
            <a:endParaRPr lang="en-US" sz="40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492370" y="78917"/>
            <a:ext cx="10265434" cy="590807"/>
          </a:xfrm>
        </p:spPr>
        <p:txBody>
          <a:bodyPr>
            <a:noAutofit/>
          </a:bodyPr>
          <a:lstStyle/>
          <a:p>
            <a:pPr algn="ctr"/>
            <a:r>
              <a:rPr lang="tr-TR" sz="4000" dirty="0"/>
              <a:t>Tek Yönlü Bağlı Liste</a:t>
            </a:r>
            <a:endParaRPr lang="en-US" sz="4000"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611809" y="929346"/>
            <a:ext cx="10408642" cy="1110051"/>
          </a:xfrm>
        </p:spPr>
        <p:txBody>
          <a:bodyPr>
            <a:normAutofit lnSpcReduction="10000"/>
          </a:bodyPr>
          <a:lstStyle/>
          <a:p>
            <a:pPr algn="just"/>
            <a:r>
              <a:rPr lang="tr-TR" dirty="0"/>
              <a:t>Adından da anlaşılacağı üzere tek yönlü bağlı listede yalnızca bir head olur ve bu head üzerinden tüm yapı aranır. Geriye dönüş olamaz. Bu yüzden referans olarak her veri yalnızca kendisinden bir sonraki verinin adresini tutar. Head adresi kaybedildiğinde linked list yapısına erişim mümkün değildir.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Resim 6">
            <a:extLst>
              <a:ext uri="{FF2B5EF4-FFF2-40B4-BE49-F238E27FC236}">
                <a16:creationId xmlns:a16="http://schemas.microsoft.com/office/drawing/2014/main" id="{4310377D-9A87-3BE1-6D9A-7C7E9F9E873E}"/>
              </a:ext>
            </a:extLst>
          </p:cNvPr>
          <p:cNvPicPr>
            <a:picLocks noChangeAspect="1"/>
          </p:cNvPicPr>
          <p:nvPr/>
        </p:nvPicPr>
        <p:blipFill>
          <a:blip r:embed="rId2"/>
          <a:stretch>
            <a:fillRect/>
          </a:stretch>
        </p:blipFill>
        <p:spPr>
          <a:xfrm>
            <a:off x="2839302" y="2039397"/>
            <a:ext cx="6994809" cy="1466034"/>
          </a:xfrm>
          <a:prstGeom prst="rect">
            <a:avLst/>
          </a:prstGeom>
        </p:spPr>
      </p:pic>
      <p:sp>
        <p:nvSpPr>
          <p:cNvPr id="8" name="Başlık 1">
            <a:extLst>
              <a:ext uri="{FF2B5EF4-FFF2-40B4-BE49-F238E27FC236}">
                <a16:creationId xmlns:a16="http://schemas.microsoft.com/office/drawing/2014/main" id="{D9B5DEB9-F1B4-A154-41B7-0D63CAA4C9E0}"/>
              </a:ext>
            </a:extLst>
          </p:cNvPr>
          <p:cNvSpPr txBox="1">
            <a:spLocks/>
          </p:cNvSpPr>
          <p:nvPr/>
        </p:nvSpPr>
        <p:spPr>
          <a:xfrm>
            <a:off x="1492370" y="3640876"/>
            <a:ext cx="10265434" cy="55502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4000" dirty="0"/>
              <a:t>Çift Yönlü Bağlı Liste</a:t>
            </a:r>
            <a:endParaRPr lang="en-US" sz="4000" dirty="0"/>
          </a:p>
        </p:txBody>
      </p:sp>
      <p:sp>
        <p:nvSpPr>
          <p:cNvPr id="9" name="İçerik Yer Tutucusu 2">
            <a:extLst>
              <a:ext uri="{FF2B5EF4-FFF2-40B4-BE49-F238E27FC236}">
                <a16:creationId xmlns:a16="http://schemas.microsoft.com/office/drawing/2014/main" id="{C6A17538-AB57-AE82-53DE-9C2B908B2ABF}"/>
              </a:ext>
            </a:extLst>
          </p:cNvPr>
          <p:cNvSpPr txBox="1">
            <a:spLocks/>
          </p:cNvSpPr>
          <p:nvPr/>
        </p:nvSpPr>
        <p:spPr>
          <a:xfrm>
            <a:off x="1611809" y="4331346"/>
            <a:ext cx="10408642" cy="9707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t>Çift yönlü bağlı listede veri hem next hem de back isimli iki pointer bulundurur. Bu işaretçiler kendinden bir sonraki veya önceki veri yapısını gösterir. Linked list üzerinde head kaybedilse bile bir veri parçasını kullanarak head bulunabilir.</a:t>
            </a:r>
          </a:p>
        </p:txBody>
      </p:sp>
      <p:pic>
        <p:nvPicPr>
          <p:cNvPr id="13" name="Resim 12">
            <a:extLst>
              <a:ext uri="{FF2B5EF4-FFF2-40B4-BE49-F238E27FC236}">
                <a16:creationId xmlns:a16="http://schemas.microsoft.com/office/drawing/2014/main" id="{DC360C7F-4FAA-5637-68FE-6B37529E1600}"/>
              </a:ext>
            </a:extLst>
          </p:cNvPr>
          <p:cNvPicPr>
            <a:picLocks noChangeAspect="1"/>
          </p:cNvPicPr>
          <p:nvPr/>
        </p:nvPicPr>
        <p:blipFill>
          <a:blip r:embed="rId3"/>
          <a:stretch>
            <a:fillRect/>
          </a:stretch>
        </p:blipFill>
        <p:spPr>
          <a:xfrm>
            <a:off x="2839302" y="5303170"/>
            <a:ext cx="6994809" cy="1404563"/>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25092" y="-8667"/>
            <a:ext cx="8911687" cy="553070"/>
          </a:xfrm>
        </p:spPr>
        <p:txBody>
          <a:bodyPr>
            <a:noAutofit/>
          </a:bodyPr>
          <a:lstStyle/>
          <a:p>
            <a:pPr algn="ctr"/>
            <a:r>
              <a:rPr lang="tr-TR" sz="4000" dirty="0"/>
              <a:t>Dairesel Bağlı Liste</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812866" y="544403"/>
            <a:ext cx="10058121" cy="1265305"/>
          </a:xfrm>
        </p:spPr>
        <p:txBody>
          <a:bodyPr>
            <a:normAutofit/>
          </a:bodyPr>
          <a:lstStyle/>
          <a:p>
            <a:pPr algn="just"/>
            <a:r>
              <a:rPr lang="tr-TR" dirty="0"/>
              <a:t>Dairesel bağlı listede her veri tıpkı tek yönlü bağlı liste gibi davranır. Kendinden sonraki verileri gösteren bu yapıda son veri null değeri yerine head işaretçisini gösterir. Head kaybedilse bile bir veri parçasından tekrar head bulunabilir veya liste üzerinde iterasyon gerçekleştirilebilir.</a:t>
            </a:r>
            <a:endParaRPr lang="en-US" dirty="0"/>
          </a:p>
        </p:txBody>
      </p:sp>
      <p:pic>
        <p:nvPicPr>
          <p:cNvPr id="5" name="Resim 4">
            <a:extLst>
              <a:ext uri="{FF2B5EF4-FFF2-40B4-BE49-F238E27FC236}">
                <a16:creationId xmlns:a16="http://schemas.microsoft.com/office/drawing/2014/main" id="{C1D2BE91-2723-F3CC-BE17-761CAA47EACA}"/>
              </a:ext>
            </a:extLst>
          </p:cNvPr>
          <p:cNvPicPr>
            <a:picLocks noChangeAspect="1"/>
          </p:cNvPicPr>
          <p:nvPr/>
        </p:nvPicPr>
        <p:blipFill>
          <a:blip r:embed="rId2"/>
          <a:stretch>
            <a:fillRect/>
          </a:stretch>
        </p:blipFill>
        <p:spPr>
          <a:xfrm>
            <a:off x="3898171" y="1642655"/>
            <a:ext cx="5052552" cy="1326466"/>
          </a:xfrm>
          <a:prstGeom prst="rect">
            <a:avLst/>
          </a:prstGeom>
        </p:spPr>
      </p:pic>
      <p:sp>
        <p:nvSpPr>
          <p:cNvPr id="9" name="Başlık 1">
            <a:extLst>
              <a:ext uri="{FF2B5EF4-FFF2-40B4-BE49-F238E27FC236}">
                <a16:creationId xmlns:a16="http://schemas.microsoft.com/office/drawing/2014/main" id="{F3762BE6-22B6-32AB-B10F-51BF242ABC55}"/>
              </a:ext>
            </a:extLst>
          </p:cNvPr>
          <p:cNvSpPr txBox="1">
            <a:spLocks/>
          </p:cNvSpPr>
          <p:nvPr/>
        </p:nvSpPr>
        <p:spPr>
          <a:xfrm>
            <a:off x="2169912" y="2974850"/>
            <a:ext cx="9149729" cy="55179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4000" dirty="0"/>
              <a:t>Çift Yönlü Dairesel Bağlı Liste</a:t>
            </a:r>
          </a:p>
        </p:txBody>
      </p:sp>
      <p:sp>
        <p:nvSpPr>
          <p:cNvPr id="10" name="İçerik Yer Tutucusu 2">
            <a:extLst>
              <a:ext uri="{FF2B5EF4-FFF2-40B4-BE49-F238E27FC236}">
                <a16:creationId xmlns:a16="http://schemas.microsoft.com/office/drawing/2014/main" id="{CC840006-1B2E-3FE5-7D27-513A4CA36DBD}"/>
              </a:ext>
            </a:extLst>
          </p:cNvPr>
          <p:cNvSpPr txBox="1">
            <a:spLocks/>
          </p:cNvSpPr>
          <p:nvPr/>
        </p:nvSpPr>
        <p:spPr>
          <a:xfrm>
            <a:off x="1885252" y="3571193"/>
            <a:ext cx="10058121" cy="15096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a:t>Çift yönlü dairesel bağlı liste hem çift yönlü bağlı liste hem de dairesel bağlı liste gibi çalışır. Head düğümümüz liste sonundaki elemanı gösterirken, listenin sonundaki eleman da head işaretçisini gösterir. Aynı zamanda da liste içerisindeki elemanlar da birbirlerini çift yönlü bir şekilde gösterir ve her türlü iterasyonu mümkün kılar. Head kaybedilse bile bulunabilir.</a:t>
            </a:r>
            <a:endParaRPr lang="en-US" dirty="0"/>
          </a:p>
        </p:txBody>
      </p:sp>
      <p:pic>
        <p:nvPicPr>
          <p:cNvPr id="7" name="Resim 6">
            <a:extLst>
              <a:ext uri="{FF2B5EF4-FFF2-40B4-BE49-F238E27FC236}">
                <a16:creationId xmlns:a16="http://schemas.microsoft.com/office/drawing/2014/main" id="{01D73AED-470B-A179-46BC-98EF734A80BE}"/>
              </a:ext>
            </a:extLst>
          </p:cNvPr>
          <p:cNvPicPr>
            <a:picLocks noChangeAspect="1"/>
          </p:cNvPicPr>
          <p:nvPr/>
        </p:nvPicPr>
        <p:blipFill>
          <a:blip r:embed="rId3"/>
          <a:stretch>
            <a:fillRect/>
          </a:stretch>
        </p:blipFill>
        <p:spPr>
          <a:xfrm>
            <a:off x="3775840" y="5002734"/>
            <a:ext cx="5174883" cy="1744907"/>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27208" y="329899"/>
            <a:ext cx="9477404" cy="955437"/>
          </a:xfrm>
        </p:spPr>
        <p:txBody>
          <a:bodyPr>
            <a:normAutofit/>
          </a:bodyPr>
          <a:lstStyle/>
          <a:p>
            <a:r>
              <a:rPr lang="tr-TR" sz="4000" dirty="0"/>
              <a:t>Bağlı Liste ve Dizi Arasındaki Farklar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21938" y="1162814"/>
            <a:ext cx="10348609" cy="3103784"/>
          </a:xfrm>
        </p:spPr>
        <p:txBody>
          <a:bodyPr>
            <a:normAutofit fontScale="92500" lnSpcReduction="10000"/>
          </a:bodyPr>
          <a:lstStyle/>
          <a:p>
            <a:pPr algn="just"/>
            <a:r>
              <a:rPr lang="en-US" dirty="0"/>
              <a:t>Dizilerde ulaşmak istediğimiz elemana </a:t>
            </a:r>
            <a:r>
              <a:rPr lang="en-US" b="1" dirty="0"/>
              <a:t>indisini</a:t>
            </a:r>
            <a:r>
              <a:rPr lang="en-US" dirty="0"/>
              <a:t> girerek ulaşırız. Linked List’lerde ise ulaşmak istediğimiz elemanlara point eden </a:t>
            </a:r>
            <a:r>
              <a:rPr lang="en-US" b="1" dirty="0"/>
              <a:t>pointerlar </a:t>
            </a:r>
            <a:r>
              <a:rPr lang="en-US" dirty="0"/>
              <a:t>vasıtasıyla ulaşırız.</a:t>
            </a:r>
            <a:endParaRPr lang="tr-TR" dirty="0"/>
          </a:p>
          <a:p>
            <a:pPr algn="just"/>
            <a:r>
              <a:rPr lang="en-US" dirty="0"/>
              <a:t>Dizilerde eleman ekleme, silme gibi işlemler Linked List’lere göre performans açısından daha </a:t>
            </a:r>
            <a:r>
              <a:rPr lang="en-US" b="1" dirty="0"/>
              <a:t>maliyetlidir</a:t>
            </a:r>
            <a:r>
              <a:rPr lang="tr-TR" dirty="0"/>
              <a:t>.</a:t>
            </a:r>
            <a:r>
              <a:rPr lang="en-US" b="1" dirty="0"/>
              <a:t> </a:t>
            </a:r>
            <a:r>
              <a:rPr lang="en-US" dirty="0"/>
              <a:t>Örneğin; 1000 elemanlı bir dizimiz tanımlı olsun. Bu dizinin 500.cü elemanını silmek istediğimizde, bu elemandan sonra gelen her eleman bir sıra geri kaydırılacak bu da performans kaybına yol açacaktır. Linked List’te ise bu işlem sadece basit pointer operasyonlarıyla gerçekleştirilir ve kaydırma işlemlerine gerek kalmaz. Bu sayede performanstan kazanç sağlanmaktadır.</a:t>
            </a:r>
            <a:endParaRPr lang="tr-TR" dirty="0"/>
          </a:p>
          <a:p>
            <a:pPr algn="just"/>
            <a:r>
              <a:rPr lang="en-US" dirty="0"/>
              <a:t>Linked List </a:t>
            </a:r>
            <a:r>
              <a:rPr lang="en-US" b="1" dirty="0"/>
              <a:t>dinamiktir</a:t>
            </a:r>
            <a:r>
              <a:rPr lang="tr-TR" dirty="0"/>
              <a:t>.</a:t>
            </a:r>
            <a:r>
              <a:rPr lang="en-US" dirty="0"/>
              <a:t> Dizi tanımlaması yapılırken en başında veri boyutunu belirtmemiz gerekirken, Linked List’lerde ihtiyaç duyduğumuzda boyutu artırabilir, silme işlemlerimizden sonra Linked List boyutumuzu küçültebiliriz.</a:t>
            </a:r>
          </a:p>
        </p:txBody>
      </p:sp>
      <p:pic>
        <p:nvPicPr>
          <p:cNvPr id="7" name="Resim 6">
            <a:extLst>
              <a:ext uri="{FF2B5EF4-FFF2-40B4-BE49-F238E27FC236}">
                <a16:creationId xmlns:a16="http://schemas.microsoft.com/office/drawing/2014/main" id="{F431DEAF-8EAE-74B7-F494-3EDFA1170B0C}"/>
              </a:ext>
            </a:extLst>
          </p:cNvPr>
          <p:cNvPicPr>
            <a:picLocks noChangeAspect="1"/>
          </p:cNvPicPr>
          <p:nvPr/>
        </p:nvPicPr>
        <p:blipFill>
          <a:blip r:embed="rId2"/>
          <a:stretch>
            <a:fillRect/>
          </a:stretch>
        </p:blipFill>
        <p:spPr>
          <a:xfrm>
            <a:off x="4017496" y="4099035"/>
            <a:ext cx="4569365" cy="2664372"/>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05086" y="354724"/>
            <a:ext cx="8911687" cy="1022709"/>
          </a:xfrm>
        </p:spPr>
        <p:txBody>
          <a:bodyPr>
            <a:normAutofit/>
          </a:bodyPr>
          <a:lstStyle/>
          <a:p>
            <a:pPr algn="ctr"/>
            <a:r>
              <a:rPr lang="tr-TR" sz="4000" dirty="0"/>
              <a:t>Java'da Bağlı Liste Kullanımı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921695" y="1508709"/>
            <a:ext cx="6529550" cy="4887805"/>
          </a:xfrm>
        </p:spPr>
        <p:txBody>
          <a:bodyPr>
            <a:normAutofit/>
          </a:bodyPr>
          <a:lstStyle/>
          <a:p>
            <a:pPr algn="just"/>
            <a:r>
              <a:rPr lang="tr-TR" b="0" i="0" dirty="0">
                <a:effectLst/>
                <a:latin typeface="-apple-system"/>
              </a:rPr>
              <a:t>Yapmamız gereken ilk başta sınıf yapımıza Linked List kavramını tanıtmak için </a:t>
            </a:r>
            <a:r>
              <a:rPr lang="tr-TR" b="1" i="0" dirty="0">
                <a:effectLst/>
                <a:latin typeface="inherit"/>
              </a:rPr>
              <a:t>java kütüphanesinden</a:t>
            </a:r>
            <a:r>
              <a:rPr lang="tr-TR" b="0" i="0" dirty="0">
                <a:effectLst/>
                <a:latin typeface="-apple-system"/>
              </a:rPr>
              <a:t> bir tanımlama gerçekleştirerek işlemimize başlıyoruz.</a:t>
            </a:r>
          </a:p>
          <a:p>
            <a:pPr algn="just"/>
            <a:endParaRPr lang="tr-TR" dirty="0">
              <a:latin typeface="-apple-system"/>
            </a:endParaRPr>
          </a:p>
          <a:p>
            <a:pPr algn="just"/>
            <a:r>
              <a:rPr lang="tr-TR" b="0" i="0" dirty="0">
                <a:effectLst/>
                <a:latin typeface="-apple-system"/>
              </a:rPr>
              <a:t>Java kütüphanemizi sınıf yapımıza import ederek tanıttıktan sonra önümüzde birçok kullanım seçeneği oluşmuş olacak.</a:t>
            </a:r>
          </a:p>
          <a:p>
            <a:pPr algn="just"/>
            <a:r>
              <a:rPr lang="tr-TR" b="0" i="0" dirty="0">
                <a:effectLst/>
                <a:latin typeface="-apple-system"/>
              </a:rPr>
              <a:t>Bu kullanım seçeneklerinden birisi non-generic veya generic tanımlama ile Linked List yapısının kullanımı olacaktır.</a:t>
            </a:r>
          </a:p>
          <a:p>
            <a:pPr algn="just"/>
            <a:r>
              <a:rPr lang="tr-TR" b="0" i="0" dirty="0">
                <a:effectLst/>
                <a:latin typeface="-apple-system"/>
              </a:rPr>
              <a:t>Bahsedilen tanımlama aşağıda bulunan kodda incelenebilir.</a:t>
            </a:r>
          </a:p>
          <a:p>
            <a:pPr algn="just"/>
            <a:endParaRPr lang="tr-TR" b="0" i="0" dirty="0">
              <a:effectLst/>
              <a:latin typeface="-apple-system"/>
            </a:endParaRPr>
          </a:p>
          <a:p>
            <a:pPr algn="just"/>
            <a:endParaRPr lang="en-US" dirty="0"/>
          </a:p>
        </p:txBody>
      </p:sp>
      <p:pic>
        <p:nvPicPr>
          <p:cNvPr id="5" name="Resim 4">
            <a:extLst>
              <a:ext uri="{FF2B5EF4-FFF2-40B4-BE49-F238E27FC236}">
                <a16:creationId xmlns:a16="http://schemas.microsoft.com/office/drawing/2014/main" id="{1F2F26FC-C94B-CEE7-F978-16BF5F17CD98}"/>
              </a:ext>
            </a:extLst>
          </p:cNvPr>
          <p:cNvPicPr>
            <a:picLocks noChangeAspect="1"/>
          </p:cNvPicPr>
          <p:nvPr/>
        </p:nvPicPr>
        <p:blipFill>
          <a:blip r:embed="rId2"/>
          <a:stretch>
            <a:fillRect/>
          </a:stretch>
        </p:blipFill>
        <p:spPr>
          <a:xfrm>
            <a:off x="1073505" y="2527094"/>
            <a:ext cx="6377739" cy="275320"/>
          </a:xfrm>
          <a:prstGeom prst="rect">
            <a:avLst/>
          </a:prstGeom>
        </p:spPr>
      </p:pic>
      <p:pic>
        <p:nvPicPr>
          <p:cNvPr id="7" name="Resim 6">
            <a:extLst>
              <a:ext uri="{FF2B5EF4-FFF2-40B4-BE49-F238E27FC236}">
                <a16:creationId xmlns:a16="http://schemas.microsoft.com/office/drawing/2014/main" id="{7E617330-9DA3-C462-F266-CE50555CD883}"/>
              </a:ext>
            </a:extLst>
          </p:cNvPr>
          <p:cNvPicPr>
            <a:picLocks noChangeAspect="1"/>
          </p:cNvPicPr>
          <p:nvPr/>
        </p:nvPicPr>
        <p:blipFill>
          <a:blip r:embed="rId3"/>
          <a:stretch>
            <a:fillRect/>
          </a:stretch>
        </p:blipFill>
        <p:spPr>
          <a:xfrm>
            <a:off x="1073506" y="4866369"/>
            <a:ext cx="6377739" cy="590550"/>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D3C69E85-3F3C-5BE4-6449-0DCBA42A62B1}"/>
              </a:ext>
            </a:extLst>
          </p:cNvPr>
          <p:cNvPicPr>
            <a:picLocks noChangeAspect="1"/>
          </p:cNvPicPr>
          <p:nvPr/>
        </p:nvPicPr>
        <p:blipFill>
          <a:blip r:embed="rId4"/>
          <a:stretch>
            <a:fillRect/>
          </a:stretch>
        </p:blipFill>
        <p:spPr>
          <a:xfrm>
            <a:off x="7669038" y="1749973"/>
            <a:ext cx="4360296" cy="3187340"/>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46084" y="132830"/>
            <a:ext cx="8911687" cy="933499"/>
          </a:xfrm>
        </p:spPr>
        <p:txBody>
          <a:bodyPr>
            <a:normAutofit/>
          </a:bodyPr>
          <a:lstStyle/>
          <a:p>
            <a:pPr algn="ctr"/>
            <a:r>
              <a:rPr lang="tr-TR" sz="4000" dirty="0"/>
              <a:t>Java'da Bağlı Liste Metotları</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60329" y="889730"/>
            <a:ext cx="9655408" cy="718354"/>
          </a:xfrm>
        </p:spPr>
        <p:txBody>
          <a:bodyPr>
            <a:normAutofit/>
          </a:bodyPr>
          <a:lstStyle/>
          <a:p>
            <a:pPr algn="just"/>
            <a:r>
              <a:rPr lang="tr-TR" b="1" i="0" dirty="0">
                <a:effectLst/>
                <a:latin typeface="-apple-system"/>
              </a:rPr>
              <a:t>Java Util kütüphanesi</a:t>
            </a:r>
            <a:r>
              <a:rPr lang="tr-TR" b="0" i="0" dirty="0">
                <a:effectLst/>
                <a:latin typeface="-apple-system"/>
              </a:rPr>
              <a:t> içerisinde bulunan LinkedList yapısını projemize başarılı bir şekilde </a:t>
            </a:r>
            <a:r>
              <a:rPr lang="tr-TR" b="1" i="0" dirty="0">
                <a:effectLst/>
                <a:latin typeface="-apple-system"/>
              </a:rPr>
              <a:t>import</a:t>
            </a:r>
            <a:r>
              <a:rPr lang="tr-TR" b="0" i="0" dirty="0">
                <a:effectLst/>
                <a:latin typeface="-apple-system"/>
              </a:rPr>
              <a:t> ettikten sonra aşağıdaki metot yapılarını kullanmaya başlayabiliriz.</a:t>
            </a:r>
            <a:endParaRPr lang="en-US" dirty="0"/>
          </a:p>
        </p:txBody>
      </p:sp>
      <p:sp>
        <p:nvSpPr>
          <p:cNvPr id="6" name="İçerik Yer Tutucusu 2">
            <a:extLst>
              <a:ext uri="{FF2B5EF4-FFF2-40B4-BE49-F238E27FC236}">
                <a16:creationId xmlns:a16="http://schemas.microsoft.com/office/drawing/2014/main" id="{7D065740-BB8D-BD6A-6220-9A1B7973FBAB}"/>
              </a:ext>
            </a:extLst>
          </p:cNvPr>
          <p:cNvSpPr txBox="1">
            <a:spLocks/>
          </p:cNvSpPr>
          <p:nvPr/>
        </p:nvSpPr>
        <p:spPr>
          <a:xfrm>
            <a:off x="1660329" y="1608083"/>
            <a:ext cx="9655408" cy="1560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Add (parametre) ve Add (indis numarası, parametre)</a:t>
            </a:r>
            <a:r>
              <a:rPr lang="tr-TR" b="0" i="0" dirty="0">
                <a:effectLst/>
                <a:latin typeface="-apple-system"/>
              </a:rPr>
              <a:t> Tanımlamış olduğumuz Linked List yapımıza </a:t>
            </a:r>
            <a:r>
              <a:rPr lang="tr-TR" b="1" i="0" dirty="0">
                <a:effectLst/>
                <a:latin typeface="inherit"/>
              </a:rPr>
              <a:t>iki türde veri eklemesi</a:t>
            </a:r>
            <a:r>
              <a:rPr lang="tr-TR" b="0" i="0" dirty="0">
                <a:effectLst/>
                <a:latin typeface="-apple-system"/>
              </a:rPr>
              <a:t> gerçekleştirebiliriz. Bunlardan ilkinde </a:t>
            </a:r>
            <a:r>
              <a:rPr lang="tr-TR" b="1" i="0" dirty="0">
                <a:effectLst/>
                <a:latin typeface="inherit"/>
              </a:rPr>
              <a:t>bir sonraki indise</a:t>
            </a:r>
            <a:r>
              <a:rPr lang="tr-TR" b="0" i="0" dirty="0">
                <a:effectLst/>
                <a:latin typeface="-apple-system"/>
              </a:rPr>
              <a:t> veri eklerken, bir diğerinde </a:t>
            </a:r>
            <a:r>
              <a:rPr lang="tr-TR" b="1" i="0" dirty="0">
                <a:effectLst/>
                <a:latin typeface="inherit"/>
              </a:rPr>
              <a:t>belirtilen indis numarasına</a:t>
            </a:r>
            <a:r>
              <a:rPr lang="tr-TR" b="0" i="0" dirty="0">
                <a:effectLst/>
                <a:latin typeface="-apple-system"/>
              </a:rPr>
              <a:t> ekleme işlemi gerçekleştirir.</a:t>
            </a:r>
          </a:p>
          <a:p>
            <a:pPr algn="just"/>
            <a:endParaRPr lang="tr-TR" b="0" i="0" dirty="0">
              <a:effectLst/>
              <a:latin typeface="-apple-system"/>
            </a:endParaRPr>
          </a:p>
          <a:p>
            <a:pPr algn="just"/>
            <a:endParaRPr lang="tr-TR" b="0" i="0" dirty="0">
              <a:effectLst/>
              <a:latin typeface="-apple-system"/>
            </a:endParaRPr>
          </a:p>
          <a:p>
            <a:pPr algn="just"/>
            <a:endParaRPr lang="en-US" dirty="0"/>
          </a:p>
        </p:txBody>
      </p:sp>
      <p:pic>
        <p:nvPicPr>
          <p:cNvPr id="7" name="Resim 6">
            <a:extLst>
              <a:ext uri="{FF2B5EF4-FFF2-40B4-BE49-F238E27FC236}">
                <a16:creationId xmlns:a16="http://schemas.microsoft.com/office/drawing/2014/main" id="{03346203-A905-0F2F-A083-876517CF96BF}"/>
              </a:ext>
            </a:extLst>
          </p:cNvPr>
          <p:cNvPicPr>
            <a:picLocks noChangeAspect="1"/>
          </p:cNvPicPr>
          <p:nvPr/>
        </p:nvPicPr>
        <p:blipFill>
          <a:blip r:embed="rId2"/>
          <a:stretch>
            <a:fillRect/>
          </a:stretch>
        </p:blipFill>
        <p:spPr>
          <a:xfrm>
            <a:off x="2023241" y="2492265"/>
            <a:ext cx="9047820" cy="533400"/>
          </a:xfrm>
          <a:prstGeom prst="rect">
            <a:avLst/>
          </a:prstGeom>
        </p:spPr>
      </p:pic>
      <p:sp>
        <p:nvSpPr>
          <p:cNvPr id="11" name="İçerik Yer Tutucusu 2">
            <a:extLst>
              <a:ext uri="{FF2B5EF4-FFF2-40B4-BE49-F238E27FC236}">
                <a16:creationId xmlns:a16="http://schemas.microsoft.com/office/drawing/2014/main" id="{A5AE37BB-7BB0-0825-4825-8909E97F19D2}"/>
              </a:ext>
            </a:extLst>
          </p:cNvPr>
          <p:cNvSpPr txBox="1">
            <a:spLocks/>
          </p:cNvSpPr>
          <p:nvPr/>
        </p:nvSpPr>
        <p:spPr>
          <a:xfrm>
            <a:off x="1660329" y="3059352"/>
            <a:ext cx="9655408" cy="7729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AddLast(parametre) ve AddFirst(parametre):</a:t>
            </a:r>
            <a:r>
              <a:rPr lang="tr-TR" b="0" i="0" dirty="0">
                <a:effectLst/>
                <a:latin typeface="-apple-system"/>
              </a:rPr>
              <a:t> Linked List yapımızın içerisinde başına ve sonuna almış olduğu parametreyi eklemek istediğimiz zaman kullanacağımız metot yapılarıdır.</a:t>
            </a:r>
          </a:p>
          <a:p>
            <a:pPr algn="just"/>
            <a:endParaRPr lang="en-US" dirty="0"/>
          </a:p>
        </p:txBody>
      </p:sp>
      <p:pic>
        <p:nvPicPr>
          <p:cNvPr id="13" name="Resim 12">
            <a:extLst>
              <a:ext uri="{FF2B5EF4-FFF2-40B4-BE49-F238E27FC236}">
                <a16:creationId xmlns:a16="http://schemas.microsoft.com/office/drawing/2014/main" id="{58B83D25-9070-C9DC-EF84-B87AEBD3D6F8}"/>
              </a:ext>
            </a:extLst>
          </p:cNvPr>
          <p:cNvPicPr>
            <a:picLocks noChangeAspect="1"/>
          </p:cNvPicPr>
          <p:nvPr/>
        </p:nvPicPr>
        <p:blipFill>
          <a:blip r:embed="rId3"/>
          <a:stretch>
            <a:fillRect/>
          </a:stretch>
        </p:blipFill>
        <p:spPr>
          <a:xfrm>
            <a:off x="2023241" y="3689132"/>
            <a:ext cx="9047820" cy="685800"/>
          </a:xfrm>
          <a:prstGeom prst="rect">
            <a:avLst/>
          </a:prstGeom>
        </p:spPr>
      </p:pic>
      <p:sp>
        <p:nvSpPr>
          <p:cNvPr id="16" name="İçerik Yer Tutucusu 2">
            <a:extLst>
              <a:ext uri="{FF2B5EF4-FFF2-40B4-BE49-F238E27FC236}">
                <a16:creationId xmlns:a16="http://schemas.microsoft.com/office/drawing/2014/main" id="{AAF47DCD-0F77-2FF2-0AA3-645527C6BD12}"/>
              </a:ext>
            </a:extLst>
          </p:cNvPr>
          <p:cNvSpPr txBox="1">
            <a:spLocks/>
          </p:cNvSpPr>
          <p:nvPr/>
        </p:nvSpPr>
        <p:spPr>
          <a:xfrm>
            <a:off x="1660329" y="4440620"/>
            <a:ext cx="9655408" cy="6082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Remove(parametre):</a:t>
            </a:r>
            <a:r>
              <a:rPr lang="tr-TR" b="0" i="0" dirty="0">
                <a:effectLst/>
                <a:latin typeface="-apple-system"/>
              </a:rPr>
              <a:t> Parametre olarak aldığı </a:t>
            </a:r>
            <a:r>
              <a:rPr lang="tr-TR" b="1" i="0" dirty="0">
                <a:effectLst/>
                <a:latin typeface="inherit"/>
              </a:rPr>
              <a:t>indis numarasını</a:t>
            </a:r>
            <a:r>
              <a:rPr lang="tr-TR" b="0" i="0" dirty="0">
                <a:effectLst/>
                <a:latin typeface="-apple-system"/>
              </a:rPr>
              <a:t> ya da </a:t>
            </a:r>
            <a:r>
              <a:rPr lang="tr-TR" b="1" i="0" dirty="0">
                <a:effectLst/>
                <a:latin typeface="inherit"/>
              </a:rPr>
              <a:t>veriyi</a:t>
            </a:r>
            <a:r>
              <a:rPr lang="tr-TR" b="0" i="0" dirty="0">
                <a:effectLst/>
                <a:latin typeface="-apple-system"/>
              </a:rPr>
              <a:t> liste üzerinde arar ve bulduğu takdirde veriyi siler.</a:t>
            </a:r>
          </a:p>
          <a:p>
            <a:pPr algn="just"/>
            <a:endParaRPr lang="en-US" dirty="0"/>
          </a:p>
        </p:txBody>
      </p:sp>
      <p:pic>
        <p:nvPicPr>
          <p:cNvPr id="18" name="Resim 17">
            <a:extLst>
              <a:ext uri="{FF2B5EF4-FFF2-40B4-BE49-F238E27FC236}">
                <a16:creationId xmlns:a16="http://schemas.microsoft.com/office/drawing/2014/main" id="{C06232CF-85B5-91D1-6681-7E7FF72DA18F}"/>
              </a:ext>
            </a:extLst>
          </p:cNvPr>
          <p:cNvPicPr>
            <a:picLocks noChangeAspect="1"/>
          </p:cNvPicPr>
          <p:nvPr/>
        </p:nvPicPr>
        <p:blipFill>
          <a:blip r:embed="rId4"/>
          <a:stretch>
            <a:fillRect/>
          </a:stretch>
        </p:blipFill>
        <p:spPr>
          <a:xfrm>
            <a:off x="2023241" y="4983217"/>
            <a:ext cx="9134530" cy="533400"/>
          </a:xfrm>
          <a:prstGeom prst="rect">
            <a:avLst/>
          </a:prstGeom>
        </p:spPr>
      </p:pic>
      <p:sp>
        <p:nvSpPr>
          <p:cNvPr id="19" name="İçerik Yer Tutucusu 2">
            <a:extLst>
              <a:ext uri="{FF2B5EF4-FFF2-40B4-BE49-F238E27FC236}">
                <a16:creationId xmlns:a16="http://schemas.microsoft.com/office/drawing/2014/main" id="{E275D6B8-F018-AE7D-71CE-D166288877CD}"/>
              </a:ext>
            </a:extLst>
          </p:cNvPr>
          <p:cNvSpPr txBox="1">
            <a:spLocks/>
          </p:cNvSpPr>
          <p:nvPr/>
        </p:nvSpPr>
        <p:spPr>
          <a:xfrm>
            <a:off x="1660329" y="5670323"/>
            <a:ext cx="9655408" cy="60828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b="1" i="0" dirty="0">
                <a:effectLst/>
                <a:latin typeface="inherit"/>
              </a:rPr>
              <a:t>RemoveLast() ve RemoveFirst():</a:t>
            </a:r>
            <a:r>
              <a:rPr lang="tr-TR" b="0" i="0" dirty="0">
                <a:effectLst/>
                <a:latin typeface="-apple-system"/>
              </a:rPr>
              <a:t> Bu metot yapımız listemizin başında ya da sonunda bulunan değeri silmek için kullanılır.</a:t>
            </a:r>
          </a:p>
          <a:p>
            <a:pPr algn="just"/>
            <a:endParaRPr lang="en-US" dirty="0"/>
          </a:p>
        </p:txBody>
      </p:sp>
      <p:pic>
        <p:nvPicPr>
          <p:cNvPr id="21" name="Resim 20">
            <a:extLst>
              <a:ext uri="{FF2B5EF4-FFF2-40B4-BE49-F238E27FC236}">
                <a16:creationId xmlns:a16="http://schemas.microsoft.com/office/drawing/2014/main" id="{9A54C01C-54EE-0816-13FE-2BFA249BFB57}"/>
              </a:ext>
            </a:extLst>
          </p:cNvPr>
          <p:cNvPicPr>
            <a:picLocks noChangeAspect="1"/>
          </p:cNvPicPr>
          <p:nvPr/>
        </p:nvPicPr>
        <p:blipFill>
          <a:blip r:embed="rId5"/>
          <a:stretch>
            <a:fillRect/>
          </a:stretch>
        </p:blipFill>
        <p:spPr>
          <a:xfrm>
            <a:off x="2023241" y="6232288"/>
            <a:ext cx="9134530" cy="400050"/>
          </a:xfrm>
          <a:prstGeom prst="rect">
            <a:avLst/>
          </a:prstGeom>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791</TotalTime>
  <Words>1317</Words>
  <Application>Microsoft Office PowerPoint</Application>
  <PresentationFormat>Geniş ekran</PresentationFormat>
  <Paragraphs>105</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-apple-system</vt:lpstr>
      <vt:lpstr>Arial</vt:lpstr>
      <vt:lpstr>Calibri</vt:lpstr>
      <vt:lpstr>Century Gothic</vt:lpstr>
      <vt:lpstr>charter</vt:lpstr>
      <vt:lpstr>inherit</vt:lpstr>
      <vt:lpstr>Wingdings 3</vt:lpstr>
      <vt:lpstr>Duman</vt:lpstr>
      <vt:lpstr>Java'da Bağlı Liste(Linked List) Kullanımı</vt:lpstr>
      <vt:lpstr>İçindekiler</vt:lpstr>
      <vt:lpstr>Bağlı Liste Nedir? </vt:lpstr>
      <vt:lpstr>Bağlı Liste Çeşitleri</vt:lpstr>
      <vt:lpstr>Tek Yönlü Bağlı Liste</vt:lpstr>
      <vt:lpstr>Dairesel Bağlı Liste</vt:lpstr>
      <vt:lpstr>Bağlı Liste ve Dizi Arasındaki Farklar</vt:lpstr>
      <vt:lpstr>Java'da Bağlı Liste Kullanımı</vt:lpstr>
      <vt:lpstr>Java'da Bağlı Liste Metotları</vt:lpstr>
      <vt:lpstr>Java'da Bağlı Liste Metotları(Devamı)</vt:lpstr>
      <vt:lpstr>Bağlı Listenin Avantajları</vt:lpstr>
      <vt:lpstr>Bağlı Listenin İlk Elemanına Erişim Uygulaması</vt:lpstr>
      <vt:lpstr>Bağlı Listenin Elemanlarını Silme Uygulaması</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Onursal Toparlak</cp:lastModifiedBy>
  <cp:revision>59</cp:revision>
  <dcterms:created xsi:type="dcterms:W3CDTF">2020-04-15T07:57:29Z</dcterms:created>
  <dcterms:modified xsi:type="dcterms:W3CDTF">2022-06-19T10:49:20Z</dcterms:modified>
</cp:coreProperties>
</file>