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310" r:id="rId4"/>
    <p:sldId id="260" r:id="rId5"/>
    <p:sldId id="261" r:id="rId6"/>
    <p:sldId id="300" r:id="rId7"/>
    <p:sldId id="262" r:id="rId8"/>
    <p:sldId id="307" r:id="rId9"/>
    <p:sldId id="308" r:id="rId10"/>
    <p:sldId id="309" r:id="rId11"/>
    <p:sldId id="302" r:id="rId12"/>
    <p:sldId id="303" r:id="rId13"/>
    <p:sldId id="304" r:id="rId14"/>
    <p:sldId id="305" r:id="rId15"/>
    <p:sldId id="306" r:id="rId16"/>
    <p:sldId id="30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-94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dable/interfacelerin-mantigi-nedir-1-hikayeli-f9b960228328" TargetMode="External"/><Relationship Id="rId2" Type="http://schemas.openxmlformats.org/officeDocument/2006/relationships/hyperlink" Target="https://www.kodkampusu.com/javada-arayuzler-interfaces/#clo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Pe4fil45Mo" TargetMode="External"/><Relationship Id="rId5" Type="http://schemas.openxmlformats.org/officeDocument/2006/relationships/hyperlink" Target="http://www.baskent.edu.tr/~tkaracay/etudio/ders/prg/java/ch17/interface.htm" TargetMode="External"/><Relationship Id="rId4" Type="http://schemas.openxmlformats.org/officeDocument/2006/relationships/hyperlink" Target="https://emrecelen.com.tr/java-interface-nedi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204720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 err="1">
                <a:solidFill>
                  <a:schemeClr val="dk1"/>
                </a:solidFill>
              </a:rPr>
              <a:t>Javada</a:t>
            </a:r>
            <a:r>
              <a:rPr lang="tr-TR" sz="4000" b="1" dirty="0">
                <a:solidFill>
                  <a:schemeClr val="dk1"/>
                </a:solidFill>
              </a:rPr>
              <a:t> </a:t>
            </a:r>
            <a:r>
              <a:rPr lang="tr-TR" sz="4000" b="1" dirty="0" err="1">
                <a:solidFill>
                  <a:schemeClr val="dk1"/>
                </a:solidFill>
              </a:rPr>
              <a:t>arayüz</a:t>
            </a:r>
            <a:r>
              <a:rPr lang="tr-TR" sz="4000" b="1" dirty="0">
                <a:solidFill>
                  <a:schemeClr val="dk1"/>
                </a:solidFill>
              </a:rPr>
              <a:t> kullanımı</a:t>
            </a:r>
            <a:br>
              <a:rPr lang="tr-TR" sz="4000" b="1" dirty="0">
                <a:solidFill>
                  <a:schemeClr val="dk1"/>
                </a:solidFill>
              </a:rPr>
            </a:br>
            <a:endParaRPr lang="tr-TR"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Mert </a:t>
            </a:r>
            <a:r>
              <a:rPr lang="tr-TR" sz="1600" b="1" cap="none" dirty="0" err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Kıydan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1811404066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</a:t>
            </a: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8511-0B0C-DD2F-7732-F9FADC0F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93AC2-64A7-D28C-8524-5510E9303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Aşağıdaki </a:t>
            </a:r>
            <a:r>
              <a:rPr lang="tr-TR" dirty="0" err="1"/>
              <a:t>arayüz</a:t>
            </a:r>
            <a:r>
              <a:rPr lang="tr-TR" dirty="0"/>
              <a:t> iki tane sabit değişken içermektedir.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D346F-1441-6757-EC09-A1CBF08978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46C73-6822-7BFB-7E69-9B758959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76" y="2867724"/>
            <a:ext cx="4459026" cy="5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6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32267A-F087-34A8-DBA6-FC6BB48E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Java </a:t>
            </a:r>
            <a:r>
              <a:rPr lang="tr-TR" b="1" dirty="0" err="1"/>
              <a:t>Interface</a:t>
            </a:r>
            <a:r>
              <a:rPr lang="tr-TR" b="1" dirty="0"/>
              <a:t> Örnekleri-1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12B2CE-AF19-EEB5-A20B-373CF0D6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2" y="5931159"/>
            <a:ext cx="8915400" cy="3777622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ABC3B47-CD33-6110-12BB-868686588E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DD0A34C-0019-6707-0DD7-4811E6E5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404514"/>
            <a:ext cx="9477375" cy="46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44B62E-9F30-08F5-7B11-B2C9DE17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53701B-9C21-7AB6-5564-0B49FBC60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-apple-system"/>
              </a:rPr>
              <a:t>    Ekran Çıktısı:</a:t>
            </a:r>
          </a:p>
          <a:p>
            <a:endParaRPr lang="tr-TR" dirty="0">
              <a:latin typeface="-apple-system"/>
            </a:endParaRPr>
          </a:p>
          <a:p>
            <a:endParaRPr lang="tr-TR" b="0" i="0" dirty="0">
              <a:effectLst/>
              <a:latin typeface="-apple-system"/>
            </a:endParaRPr>
          </a:p>
          <a:p>
            <a:endParaRPr lang="tr-TR" dirty="0">
              <a:latin typeface="-apple-system"/>
            </a:endParaRPr>
          </a:p>
          <a:p>
            <a:r>
              <a:rPr lang="tr-TR" b="0" i="0" dirty="0">
                <a:effectLst/>
                <a:latin typeface="-apple-system"/>
              </a:rPr>
              <a:t>      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Yaptığımız bu örnekte ilk olarak </a:t>
            </a:r>
            <a:r>
              <a:rPr lang="tr-TR" i="0" dirty="0">
                <a:effectLst/>
                <a:latin typeface="Century Gothic" panose="020B0502020202020204" pitchFamily="34" charset="0"/>
              </a:rPr>
              <a:t>kitap </a:t>
            </a:r>
            <a:r>
              <a:rPr lang="tr-TR" i="0" dirty="0" err="1">
                <a:effectLst/>
                <a:latin typeface="Century Gothic" panose="020B0502020202020204" pitchFamily="34" charset="0"/>
              </a:rPr>
              <a:t>arayüzümüzü</a:t>
            </a:r>
            <a:r>
              <a:rPr lang="tr-TR" i="0" dirty="0">
                <a:effectLst/>
                <a:latin typeface="Century Gothic" panose="020B0502020202020204" pitchFamily="34" charset="0"/>
              </a:rPr>
              <a:t> 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oluşturduk. </a:t>
            </a:r>
            <a:r>
              <a:rPr lang="tr-TR" b="0" i="0" dirty="0" err="1">
                <a:effectLst/>
                <a:latin typeface="Century Gothic" panose="020B0502020202020204" pitchFamily="34" charset="0"/>
              </a:rPr>
              <a:t>Arayüzün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içerisine değişken ve metot tanımladık. </a:t>
            </a:r>
            <a:r>
              <a:rPr lang="tr-TR" i="0" dirty="0">
                <a:effectLst/>
                <a:latin typeface="Century Gothic" panose="020B0502020202020204" pitchFamily="34" charset="0"/>
              </a:rPr>
              <a:t>Kitap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 </a:t>
            </a:r>
            <a:r>
              <a:rPr lang="tr-TR" b="0" i="0" dirty="0" err="1">
                <a:effectLst/>
                <a:latin typeface="Century Gothic" panose="020B0502020202020204" pitchFamily="34" charset="0"/>
              </a:rPr>
              <a:t>arayüzünü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</a:t>
            </a:r>
            <a:r>
              <a:rPr lang="tr-TR" b="0" i="0" dirty="0" err="1">
                <a:effectLst/>
                <a:latin typeface="Century Gothic" panose="020B0502020202020204" pitchFamily="34" charset="0"/>
              </a:rPr>
              <a:t>implement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eden bir sınıf oluşturuyoruz ve bu sınıfın içerisine </a:t>
            </a:r>
            <a:r>
              <a:rPr lang="tr-TR" b="0" i="0" dirty="0" err="1">
                <a:effectLst/>
                <a:latin typeface="Century Gothic" panose="020B0502020202020204" pitchFamily="34" charset="0"/>
              </a:rPr>
              <a:t>override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işlemi yapılarak metodumuzu tanımlıyoruz. Sonrasında ise nesne oluşturarak ekran çıktımızın verilmesini sağlıyoruz.</a:t>
            </a:r>
          </a:p>
          <a:p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519B5B5-EAE2-A6A0-825C-E3ECEF331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BD1778-CC44-4973-8693-25AE4424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32" y="2153302"/>
            <a:ext cx="29337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4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71F6A4-5898-D734-6CEA-2469B1FC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Java </a:t>
            </a:r>
            <a:r>
              <a:rPr lang="tr-TR" b="1" dirty="0" err="1"/>
              <a:t>Interface</a:t>
            </a:r>
            <a:r>
              <a:rPr lang="tr-TR" b="1" dirty="0"/>
              <a:t> Örnekleri-2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09B109-5D75-59A4-9729-94011F1E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8037" y="6233890"/>
            <a:ext cx="8915400" cy="3777622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7D206C-7AF2-5B8D-D466-565D2F653B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57619DB-FE0C-9369-394C-214518D8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37" y="1335056"/>
            <a:ext cx="9448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5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C73172-0AA7-2AD9-68BB-B0865B67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E1CFBE-B6C4-6412-15C3-1BD679FB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Ekran çıktısı :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    Yaptığımız bu örnekte ilk olarak telefon ara yüz oluşturduk. İçerisinde bir metot tanımladık. Sonrasında ise ‘</a:t>
            </a:r>
            <a:r>
              <a:rPr lang="tr-TR" dirty="0" err="1"/>
              <a:t>telefonmarka</a:t>
            </a:r>
            <a:r>
              <a:rPr lang="tr-TR" dirty="0"/>
              <a:t>’ sınıfı oluşturduk ve bu sınıfta telefon sınıfımızın uygulanmasını sağladık. Sonrasında ise main sınıfı oluşturduk ve bu sınıfta nesnelerimizi oluşturduk. Klavyeden veri isteyerek ekran çıktımızı vermiş olduk.</a:t>
            </a:r>
            <a:br>
              <a:rPr lang="tr-TR" dirty="0"/>
            </a:br>
            <a:r>
              <a:rPr lang="tr-TR" b="0" i="0" dirty="0">
                <a:effectLst/>
                <a:latin typeface="-apple-system"/>
              </a:rPr>
              <a:t> 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AB1BE-2C05-D2E6-76A2-390369FF70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770C0D7-4284-67F7-E44A-90E7B751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55" y="2242748"/>
            <a:ext cx="3429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129C22-B367-BC46-D2DE-31573262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Kaynaklar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B93DB2-3D44-CD3D-A47D-71D380CB9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Wh3school</a:t>
            </a:r>
          </a:p>
          <a:p>
            <a:r>
              <a:rPr lang="tr-TR" dirty="0">
                <a:hlinkClick r:id="rId2"/>
              </a:rPr>
              <a:t>https://www.kodkampusu.com/javada-arayuzler-interfaces/#close</a:t>
            </a:r>
            <a:endParaRPr lang="tr-TR" dirty="0"/>
          </a:p>
          <a:p>
            <a:r>
              <a:rPr lang="tr-TR" dirty="0">
                <a:hlinkClick r:id="rId3"/>
              </a:rPr>
              <a:t>https://medium.com/codable/interfacelerin-mantigi-nedir-1-hikayeli-f9b960228328</a:t>
            </a:r>
            <a:endParaRPr lang="tr-TR" dirty="0"/>
          </a:p>
          <a:p>
            <a:r>
              <a:rPr lang="tr-TR" dirty="0">
                <a:hlinkClick r:id="rId4"/>
              </a:rPr>
              <a:t>https://emrecelen.com.tr/java-interface-nedir/</a:t>
            </a:r>
            <a:endParaRPr lang="tr-TR" dirty="0"/>
          </a:p>
          <a:p>
            <a:r>
              <a:rPr lang="tr-TR" dirty="0">
                <a:hlinkClick r:id="rId5"/>
              </a:rPr>
              <a:t>http://www.baskent.edu.tr/~tkaracay/etudio/ders/prg/java/ch17/interface.htm</a:t>
            </a:r>
            <a:endParaRPr lang="tr-TR" dirty="0"/>
          </a:p>
          <a:p>
            <a:r>
              <a:rPr lang="tr-TR" dirty="0"/>
              <a:t>Yazılım </a:t>
            </a:r>
            <a:r>
              <a:rPr lang="tr-TR" dirty="0" err="1"/>
              <a:t>BilimiYoutube</a:t>
            </a:r>
            <a:r>
              <a:rPr lang="tr-TR"/>
              <a:t> Kanalı.</a:t>
            </a:r>
            <a:endParaRPr lang="tr-TR" dirty="0"/>
          </a:p>
          <a:p>
            <a:r>
              <a:rPr lang="tr-TR" dirty="0">
                <a:hlinkClick r:id="rId6"/>
              </a:rPr>
              <a:t>https://www.youtube.com/watch?v=RPe4fil45Mo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795AFC2-8494-E5DA-609A-EDC8F0F396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7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Mert Kıydan 1811404066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:mertkiydan@gmail.com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01/06/2022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0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Interface</a:t>
            </a:r>
            <a:r>
              <a:rPr lang="tr-TR" sz="1800" b="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nedir?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Interface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ne işe yarar?</a:t>
            </a:r>
            <a:endParaRPr lang="tr-TR"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0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Interface</a:t>
            </a:r>
            <a:r>
              <a:rPr lang="tr-TR" sz="1800" b="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kullanımı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Interface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yapısı</a:t>
            </a:r>
            <a:endParaRPr lang="tr-TR"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Javada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interface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avantajları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Javada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interface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kullanım örnekleri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Kanyak</a:t>
            </a: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lar</a:t>
            </a: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FE8C-5C6C-CC70-B99A-22D3A45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		</a:t>
            </a:r>
            <a:r>
              <a:rPr lang="tr-TR" b="1" dirty="0" err="1"/>
              <a:t>Interface</a:t>
            </a:r>
            <a:r>
              <a:rPr lang="tr-TR" b="1" dirty="0"/>
              <a:t> nedir?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7F17B-3B8D-5C00-1551-B7904C907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BD1A9D-542A-5878-CEB6-26F1B59C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2" y="1661613"/>
            <a:ext cx="1091356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Java’da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soyut sınıf yerine kullanılır, ama soyut sınıftan farklı ve daha kullanışlıdır.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kullanarak, bir sınıfın neler yapacağını belirlerken, onları nasıl yapacağını gizleyebiliriz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Arayüzün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yapısı sınıfın yapısına benzerse de aralarında önemli farklar vardır.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,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interface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anahtar sözcüğü ile tanımlanır.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abstract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metotlar içerir.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, anlık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instance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) değişkenler içeremez.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Ancak, belirtkeleri konmamış olsa bile,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içindeki  değişkenler 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final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ve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static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olur.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Bu demektir ki,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arayüzde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tanımlanan değişkenler, onu çağıran sınıflar tarafından değiştirilemez.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2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E79707-6BE3-CF57-F29B-8346D7EF6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5296" y="2606381"/>
            <a:ext cx="283811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, yalnızca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ve ön-tanımlı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dafault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) erişim belirtkesi alabilir, başka erişim belirtkesi alamaz.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damgalı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,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damgalı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gibidir. Her kod ona erişebilir.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Erişim damgasız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, erişim damgasız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gibidir.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Bu durumda,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arayüze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, ait olduğu paket içindeki bütün kodlar ona erişebilir.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Paket dışındaki kodlar erişemez.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Interface</a:t>
            </a:r>
            <a:r>
              <a:rPr lang="tr-TR" b="1" dirty="0"/>
              <a:t> ne işe yarar?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Interface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normal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class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gibi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 tip(</a:t>
            </a:r>
            <a:r>
              <a:rPr lang="tr-TR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type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) tanımlamak 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için kullanılır. </a:t>
            </a:r>
            <a:r>
              <a:rPr lang="tr-TR" dirty="0">
                <a:latin typeface="Century Gothic" panose="020B0502020202020204" pitchFamily="34" charset="0"/>
              </a:rPr>
              <a:t>İçerisindeki </a:t>
            </a:r>
            <a:r>
              <a:rPr lang="tr-TR" dirty="0" err="1">
                <a:latin typeface="Century Gothic" panose="020B0502020202020204" pitchFamily="34" charset="0"/>
              </a:rPr>
              <a:t>default</a:t>
            </a:r>
            <a:r>
              <a:rPr lang="tr-TR" dirty="0">
                <a:latin typeface="Century Gothic" panose="020B0502020202020204" pitchFamily="34" charset="0"/>
              </a:rPr>
              <a:t> ve </a:t>
            </a:r>
            <a:r>
              <a:rPr lang="tr-TR" dirty="0" err="1">
                <a:latin typeface="Century Gothic" panose="020B0502020202020204" pitchFamily="34" charset="0"/>
              </a:rPr>
              <a:t>static</a:t>
            </a:r>
            <a:r>
              <a:rPr lang="tr-TR" dirty="0">
                <a:latin typeface="Century Gothic" panose="020B0502020202020204" pitchFamily="34" charset="0"/>
              </a:rPr>
              <a:t> tanımlanan metotlar hariç, metotların </a:t>
            </a:r>
            <a:r>
              <a:rPr lang="tr-TR" dirty="0" err="1">
                <a:latin typeface="Century Gothic" panose="020B0502020202020204" pitchFamily="34" charset="0"/>
              </a:rPr>
              <a:t>implementasyonları</a:t>
            </a:r>
            <a:r>
              <a:rPr lang="tr-TR" dirty="0">
                <a:latin typeface="Century Gothic" panose="020B0502020202020204" pitchFamily="34" charset="0"/>
              </a:rPr>
              <a:t> bulunmaz ve </a:t>
            </a:r>
            <a:r>
              <a:rPr lang="tr-TR" dirty="0" err="1">
                <a:latin typeface="Century Gothic" panose="020B0502020202020204" pitchFamily="34" charset="0"/>
              </a:rPr>
              <a:t>state</a:t>
            </a:r>
            <a:r>
              <a:rPr lang="tr-TR" dirty="0">
                <a:latin typeface="Century Gothic" panose="020B0502020202020204" pitchFamily="34" charset="0"/>
              </a:rPr>
              <a:t> tutmaz.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Bir 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çok </a:t>
            </a:r>
            <a:r>
              <a:rPr lang="tr-TR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class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tarafından </a:t>
            </a:r>
            <a:r>
              <a:rPr lang="tr-TR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implement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edilebilirler. 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Birden fazla </a:t>
            </a:r>
            <a:r>
              <a:rPr lang="tr-TR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interface’i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tr-TR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extend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edebilirler.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>
              <a:solidFill>
                <a:srgbClr val="292929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Normal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class’tan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farkları vardır ama yazımızın konusu olmadığı için burada değinmeyeceğim. Buradaki 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en önemli nokta </a:t>
            </a:r>
            <a:r>
              <a:rPr lang="tr-TR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interfacin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de tip(</a:t>
            </a:r>
            <a:r>
              <a:rPr lang="tr-TR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type</a:t>
            </a:r>
            <a:r>
              <a:rPr lang="tr-TR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) tanımlamak 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için kullanıldığıdır.</a:t>
            </a:r>
            <a:endParaRPr lang="tr-TR" i="0" dirty="0">
              <a:solidFill>
                <a:srgbClr val="292929"/>
              </a:solidFill>
              <a:effectLst/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44487" y="4730151"/>
            <a:ext cx="2447544" cy="183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>
              <a:buSzPts val="3600"/>
            </a:pPr>
            <a:r>
              <a:rPr lang="tr-TR" b="1" i="0" dirty="0">
                <a:effectLst/>
                <a:latin typeface="Poppins" panose="020B0502040204020203" pitchFamily="2" charset="-94"/>
              </a:rPr>
              <a:t>Java’da </a:t>
            </a:r>
            <a:r>
              <a:rPr lang="tr-TR" b="1" i="0" dirty="0" err="1">
                <a:effectLst/>
                <a:latin typeface="Poppins" panose="020B0502040204020203" pitchFamily="2" charset="-94"/>
              </a:rPr>
              <a:t>Arayüzler’in</a:t>
            </a:r>
            <a:r>
              <a:rPr lang="tr-TR" b="1" i="0" dirty="0">
                <a:effectLst/>
                <a:latin typeface="Poppins" panose="020B0502040204020203" pitchFamily="2" charset="-94"/>
              </a:rPr>
              <a:t> (</a:t>
            </a:r>
            <a:r>
              <a:rPr lang="tr-TR" b="1" i="0" dirty="0" err="1">
                <a:effectLst/>
                <a:latin typeface="Poppins" panose="020B0502040204020203" pitchFamily="2" charset="-94"/>
              </a:rPr>
              <a:t>Interfaces</a:t>
            </a:r>
            <a:r>
              <a:rPr lang="tr-TR" b="1" i="0" dirty="0">
                <a:effectLst/>
                <a:latin typeface="Poppins" panose="020B0502040204020203" pitchFamily="2" charset="-94"/>
              </a:rPr>
              <a:t>) Avantajları</a:t>
            </a:r>
            <a:br>
              <a:rPr lang="tr-TR" b="1" i="0" dirty="0">
                <a:effectLst/>
                <a:latin typeface="Poppins" panose="020B0502040204020203" pitchFamily="2" charset="-94"/>
              </a:rPr>
            </a:b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Century Gothic" panose="020B0502020202020204" pitchFamily="34" charset="0"/>
              </a:rPr>
              <a:t>Arayüzler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aracılığıyla programda çoklu kalıtım uygulayabiliriz.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Century Gothic" panose="020B0502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Century Gothic" panose="020B0502020202020204" pitchFamily="34" charset="0"/>
              </a:rPr>
              <a:t>Arayüzler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, karmaşık tasarımları parçalama ve nesneler arasındaki bağımlılıkları temizleme işlevi görür.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Century Gothic" panose="020B0502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Century Gothic" panose="020B0502020202020204" pitchFamily="34" charset="0"/>
              </a:rPr>
              <a:t>Arayüzler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, uygulamayı gevşek bir şekilde birleştirir.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Interface</a:t>
            </a:r>
            <a:r>
              <a:rPr lang="tr-TR" b="1" dirty="0"/>
              <a:t> kullanımı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3013789"/>
            <a:ext cx="7848600" cy="313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effectLst/>
                <a:latin typeface="Century Gothic" panose="020B0502020202020204" pitchFamily="34" charset="0"/>
              </a:rPr>
              <a:t>Yaptığımız bu genel kullanım yapısında </a:t>
            </a:r>
            <a:r>
              <a:rPr lang="tr-TR" i="0" dirty="0">
                <a:effectLst/>
                <a:latin typeface="Century Gothic" panose="020B0502020202020204" pitchFamily="34" charset="0"/>
              </a:rPr>
              <a:t>meyve </a:t>
            </a:r>
            <a:r>
              <a:rPr lang="tr-TR" i="0" dirty="0" err="1">
                <a:effectLst/>
                <a:latin typeface="Century Gothic" panose="020B0502020202020204" pitchFamily="34" charset="0"/>
              </a:rPr>
              <a:t>arayüzü</a:t>
            </a:r>
            <a:r>
              <a:rPr lang="tr-TR" i="0" dirty="0">
                <a:effectLst/>
                <a:latin typeface="Century Gothic" panose="020B0502020202020204" pitchFamily="34" charset="0"/>
              </a:rPr>
              <a:t> (</a:t>
            </a:r>
            <a:r>
              <a:rPr lang="tr-TR" i="0" dirty="0" err="1">
                <a:effectLst/>
                <a:latin typeface="Century Gothic" panose="020B0502020202020204" pitchFamily="34" charset="0"/>
              </a:rPr>
              <a:t>Interface</a:t>
            </a:r>
            <a:r>
              <a:rPr lang="tr-TR" i="0" dirty="0">
                <a:effectLst/>
                <a:latin typeface="Century Gothic" panose="020B0502020202020204" pitchFamily="34" charset="0"/>
              </a:rPr>
              <a:t>) 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oluşturduk. Bu </a:t>
            </a:r>
            <a:r>
              <a:rPr lang="tr-TR" b="0" i="0" dirty="0" err="1">
                <a:effectLst/>
                <a:latin typeface="Century Gothic" panose="020B0502020202020204" pitchFamily="34" charset="0"/>
              </a:rPr>
              <a:t>arayüzümüzün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içerisine soyut metotlar tanımladık.</a:t>
            </a:r>
            <a:endParaRPr sz="1800" b="1" dirty="0">
              <a:latin typeface="Century Gothic" panose="020B0502020202020204" pitchFamily="34" charset="0"/>
            </a:endParaRPr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3"/>
          <a:srcRect t="21142" r="-1334" b="14858"/>
          <a:stretch>
            <a:fillRect/>
          </a:stretch>
        </p:blipFill>
        <p:spPr>
          <a:xfrm>
            <a:off x="8875142" y="4762688"/>
            <a:ext cx="3158706" cy="199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1D426B9-A603-378D-D60C-E33BD9F6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47" y="1367435"/>
            <a:ext cx="7620660" cy="16463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4503-5858-FD83-C4C2-6FE973B1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Interface</a:t>
            </a:r>
            <a:r>
              <a:rPr lang="tr-TR" b="1" dirty="0"/>
              <a:t> yapısı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51151-DEB4-5219-AA19-262D23FE1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Arayüzün</a:t>
            </a:r>
            <a:r>
              <a:rPr lang="tr-T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genel yapısı aşağıdaki gibidir. Erişim-belirtkesi ya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public</a:t>
            </a:r>
            <a:r>
              <a:rPr lang="tr-T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olur ya da hiç konmaz, o 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zaman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default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erişim etkin olur.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3075-94BE-81BB-5401-5E51AC2327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FF2A3-8FB0-0D0D-F8F2-2878B4D6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74" y="3117536"/>
            <a:ext cx="52101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7BB1-EBCD-BA67-F640-ACF69D78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C71C-DC52-6F82-8C87-04DACEAFE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Aşağıdaki </a:t>
            </a:r>
            <a:r>
              <a:rPr lang="tr-TR" dirty="0" err="1"/>
              <a:t>arayüz</a:t>
            </a:r>
            <a:r>
              <a:rPr lang="tr-TR" dirty="0"/>
              <a:t> iki tane metot içermektedir.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D0359-67DD-D1CA-D4D7-F80E76EE88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A2FA-A42A-DF44-F138-93236663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116" y="2827876"/>
            <a:ext cx="4630881" cy="6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50379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619</Words>
  <Application>Microsoft Office PowerPoint</Application>
  <PresentationFormat>Widescreen</PresentationFormat>
  <Paragraphs>102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Century Gothic</vt:lpstr>
      <vt:lpstr>Arial</vt:lpstr>
      <vt:lpstr>-apple-system</vt:lpstr>
      <vt:lpstr>Poppins</vt:lpstr>
      <vt:lpstr>Calibri</vt:lpstr>
      <vt:lpstr>Noto Sans Symbols</vt:lpstr>
      <vt:lpstr>Duman</vt:lpstr>
      <vt:lpstr>Javada arayüz kullanımı </vt:lpstr>
      <vt:lpstr>İÇİNDEKİLER</vt:lpstr>
      <vt:lpstr>  Interface nedir?</vt:lpstr>
      <vt:lpstr>PowerPoint Presentation</vt:lpstr>
      <vt:lpstr>Interface ne işe yarar?</vt:lpstr>
      <vt:lpstr>Java’da Arayüzler’in (Interfaces) Avantajları </vt:lpstr>
      <vt:lpstr>Interface kullanımı</vt:lpstr>
      <vt:lpstr>Interface yapısı</vt:lpstr>
      <vt:lpstr>Örnek-1</vt:lpstr>
      <vt:lpstr>Örnek-2</vt:lpstr>
      <vt:lpstr>Java Interface Örnekleri-1</vt:lpstr>
      <vt:lpstr>PowerPoint Presentation</vt:lpstr>
      <vt:lpstr>Java Interface Örnekleri-2</vt:lpstr>
      <vt:lpstr>PowerPoint Presentation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mertefe kıydan</cp:lastModifiedBy>
  <cp:revision>6</cp:revision>
  <dcterms:created xsi:type="dcterms:W3CDTF">2022-05-25T15:13:00Z</dcterms:created>
  <dcterms:modified xsi:type="dcterms:W3CDTF">2022-06-06T14:58:59Z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