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305" r:id="rId5"/>
    <p:sldId id="306" r:id="rId6"/>
    <p:sldId id="262" r:id="rId7"/>
    <p:sldId id="300" r:id="rId8"/>
    <p:sldId id="302" r:id="rId9"/>
    <p:sldId id="307" r:id="rId10"/>
    <p:sldId id="308" r:id="rId11"/>
    <p:sldId id="303" r:id="rId12"/>
    <p:sldId id="309" r:id="rId13"/>
    <p:sldId id="304" r:id="rId14"/>
    <p:sldId id="310" r:id="rId15"/>
    <p:sldId id="30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Operatörler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Kerim ÖZTÜRK 2011404063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03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60BB43-7253-81B4-F6F6-0D9ECDE1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Atama Operatörleri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D06698-9918-19C2-7E30-A9D9058B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6104D9-F311-7DED-03B9-6E16C3FEC4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F560376-3D19-D75A-9043-77288EEB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3600"/>
            <a:ext cx="5512051" cy="381791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E962245-BA04-5B05-78D6-DC8F6AC3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262" y="2133599"/>
            <a:ext cx="3483058" cy="38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303FB-65AB-64F2-ADB2-3579A758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İlişkisel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B751D1-F002-5B66-E6F8-C8EE28FA8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İlişkisel operatörler iki değişkenin değerlerini birbiri ile kıyaslamak için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B67746-E9E8-B870-622E-68667C19A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4FA0ED79-1D09-9A41-3498-BE729B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5283"/>
              </p:ext>
            </p:extLst>
          </p:nvPr>
        </p:nvGraphicFramePr>
        <p:xfrm>
          <a:off x="2589212" y="2983832"/>
          <a:ext cx="8915400" cy="292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48792826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739684065"/>
                    </a:ext>
                  </a:extLst>
                </a:gridCol>
              </a:tblGrid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Operatörler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91468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Eşit mi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0125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Eşit mi değil mi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06919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 mü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2683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Küçük mü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96026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 veya eşit mi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51570"/>
                  </a:ext>
                </a:extLst>
              </a:tr>
              <a:tr h="418198">
                <a:tc>
                  <a:txBody>
                    <a:bodyPr/>
                    <a:lstStyle/>
                    <a:p>
                      <a:r>
                        <a:rPr lang="tr-T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Küçük veya eşit mi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7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5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767BA-6A3F-0EA4-AA5F-2D2D1BE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İlişkisel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2B2CF4-9FEF-1A58-0137-F60B058C9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BAECE5-64A1-B798-C424-7BC79A9CD5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79E5DBB-0B5E-A682-CA70-A6059A62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3600"/>
            <a:ext cx="4854325" cy="393529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9E5FF41-D256-1A44-BE60-C10F9CA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6" y="2133599"/>
            <a:ext cx="4135900" cy="39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DE498C-A3EF-9D66-4539-4FC9FC2C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b="1" dirty="0"/>
              <a:t>Mantıksal (</a:t>
            </a:r>
            <a:r>
              <a:rPr lang="tr-TR" b="1" dirty="0" err="1"/>
              <a:t>Logic</a:t>
            </a:r>
            <a:r>
              <a:rPr lang="tr-TR" b="1" dirty="0"/>
              <a:t>)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575FEE-3452-A9ED-ECC2-7AD1DE50D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Mantıksal deyimleri birbiri ile ilişkilendirmek için tablodaki operatörler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1EE987-E1AA-7512-2542-7EB63A7B4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5137A78-059C-664E-3F87-8F9EDBC5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8322"/>
              </p:ext>
            </p:extLst>
          </p:nvPr>
        </p:nvGraphicFramePr>
        <p:xfrm>
          <a:off x="2589212" y="2871537"/>
          <a:ext cx="8915400" cy="303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18878217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20834757"/>
                    </a:ext>
                  </a:extLst>
                </a:gridCol>
              </a:tblGrid>
              <a:tr h="1013229">
                <a:tc>
                  <a:txBody>
                    <a:bodyPr/>
                    <a:lstStyle/>
                    <a:p>
                      <a:r>
                        <a:rPr lang="tr-TR" dirty="0"/>
                        <a:t>Operatörler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05538"/>
                  </a:ext>
                </a:extLst>
              </a:tr>
              <a:tr h="1013229">
                <a:tc>
                  <a:txBody>
                    <a:bodyPr/>
                    <a:lstStyle/>
                    <a:p>
                      <a:r>
                        <a:rPr lang="tr-TR" dirty="0"/>
                        <a:t>&amp;&amp;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Logical</a:t>
                      </a:r>
                      <a:r>
                        <a:rPr lang="tr-TR" dirty="0"/>
                        <a:t> AND ( Mantıksal VE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80329"/>
                  </a:ext>
                </a:extLst>
              </a:tr>
              <a:tr h="1013229">
                <a:tc>
                  <a:txBody>
                    <a:bodyPr/>
                    <a:lstStyle/>
                    <a:p>
                      <a:r>
                        <a:rPr lang="tr-TR" dirty="0"/>
                        <a:t>| 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Logical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( Mantıksal VEYA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1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956FE6-38E9-0DCA-CEF9-5789CDD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Mantıksal (</a:t>
            </a:r>
            <a:r>
              <a:rPr lang="tr-TR" b="1" dirty="0" err="1"/>
              <a:t>Logic</a:t>
            </a:r>
            <a:r>
              <a:rPr lang="tr-TR" b="1" dirty="0"/>
              <a:t>)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992E5E-4C24-94E7-6C4A-BBBCCBE13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7402A4-9F17-2ADC-DC43-545C8E7C40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E1743FD-313F-D9DF-BF18-3815CC18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971128" cy="37776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609893B-EDF3-ED54-FD5A-44F027BA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0" y="2133600"/>
            <a:ext cx="294427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5972783" y="4600165"/>
            <a:ext cx="5972960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</a:t>
            </a:r>
            <a:r>
              <a:rPr kumimoji="0" lang="tr-T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kumimoji="0" lang="tr-T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Kerim ÖZTÜRK 2011404063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2011404063@ogr.mehmetakif.edu.tr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Aritmetik Operatörler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++ ve -- Operatörler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Prefix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Postfix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Takılar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Atama Operatörler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İlişkisel Operatörler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Mantıksal (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Logic</a:t>
            </a:r>
            <a:r>
              <a:rPr lang="tr-TR" sz="1800" b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) Operatörler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Aritmetik Operatörler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 dirty="0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  C# programlama dilinde aritmet</a:t>
            </a:r>
            <a:r>
              <a:rPr lang="tr-TR" dirty="0"/>
              <a:t>ik operatörler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tr-TR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47679A4C-4730-6178-0162-13663CF5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98385"/>
              </p:ext>
            </p:extLst>
          </p:nvPr>
        </p:nvGraphicFramePr>
        <p:xfrm>
          <a:off x="1788165" y="1984441"/>
          <a:ext cx="7848600" cy="424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638768568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4235072368"/>
                    </a:ext>
                  </a:extLst>
                </a:gridCol>
              </a:tblGrid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Operatörler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45797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tr-TR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Toplama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50379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Çıkarma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03109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Çarpma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1697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Bölme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41825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22393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azaltma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69957"/>
                  </a:ext>
                </a:extLst>
              </a:tr>
              <a:tr h="530479">
                <a:tc>
                  <a:txBody>
                    <a:bodyPr/>
                    <a:lstStyle/>
                    <a:p>
                      <a:r>
                        <a:rPr lang="tr-T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artırma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21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FAA52-262D-42F1-901E-E0C5C494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ADC70E-3E6A-53D6-63BC-B40CC3326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EF8BB3-421E-2A06-8F36-BDFF590A0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F8799D3-8342-3033-3075-75F6B8F2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15" y="2133600"/>
            <a:ext cx="5917992" cy="37776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14E330D-9135-446B-433F-7C4117AD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07" y="2133600"/>
            <a:ext cx="2935705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1E535-B22A-2F16-E758-976FAD61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Operatörler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D3907D-FA67-7546-E012-3D758C4E0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5F3F3A-B735-96C0-BD16-8C8AFC719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37E828D-4E91-8320-E4EB-8C26FB2F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3600"/>
            <a:ext cx="5720600" cy="38534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C83961-D1C6-1A7F-9522-821BEA52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10" y="2133600"/>
            <a:ext cx="3241183" cy="38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++ ve -- Operatörleri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/>
              <a:t>	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	</a:t>
            </a: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	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	</a:t>
            </a:r>
            <a:r>
              <a:rPr lang="tr-TR" sz="1800" dirty="0"/>
              <a:t>Sayısal değerlere 1 değerini çıkarmak veya eklemek 	için </a:t>
            </a:r>
            <a:r>
              <a:rPr lang="tr-TR" dirty="0"/>
              <a:t>-</a:t>
            </a:r>
            <a:r>
              <a:rPr lang="tr-TR" sz="1800" dirty="0"/>
              <a:t>- ve ++ operatörlerini kullanabiliriz.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	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Prefix</a:t>
            </a:r>
            <a:r>
              <a:rPr lang="tr-TR" b="1" dirty="0"/>
              <a:t> ve </a:t>
            </a:r>
            <a:r>
              <a:rPr lang="tr-TR" b="1" dirty="0" err="1"/>
              <a:t>Postfix</a:t>
            </a:r>
            <a:r>
              <a:rPr lang="tr-TR" b="1" dirty="0"/>
              <a:t> Takılar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086436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/>
              <a:t>Sayılara yaptığımız eklemeleri ++ veya -- gibi değişkenin önüne veya arkasına alarak önce artırma veya sonra artırma gibi işlemler gerçekleştirebiliriz.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D185D-E9BC-8939-34ED-51CAF4C5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Atama Operatörleri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9A107D-1897-C324-0226-A8CD86A5D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Atama operatörleri değişkenlere değer atamak için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743A9B-7E57-107B-9A54-07477B839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9804F9D-8A8E-AE0B-87F9-9FBFB4A8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18354"/>
              </p:ext>
            </p:extLst>
          </p:nvPr>
        </p:nvGraphicFramePr>
        <p:xfrm>
          <a:off x="2589212" y="2699939"/>
          <a:ext cx="8911686" cy="325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843">
                  <a:extLst>
                    <a:ext uri="{9D8B030D-6E8A-4147-A177-3AD203B41FA5}">
                      <a16:colId xmlns:a16="http://schemas.microsoft.com/office/drawing/2014/main" val="1336041012"/>
                    </a:ext>
                  </a:extLst>
                </a:gridCol>
                <a:gridCol w="4455843">
                  <a:extLst>
                    <a:ext uri="{9D8B030D-6E8A-4147-A177-3AD203B41FA5}">
                      <a16:colId xmlns:a16="http://schemas.microsoft.com/office/drawing/2014/main" val="3032001275"/>
                    </a:ext>
                  </a:extLst>
                </a:gridCol>
              </a:tblGrid>
              <a:tr h="331366">
                <a:tc>
                  <a:txBody>
                    <a:bodyPr/>
                    <a:lstStyle/>
                    <a:p>
                      <a:r>
                        <a:rPr lang="tr-TR" dirty="0"/>
                        <a:t>Operatör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89389"/>
                  </a:ext>
                </a:extLst>
              </a:tr>
              <a:tr h="331366"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Değişkene değer atama işlevi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12560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tr-T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Soldaki değere sağdakini ekler ve soldakine atama işlevi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6802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tr-T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Soldaki değerden sağdakini çıkarır ve soldakine atama işlevi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5745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tr-TR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Soldaki değer ile sağdakini çarpar ve soldakine atama işlevi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08112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tr-T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Soldaki değeri sağdakine böler ve soldakine atama işlevi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99264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tr-TR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Soldaki ile sağdakini </a:t>
                      </a:r>
                      <a:r>
                        <a:rPr lang="tr-TR" dirty="0" err="1"/>
                        <a:t>mod</a:t>
                      </a:r>
                      <a:r>
                        <a:rPr lang="tr-TR" dirty="0"/>
                        <a:t> işlemine sokar ve sonucu soldakine atar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3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42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8210CF-F126-9749-2FE7-0D2EF8A0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Atama Operatörleri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5EECCA-2B59-2E71-EC93-0C062852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7B0E82-62DA-75A4-FA16-297BD4BEF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C436EE3-2981-F6C2-F38D-EA41D112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3599"/>
            <a:ext cx="4870368" cy="377762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E2229AF-A251-B32D-F4AF-4ECC1527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9" y="2133597"/>
            <a:ext cx="4074108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750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358</Words>
  <Application>Microsoft Office PowerPoint</Application>
  <PresentationFormat>Geniş ekran</PresentationFormat>
  <Paragraphs>116</Paragraphs>
  <Slides>15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Calibri</vt:lpstr>
      <vt:lpstr>Noto Sans Symbols</vt:lpstr>
      <vt:lpstr>Century Gothic</vt:lpstr>
      <vt:lpstr>Arial</vt:lpstr>
      <vt:lpstr>Duman</vt:lpstr>
      <vt:lpstr>  Operatörler </vt:lpstr>
      <vt:lpstr>İÇİNDEKİLER</vt:lpstr>
      <vt:lpstr>Aritmetik Operatörler</vt:lpstr>
      <vt:lpstr>Aritmetik Operatörler</vt:lpstr>
      <vt:lpstr>Aritmetik Operatörler</vt:lpstr>
      <vt:lpstr>++ ve -- Operatörleri</vt:lpstr>
      <vt:lpstr>Prefix ve Postfix Takılar</vt:lpstr>
      <vt:lpstr>Atama Operatörleri</vt:lpstr>
      <vt:lpstr>Atama Operatörleri</vt:lpstr>
      <vt:lpstr>Atama Operatörleri</vt:lpstr>
      <vt:lpstr>İlişkisel Operatörler</vt:lpstr>
      <vt:lpstr>İlişkisel Operatörler</vt:lpstr>
      <vt:lpstr>Mantıksal (Logic) Operatörler</vt:lpstr>
      <vt:lpstr>Mantıksal (Logic) Operatörler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Kerim Öztürk</cp:lastModifiedBy>
  <cp:revision>13</cp:revision>
  <dcterms:created xsi:type="dcterms:W3CDTF">2022-05-25T15:13:00Z</dcterms:created>
  <dcterms:modified xsi:type="dcterms:W3CDTF">2022-06-03T03:56:39Z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