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8" r:id="rId2"/>
    <p:sldId id="259" r:id="rId3"/>
    <p:sldId id="261" r:id="rId4"/>
    <p:sldId id="262" r:id="rId5"/>
    <p:sldId id="302" r:id="rId6"/>
    <p:sldId id="303" r:id="rId7"/>
    <p:sldId id="304" r:id="rId8"/>
    <p:sldId id="305" r:id="rId9"/>
    <p:sldId id="306" r:id="rId10"/>
    <p:sldId id="307" r:id="rId11"/>
    <p:sldId id="308" r:id="rId12"/>
    <p:sldId id="311" r:id="rId13"/>
    <p:sldId id="312" r:id="rId14"/>
    <p:sldId id="313" r:id="rId15"/>
    <p:sldId id="309" r:id="rId16"/>
    <p:sldId id="314" r:id="rId17"/>
    <p:sldId id="310" r:id="rId18"/>
    <p:sldId id="300" r:id="rId19"/>
    <p:sldId id="315" r:id="rId20"/>
    <p:sldId id="316" r:id="rId21"/>
    <p:sldId id="317" r:id="rId22"/>
    <p:sldId id="318" r:id="rId23"/>
    <p:sldId id="319" r:id="rId24"/>
    <p:sldId id="320" r:id="rId25"/>
    <p:sldId id="329" r:id="rId26"/>
    <p:sldId id="330" r:id="rId27"/>
    <p:sldId id="327" r:id="rId28"/>
    <p:sldId id="321" r:id="rId29"/>
    <p:sldId id="322" r:id="rId30"/>
    <p:sldId id="326" r:id="rId31"/>
    <p:sldId id="323" r:id="rId32"/>
    <p:sldId id="324" r:id="rId33"/>
    <p:sldId id="325" r:id="rId34"/>
    <p:sldId id="328" r:id="rId35"/>
    <p:sldId id="331" r:id="rId36"/>
    <p:sldId id="332" r:id="rId37"/>
    <p:sldId id="333" r:id="rId38"/>
    <p:sldId id="301"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Century Gothic" panose="020B0502020202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19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609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497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979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458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900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620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617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4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870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572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446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8181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0289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694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0304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331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22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0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8685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175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816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96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685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4135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4650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903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683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1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552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750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922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295525" y="2450011"/>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a:solidFill>
                  <a:schemeClr val="dk1"/>
                </a:solidFill>
              </a:rPr>
              <a:t>C# DA DÖNGÜ YAPILARI</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Neslihan ŞAHİN 2011404038</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02</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31" name="Google Shape;231;p7"/>
          <p:cNvSpPr txBox="1">
            <a:spLocks noGrp="1"/>
          </p:cNvSpPr>
          <p:nvPr>
            <p:ph type="body" idx="1"/>
          </p:nvPr>
        </p:nvSpPr>
        <p:spPr>
          <a:xfrm>
            <a:off x="2040146" y="970344"/>
            <a:ext cx="8170653" cy="58413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800"/>
              <a:buNone/>
            </a:pPr>
            <a:r>
              <a:rPr lang="tr-TR" sz="3600" b="1" dirty="0">
                <a:solidFill>
                  <a:schemeClr val="accent2">
                    <a:lumMod val="75000"/>
                  </a:schemeClr>
                </a:solidFill>
                <a:latin typeface="Century Gothic" panose="020B0502020202020204" pitchFamily="34" charset="0"/>
              </a:rPr>
              <a:t>WHILE DÖNGÜSÜ</a:t>
            </a: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1802732" y="1855139"/>
            <a:ext cx="7848600" cy="375959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r>
              <a:rPr lang="tr-TR" dirty="0"/>
              <a:t>Belirli bir mantıksal deyim sağlandığı sürece, belirli bir kod bloğunun veya işlemin tekrarlanması isteniyorsa, bu döngü yapısı kullanılır. Bu yapıda, döngü tekrarlanmanın kaç kez olacağı ayrıca tanımlanmalıdır. </a:t>
            </a:r>
            <a:r>
              <a:rPr lang="tr-TR" dirty="0" err="1"/>
              <a:t>For</a:t>
            </a:r>
            <a:r>
              <a:rPr lang="tr-TR" dirty="0"/>
              <a:t> döngüsünden farkı sadece şartı kontrol etmesidir.</a:t>
            </a:r>
          </a:p>
          <a:p>
            <a:pPr marL="0" indent="0">
              <a:spcBef>
                <a:spcPts val="0"/>
              </a:spcBef>
            </a:pPr>
            <a:endParaRPr lang="tr-TR" b="1" dirty="0"/>
          </a:p>
        </p:txBody>
      </p:sp>
    </p:spTree>
    <p:extLst>
      <p:ext uri="{BB962C8B-B14F-4D97-AF65-F5344CB8AC3E}">
        <p14:creationId xmlns:p14="http://schemas.microsoft.com/office/powerpoint/2010/main" val="59953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231" name="Google Shape;231;p7"/>
          <p:cNvSpPr txBox="1">
            <a:spLocks noGrp="1"/>
          </p:cNvSpPr>
          <p:nvPr>
            <p:ph type="body" idx="1"/>
          </p:nvPr>
        </p:nvSpPr>
        <p:spPr>
          <a:xfrm>
            <a:off x="2040146" y="970344"/>
            <a:ext cx="8170653" cy="58413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800"/>
              <a:buNone/>
            </a:pPr>
            <a:r>
              <a:rPr lang="tr-TR" sz="3600" b="1" dirty="0">
                <a:solidFill>
                  <a:schemeClr val="accent2">
                    <a:lumMod val="75000"/>
                  </a:schemeClr>
                </a:solidFill>
                <a:latin typeface="Century Gothic" panose="020B0502020202020204" pitchFamily="34" charset="0"/>
              </a:rPr>
              <a:t>WHILE Döngüsü Nasıl Çalışır?</a:t>
            </a: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1898984" y="1855139"/>
            <a:ext cx="7848600" cy="35821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r>
              <a:rPr lang="tr-TR" dirty="0">
                <a:solidFill>
                  <a:schemeClr val="tx1">
                    <a:lumMod val="85000"/>
                    <a:lumOff val="15000"/>
                  </a:schemeClr>
                </a:solidFill>
                <a:latin typeface="Century Gothic" panose="020B0502020202020204" pitchFamily="34" charset="0"/>
              </a:rPr>
              <a:t>1- </a:t>
            </a:r>
            <a:r>
              <a:rPr lang="tr-TR" dirty="0" err="1">
                <a:solidFill>
                  <a:schemeClr val="tx1">
                    <a:lumMod val="85000"/>
                    <a:lumOff val="15000"/>
                  </a:schemeClr>
                </a:solidFill>
                <a:latin typeface="Century Gothic" panose="020B0502020202020204" pitchFamily="34" charset="0"/>
              </a:rPr>
              <a:t>While</a:t>
            </a:r>
            <a:r>
              <a:rPr lang="tr-TR" dirty="0">
                <a:solidFill>
                  <a:schemeClr val="tx1">
                    <a:lumMod val="85000"/>
                    <a:lumOff val="15000"/>
                  </a:schemeClr>
                </a:solidFill>
                <a:latin typeface="Century Gothic" panose="020B0502020202020204" pitchFamily="34" charset="0"/>
              </a:rPr>
              <a:t> döngüsü başlar başlamaz önce koşulu kontrol eder.  </a:t>
            </a:r>
          </a:p>
          <a:p>
            <a:pPr marL="0" indent="0">
              <a:spcBef>
                <a:spcPts val="0"/>
              </a:spcBef>
            </a:pPr>
            <a:r>
              <a:rPr lang="tr-TR" i="0" dirty="0">
                <a:solidFill>
                  <a:schemeClr val="tx1">
                    <a:lumMod val="85000"/>
                    <a:lumOff val="15000"/>
                  </a:schemeClr>
                </a:solidFill>
                <a:effectLst/>
                <a:latin typeface="Century Gothic" panose="020B0502020202020204" pitchFamily="34" charset="0"/>
              </a:rPr>
              <a:t>2-Koşul doğru ise </a:t>
            </a:r>
            <a:r>
              <a:rPr lang="tr-TR" i="0" dirty="0" err="1">
                <a:solidFill>
                  <a:schemeClr val="tx1">
                    <a:lumMod val="85000"/>
                    <a:lumOff val="15000"/>
                  </a:schemeClr>
                </a:solidFill>
                <a:effectLst/>
                <a:latin typeface="Century Gothic" panose="020B0502020202020204" pitchFamily="34" charset="0"/>
              </a:rPr>
              <a:t>while</a:t>
            </a:r>
            <a:r>
              <a:rPr lang="tr-TR" i="0" dirty="0">
                <a:solidFill>
                  <a:schemeClr val="tx1">
                    <a:lumMod val="85000"/>
                    <a:lumOff val="15000"/>
                  </a:schemeClr>
                </a:solidFill>
                <a:effectLst/>
                <a:latin typeface="Century Gothic" panose="020B0502020202020204" pitchFamily="34" charset="0"/>
              </a:rPr>
              <a:t>-kod bloğunun içine girer ve komutları çalıştırır.</a:t>
            </a:r>
          </a:p>
          <a:p>
            <a:pPr marL="0" indent="0">
              <a:spcBef>
                <a:spcPts val="0"/>
              </a:spcBef>
            </a:pPr>
            <a:r>
              <a:rPr lang="tr-TR" dirty="0">
                <a:solidFill>
                  <a:schemeClr val="tx1">
                    <a:lumMod val="85000"/>
                    <a:lumOff val="15000"/>
                  </a:schemeClr>
                </a:solidFill>
                <a:latin typeface="Century Gothic" panose="020B0502020202020204" pitchFamily="34" charset="0"/>
              </a:rPr>
              <a:t>3-</a:t>
            </a:r>
            <a:r>
              <a:rPr lang="tr-TR" i="0" dirty="0">
                <a:solidFill>
                  <a:schemeClr val="tx1">
                    <a:lumMod val="85000"/>
                    <a:lumOff val="15000"/>
                  </a:schemeClr>
                </a:solidFill>
                <a:effectLst/>
                <a:latin typeface="Century Gothic" panose="020B0502020202020204" pitchFamily="34" charset="0"/>
              </a:rPr>
              <a:t>Döngü içinde ki komutlar bittiğinde tekrar koşul sorgulanır.</a:t>
            </a:r>
          </a:p>
          <a:p>
            <a:pPr marL="0" indent="0">
              <a:spcBef>
                <a:spcPts val="0"/>
              </a:spcBef>
            </a:pPr>
            <a:r>
              <a:rPr lang="tr-TR" dirty="0">
                <a:solidFill>
                  <a:schemeClr val="tx1">
                    <a:lumMod val="85000"/>
                    <a:lumOff val="15000"/>
                  </a:schemeClr>
                </a:solidFill>
                <a:latin typeface="Century Gothic" panose="020B0502020202020204" pitchFamily="34" charset="0"/>
              </a:rPr>
              <a:t>4-</a:t>
            </a:r>
            <a:r>
              <a:rPr lang="tr-TR" i="0" dirty="0">
                <a:solidFill>
                  <a:schemeClr val="tx1">
                    <a:lumMod val="85000"/>
                    <a:lumOff val="15000"/>
                  </a:schemeClr>
                </a:solidFill>
                <a:effectLst/>
                <a:latin typeface="Century Gothic" panose="020B0502020202020204" pitchFamily="34" charset="0"/>
              </a:rPr>
              <a:t>Koşul doğru ise döngü devam eder.</a:t>
            </a:r>
          </a:p>
          <a:p>
            <a:pPr marL="0" indent="0">
              <a:spcBef>
                <a:spcPts val="0"/>
              </a:spcBef>
            </a:pPr>
            <a:r>
              <a:rPr lang="tr-TR" i="0" dirty="0">
                <a:solidFill>
                  <a:schemeClr val="tx1">
                    <a:lumMod val="85000"/>
                    <a:lumOff val="15000"/>
                  </a:schemeClr>
                </a:solidFill>
                <a:effectLst/>
                <a:latin typeface="Century Gothic" panose="020B0502020202020204" pitchFamily="34" charset="0"/>
              </a:rPr>
              <a:t>5-Koşul yanlış ise döngü biter.</a:t>
            </a:r>
          </a:p>
          <a:p>
            <a:pPr marL="0" indent="0">
              <a:spcBef>
                <a:spcPts val="0"/>
              </a:spcBef>
            </a:pPr>
            <a:endParaRPr lang="tr-TR" i="0" dirty="0">
              <a:solidFill>
                <a:schemeClr val="tx1">
                  <a:lumMod val="85000"/>
                  <a:lumOff val="15000"/>
                </a:schemeClr>
              </a:solidFill>
              <a:effectLst/>
              <a:latin typeface="Century Gothic" panose="020B0502020202020204" pitchFamily="34" charset="0"/>
            </a:endParaRPr>
          </a:p>
          <a:p>
            <a:pPr marL="0" indent="0">
              <a:spcBef>
                <a:spcPts val="0"/>
              </a:spcBef>
            </a:pPr>
            <a:endParaRPr lang="tr-TR" i="0" dirty="0">
              <a:solidFill>
                <a:schemeClr val="tx1">
                  <a:lumMod val="85000"/>
                  <a:lumOff val="15000"/>
                </a:schemeClr>
              </a:solidFill>
              <a:effectLst/>
              <a:latin typeface="Century Gothic" panose="020B0502020202020204" pitchFamily="34" charset="0"/>
            </a:endParaRPr>
          </a:p>
          <a:p>
            <a:pPr marL="0" indent="0">
              <a:spcBef>
                <a:spcPts val="0"/>
              </a:spcBef>
            </a:pPr>
            <a:r>
              <a:rPr lang="en-US" i="0" dirty="0">
                <a:solidFill>
                  <a:srgbClr val="292929"/>
                </a:solidFill>
                <a:effectLst/>
                <a:latin typeface="Menlo"/>
              </a:rPr>
              <a:t>while (</a:t>
            </a:r>
            <a:r>
              <a:rPr lang="tr-TR" i="0" dirty="0">
                <a:solidFill>
                  <a:srgbClr val="292929"/>
                </a:solidFill>
                <a:effectLst/>
                <a:latin typeface="Menlo"/>
              </a:rPr>
              <a:t>durum</a:t>
            </a:r>
            <a:r>
              <a:rPr lang="en-US" i="0" dirty="0">
                <a:solidFill>
                  <a:srgbClr val="292929"/>
                </a:solidFill>
                <a:effectLst/>
                <a:latin typeface="Menlo"/>
              </a:rPr>
              <a:t>)</a:t>
            </a:r>
            <a:br>
              <a:rPr lang="en-US" dirty="0"/>
            </a:br>
            <a:r>
              <a:rPr lang="en-US" i="0" dirty="0">
                <a:solidFill>
                  <a:srgbClr val="292929"/>
                </a:solidFill>
                <a:effectLst/>
                <a:latin typeface="Menlo"/>
              </a:rPr>
              <a:t>{</a:t>
            </a:r>
            <a:br>
              <a:rPr lang="en-US" dirty="0"/>
            </a:br>
            <a:r>
              <a:rPr lang="en-US" i="0" dirty="0">
                <a:solidFill>
                  <a:srgbClr val="292929"/>
                </a:solidFill>
                <a:effectLst/>
                <a:latin typeface="Menlo"/>
              </a:rPr>
              <a:t>//</a:t>
            </a:r>
            <a:r>
              <a:rPr lang="tr-TR" i="1" dirty="0">
                <a:solidFill>
                  <a:srgbClr val="292929"/>
                </a:solidFill>
                <a:effectLst/>
                <a:latin typeface="Menlo"/>
              </a:rPr>
              <a:t>tekrarlanacak kodlar</a:t>
            </a:r>
            <a:br>
              <a:rPr lang="en-US" dirty="0"/>
            </a:br>
            <a:r>
              <a:rPr lang="en-US" b="1" i="0" dirty="0">
                <a:solidFill>
                  <a:srgbClr val="292929"/>
                </a:solidFill>
                <a:effectLst/>
                <a:latin typeface="Menlo"/>
              </a:rPr>
              <a:t>}</a:t>
            </a:r>
            <a:endParaRPr lang="tr-TR" b="1" dirty="0"/>
          </a:p>
          <a:p>
            <a:pPr marL="0" indent="0">
              <a:spcBef>
                <a:spcPts val="0"/>
              </a:spcBef>
            </a:pPr>
            <a:endParaRPr lang="tr-TR" b="1" i="0" dirty="0">
              <a:solidFill>
                <a:schemeClr val="tx1">
                  <a:lumMod val="85000"/>
                  <a:lumOff val="15000"/>
                </a:schemeClr>
              </a:solidFill>
              <a:effectLst/>
              <a:latin typeface="Century Gothic" panose="020B0502020202020204" pitchFamily="34" charset="0"/>
            </a:endParaRPr>
          </a:p>
          <a:p>
            <a:pPr marL="0" indent="0">
              <a:spcBef>
                <a:spcPts val="0"/>
              </a:spcBef>
            </a:pPr>
            <a:endParaRPr lang="tr-TR" b="1" dirty="0"/>
          </a:p>
        </p:txBody>
      </p:sp>
    </p:spTree>
    <p:extLst>
      <p:ext uri="{BB962C8B-B14F-4D97-AF65-F5344CB8AC3E}">
        <p14:creationId xmlns:p14="http://schemas.microsoft.com/office/powerpoint/2010/main" val="21281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2160973" y="601765"/>
            <a:ext cx="7870054" cy="745920"/>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endParaRPr lang="tr-TR" b="1" i="0" dirty="0">
              <a:solidFill>
                <a:schemeClr val="tx1">
                  <a:lumMod val="85000"/>
                  <a:lumOff val="15000"/>
                </a:schemeClr>
              </a:solidFill>
              <a:effectLst/>
              <a:latin typeface="Century Gothic" panose="020B0502020202020204" pitchFamily="34" charset="0"/>
            </a:endParaRPr>
          </a:p>
          <a:p>
            <a:pPr marL="0" indent="0">
              <a:spcBef>
                <a:spcPts val="0"/>
              </a:spcBef>
            </a:pPr>
            <a:r>
              <a:rPr lang="tr-TR" b="1" dirty="0" err="1"/>
              <a:t>For</a:t>
            </a:r>
            <a:r>
              <a:rPr lang="tr-TR" b="1" dirty="0"/>
              <a:t> döngüsü için yaptığımız örneği burada da uygulayalım.</a:t>
            </a:r>
          </a:p>
          <a:p>
            <a:pPr marL="0" indent="0">
              <a:spcBef>
                <a:spcPts val="0"/>
              </a:spcBef>
            </a:pPr>
            <a:r>
              <a:rPr lang="tr-TR" sz="1800" b="1" dirty="0"/>
              <a:t>1’den 10’a kadar olan tam sayıları yazdıralım.</a:t>
            </a:r>
            <a:endParaRPr lang="tr-TR" b="1" dirty="0"/>
          </a:p>
        </p:txBody>
      </p:sp>
      <p:pic>
        <p:nvPicPr>
          <p:cNvPr id="3" name="Resim 2">
            <a:extLst>
              <a:ext uri="{FF2B5EF4-FFF2-40B4-BE49-F238E27FC236}">
                <a16:creationId xmlns:a16="http://schemas.microsoft.com/office/drawing/2014/main" id="{BD409FD5-56F6-D73F-3361-CF2470A7464C}"/>
              </a:ext>
            </a:extLst>
          </p:cNvPr>
          <p:cNvPicPr>
            <a:picLocks noChangeAspect="1"/>
          </p:cNvPicPr>
          <p:nvPr/>
        </p:nvPicPr>
        <p:blipFill>
          <a:blip r:embed="rId3"/>
          <a:stretch>
            <a:fillRect/>
          </a:stretch>
        </p:blipFill>
        <p:spPr>
          <a:xfrm>
            <a:off x="2171700" y="2333472"/>
            <a:ext cx="8683113" cy="2191056"/>
          </a:xfrm>
          <a:prstGeom prst="rect">
            <a:avLst/>
          </a:prstGeom>
        </p:spPr>
      </p:pic>
    </p:spTree>
    <p:extLst>
      <p:ext uri="{BB962C8B-B14F-4D97-AF65-F5344CB8AC3E}">
        <p14:creationId xmlns:p14="http://schemas.microsoft.com/office/powerpoint/2010/main" val="274476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2262777" y="787782"/>
            <a:ext cx="7848600" cy="9642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l" rtl="0">
              <a:spcBef>
                <a:spcPts val="0"/>
              </a:spcBef>
              <a:spcAft>
                <a:spcPts val="0"/>
              </a:spcAft>
              <a:buSzPts val="1800"/>
              <a:buNone/>
            </a:pPr>
            <a:r>
              <a:rPr lang="tr-TR" b="1" dirty="0">
                <a:latin typeface="Century Gothic" panose="020B0502020202020204" pitchFamily="34" charset="0"/>
              </a:rPr>
              <a:t>EKRAN ÇIKTISI</a:t>
            </a:r>
          </a:p>
        </p:txBody>
      </p:sp>
      <p:pic>
        <p:nvPicPr>
          <p:cNvPr id="7" name="Resim 6">
            <a:extLst>
              <a:ext uri="{FF2B5EF4-FFF2-40B4-BE49-F238E27FC236}">
                <a16:creationId xmlns:a16="http://schemas.microsoft.com/office/drawing/2014/main" id="{56E551D1-944F-799D-E68A-BCF93F7B83BE}"/>
              </a:ext>
            </a:extLst>
          </p:cNvPr>
          <p:cNvPicPr>
            <a:picLocks noChangeAspect="1"/>
          </p:cNvPicPr>
          <p:nvPr/>
        </p:nvPicPr>
        <p:blipFill>
          <a:blip r:embed="rId3"/>
          <a:stretch>
            <a:fillRect/>
          </a:stretch>
        </p:blipFill>
        <p:spPr>
          <a:xfrm>
            <a:off x="2262777" y="1882062"/>
            <a:ext cx="7848600" cy="2316311"/>
          </a:xfrm>
          <a:prstGeom prst="rect">
            <a:avLst/>
          </a:prstGeom>
        </p:spPr>
      </p:pic>
    </p:spTree>
    <p:extLst>
      <p:ext uri="{BB962C8B-B14F-4D97-AF65-F5344CB8AC3E}">
        <p14:creationId xmlns:p14="http://schemas.microsoft.com/office/powerpoint/2010/main" val="115091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1898984" y="1855139"/>
            <a:ext cx="7848600" cy="31477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endParaRPr lang="tr-TR" b="1" dirty="0"/>
          </a:p>
        </p:txBody>
      </p:sp>
      <p:sp>
        <p:nvSpPr>
          <p:cNvPr id="4" name="Rectangle 1">
            <a:extLst>
              <a:ext uri="{FF2B5EF4-FFF2-40B4-BE49-F238E27FC236}">
                <a16:creationId xmlns:a16="http://schemas.microsoft.com/office/drawing/2014/main" id="{7ABA9E9E-6260-D9B8-B39E-D585DEBF4094}"/>
              </a:ext>
            </a:extLst>
          </p:cNvPr>
          <p:cNvSpPr>
            <a:spLocks noGrp="1" noChangeArrowheads="1"/>
          </p:cNvSpPr>
          <p:nvPr>
            <p:ph type="body" idx="1"/>
          </p:nvPr>
        </p:nvSpPr>
        <p:spPr bwMode="auto">
          <a:xfrm>
            <a:off x="2244982" y="1622069"/>
            <a:ext cx="983886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döngüsünün çalışma prensibini buraya uyguladığımızda amacımıza ulaşıldığı kolayca görülür. Burada fark etmemiz gereken bir başka durum ise </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 yapısının </a:t>
            </a:r>
            <a:r>
              <a:rPr lang="tr-TR" i="0" dirty="0" err="1">
                <a:solidFill>
                  <a:srgbClr val="292929"/>
                </a:solidFill>
                <a:effectLst/>
                <a:latin typeface="Century Gothic" panose="020B0502020202020204" pitchFamily="34" charset="0"/>
              </a:rPr>
              <a:t>for</a:t>
            </a:r>
            <a:r>
              <a:rPr lang="tr-TR" i="0" dirty="0">
                <a:solidFill>
                  <a:srgbClr val="292929"/>
                </a:solidFill>
                <a:effectLst/>
                <a:latin typeface="Century Gothic" panose="020B0502020202020204" pitchFamily="34" charset="0"/>
              </a:rPr>
              <a:t> döngü yapısına benzemesidir. </a:t>
            </a:r>
            <a:r>
              <a:rPr kumimoji="0" lang="tr-TR" altLang="tr-TR" i="0" u="none" strike="noStrike" cap="none" normalizeH="0" baseline="0" dirty="0" err="1">
                <a:ln>
                  <a:noFill/>
                </a:ln>
                <a:solidFill>
                  <a:srgbClr val="292929"/>
                </a:solidFill>
                <a:effectLst/>
                <a:latin typeface="Century Gothic" panose="020B0502020202020204" pitchFamily="34" charset="0"/>
              </a:rPr>
              <a:t>While</a:t>
            </a:r>
            <a:r>
              <a:rPr kumimoji="0" lang="tr-TR" altLang="tr-TR" i="0" u="none" strike="noStrike" cap="none" normalizeH="0" baseline="0" dirty="0">
                <a:ln>
                  <a:noFill/>
                </a:ln>
                <a:solidFill>
                  <a:srgbClr val="292929"/>
                </a:solidFill>
                <a:effectLst/>
                <a:latin typeface="Century Gothic" panose="020B0502020202020204" pitchFamily="34" charset="0"/>
              </a:rPr>
              <a:t> döngüsünde döngü değişkeni gibi davranan </a:t>
            </a:r>
            <a:r>
              <a:rPr kumimoji="0" lang="tr-TR" altLang="tr-TR" i="0" u="none" strike="noStrike" cap="none" normalizeH="0" baseline="0" dirty="0" err="1">
                <a:ln>
                  <a:noFill/>
                </a:ln>
                <a:solidFill>
                  <a:srgbClr val="292929"/>
                </a:solidFill>
                <a:effectLst/>
                <a:latin typeface="Century Gothic" panose="020B0502020202020204" pitchFamily="34" charset="0"/>
              </a:rPr>
              <a:t>int</a:t>
            </a:r>
            <a:r>
              <a:rPr kumimoji="0" lang="tr-TR" altLang="tr-TR" i="0" u="none" strike="noStrike" cap="none" normalizeH="0" baseline="0" dirty="0">
                <a:ln>
                  <a:noFill/>
                </a:ln>
                <a:solidFill>
                  <a:srgbClr val="292929"/>
                </a:solidFill>
                <a:effectLst/>
                <a:latin typeface="Century Gothic" panose="020B0502020202020204" pitchFamily="34" charset="0"/>
              </a:rPr>
              <a:t> i değişkenini dışarıda tanımlayıp döngü içinde arttırıyoruz. Böylece </a:t>
            </a:r>
            <a:r>
              <a:rPr kumimoji="0" lang="tr-TR" altLang="tr-TR" i="0" u="none" strike="noStrike" cap="none" normalizeH="0" baseline="0" dirty="0" err="1">
                <a:ln>
                  <a:noFill/>
                </a:ln>
                <a:solidFill>
                  <a:srgbClr val="292929"/>
                </a:solidFill>
                <a:effectLst/>
                <a:latin typeface="Century Gothic" panose="020B0502020202020204" pitchFamily="34" charset="0"/>
              </a:rPr>
              <a:t>for</a:t>
            </a:r>
            <a:r>
              <a:rPr kumimoji="0" lang="tr-TR" altLang="tr-TR" i="0" u="none" strike="noStrike" cap="none" normalizeH="0" baseline="0" dirty="0">
                <a:ln>
                  <a:noFill/>
                </a:ln>
                <a:solidFill>
                  <a:srgbClr val="292929"/>
                </a:solidFill>
                <a:effectLst/>
                <a:latin typeface="Century Gothic" panose="020B0502020202020204" pitchFamily="34" charset="0"/>
              </a:rPr>
              <a:t> döngüsüyle aynı performansı yakalıyoruz.</a:t>
            </a:r>
            <a:r>
              <a:rPr kumimoji="0" lang="tr-TR" altLang="tr-TR" i="0" u="none" strike="noStrike" cap="none" normalizeH="0" baseline="0" dirty="0">
                <a:ln>
                  <a:noFill/>
                </a:ln>
                <a:solidFill>
                  <a:schemeClr val="tx1"/>
                </a:solidFill>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057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sp>
        <p:nvSpPr>
          <p:cNvPr id="231" name="Google Shape;231;p7"/>
          <p:cNvSpPr txBox="1">
            <a:spLocks noGrp="1"/>
          </p:cNvSpPr>
          <p:nvPr>
            <p:ph type="body" idx="1"/>
          </p:nvPr>
        </p:nvSpPr>
        <p:spPr>
          <a:xfrm>
            <a:off x="2010673" y="678276"/>
            <a:ext cx="8170653" cy="5841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tr-TR" sz="3600" b="1" dirty="0">
                <a:solidFill>
                  <a:schemeClr val="accent2">
                    <a:lumMod val="75000"/>
                  </a:schemeClr>
                </a:solidFill>
                <a:latin typeface="Century Gothic" panose="020B0502020202020204" pitchFamily="34" charset="0"/>
              </a:rPr>
              <a:t>FOREACH Döngüsü</a:t>
            </a: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1882336" y="1855139"/>
            <a:ext cx="7848600" cy="31477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r>
              <a:rPr lang="tr-TR" dirty="0" err="1">
                <a:latin typeface="Century Gothic" panose="020B0502020202020204" pitchFamily="34" charset="0"/>
              </a:rPr>
              <a:t>For</a:t>
            </a:r>
            <a:r>
              <a:rPr lang="tr-TR" dirty="0">
                <a:latin typeface="Century Gothic" panose="020B0502020202020204" pitchFamily="34" charset="0"/>
              </a:rPr>
              <a:t> döngüsü kadar olmasa da kullanımı oldukça yaygındır.</a:t>
            </a:r>
            <a:r>
              <a:rPr lang="tr-TR" i="0" dirty="0">
                <a:solidFill>
                  <a:srgbClr val="212529"/>
                </a:solidFill>
                <a:effectLst/>
                <a:latin typeface="Century Gothic" panose="020B0502020202020204" pitchFamily="34" charset="0"/>
              </a:rPr>
              <a:t> </a:t>
            </a:r>
          </a:p>
          <a:p>
            <a:pPr marL="0" indent="0">
              <a:spcBef>
                <a:spcPts val="0"/>
              </a:spcBef>
            </a:pPr>
            <a:r>
              <a:rPr lang="tr-TR" i="0" dirty="0" err="1">
                <a:solidFill>
                  <a:srgbClr val="212529"/>
                </a:solidFill>
                <a:effectLst/>
                <a:latin typeface="Century Gothic" panose="020B0502020202020204" pitchFamily="34" charset="0"/>
              </a:rPr>
              <a:t>Foreach</a:t>
            </a:r>
            <a:r>
              <a:rPr lang="tr-TR" i="0" dirty="0">
                <a:solidFill>
                  <a:srgbClr val="212529"/>
                </a:solidFill>
                <a:effectLst/>
                <a:latin typeface="Century Gothic" panose="020B0502020202020204" pitchFamily="34" charset="0"/>
              </a:rPr>
              <a:t> döngüsü sayısal veya </a:t>
            </a:r>
            <a:r>
              <a:rPr lang="tr-TR" i="0" dirty="0" err="1">
                <a:solidFill>
                  <a:srgbClr val="212529"/>
                </a:solidFill>
                <a:effectLst/>
                <a:latin typeface="Century Gothic" panose="020B0502020202020204" pitchFamily="34" charset="0"/>
              </a:rPr>
              <a:t>metinsel</a:t>
            </a:r>
            <a:r>
              <a:rPr lang="tr-TR" i="0" dirty="0">
                <a:solidFill>
                  <a:srgbClr val="212529"/>
                </a:solidFill>
                <a:effectLst/>
                <a:latin typeface="Century Gothic" panose="020B0502020202020204" pitchFamily="34" charset="0"/>
              </a:rPr>
              <a:t> dizi içindeki verileri sırasıyla değişkene atama işlemi yaparak dizi içindeki elemanların hepsini sırasıyla listeleme işlemi yapar</a:t>
            </a:r>
            <a:r>
              <a:rPr lang="tr-TR" i="0" dirty="0">
                <a:solidFill>
                  <a:srgbClr val="212529"/>
                </a:solidFill>
                <a:effectLst/>
                <a:latin typeface="-apple-system"/>
              </a:rPr>
              <a:t>. </a:t>
            </a:r>
          </a:p>
          <a:p>
            <a:pPr marL="0" indent="0">
              <a:spcBef>
                <a:spcPts val="0"/>
              </a:spcBef>
            </a:pPr>
            <a:endParaRPr lang="tr-TR" b="0" i="0" dirty="0">
              <a:solidFill>
                <a:srgbClr val="212529"/>
              </a:solidFill>
              <a:effectLst/>
              <a:latin typeface="-apple-system"/>
            </a:endParaRPr>
          </a:p>
        </p:txBody>
      </p:sp>
    </p:spTree>
    <p:extLst>
      <p:ext uri="{BB962C8B-B14F-4D97-AF65-F5344CB8AC3E}">
        <p14:creationId xmlns:p14="http://schemas.microsoft.com/office/powerpoint/2010/main" val="381899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522504" y="563736"/>
            <a:ext cx="8700762" cy="1280890"/>
          </a:xfrm>
          <a:prstGeom prst="rect">
            <a:avLst/>
          </a:prstGeom>
          <a:noFill/>
          <a:ln>
            <a:noFill/>
          </a:ln>
        </p:spPr>
        <p:txBody>
          <a:bodyPr spcFirstLastPara="1" wrap="square" lIns="91425" tIns="45700" rIns="91425" bIns="45700" anchor="t" anchorCtr="0">
            <a:normAutofit/>
          </a:bodyPr>
          <a:lstStyle/>
          <a:p>
            <a:pPr>
              <a:buSzPts val="3600"/>
            </a:pPr>
            <a:r>
              <a:rPr lang="tr-TR" sz="3600" b="1" dirty="0">
                <a:solidFill>
                  <a:schemeClr val="accent2">
                    <a:lumMod val="75000"/>
                  </a:schemeClr>
                </a:solidFill>
                <a:latin typeface="Century Gothic" panose="020B0502020202020204" pitchFamily="34" charset="0"/>
              </a:rPr>
              <a:t>FOREACH Döngüsü Nasıl Çalışır?</a:t>
            </a:r>
            <a:br>
              <a:rPr lang="tr-TR" sz="3600" b="1" dirty="0">
                <a:solidFill>
                  <a:schemeClr val="accent2">
                    <a:lumMod val="75000"/>
                  </a:schemeClr>
                </a:solidFill>
                <a:latin typeface="Century Gothic" panose="020B0502020202020204" pitchFamily="34" charset="0"/>
              </a:rPr>
            </a:br>
            <a:endParaRPr b="1" dirty="0"/>
          </a:p>
        </p:txBody>
      </p:sp>
      <p:sp>
        <p:nvSpPr>
          <p:cNvPr id="530" name="Google Shape;530;p45"/>
          <p:cNvSpPr txBox="1">
            <a:spLocks noGrp="1"/>
          </p:cNvSpPr>
          <p:nvPr>
            <p:ph type="body" idx="1"/>
          </p:nvPr>
        </p:nvSpPr>
        <p:spPr>
          <a:xfrm>
            <a:off x="834189" y="1844626"/>
            <a:ext cx="11236266" cy="3433011"/>
          </a:xfrm>
          <a:prstGeom prst="rect">
            <a:avLst/>
          </a:prstGeom>
          <a:noFill/>
          <a:ln>
            <a:noFill/>
          </a:ln>
        </p:spPr>
        <p:txBody>
          <a:bodyPr spcFirstLastPara="1" wrap="square" lIns="91425" tIns="45700" rIns="91425" bIns="45700" anchor="t" anchorCtr="0">
            <a:normAutofit/>
          </a:bodyPr>
          <a:lstStyle/>
          <a:p>
            <a:pPr algn="l"/>
            <a:r>
              <a:rPr lang="tr-TR" i="0" dirty="0">
                <a:solidFill>
                  <a:schemeClr val="tx1">
                    <a:lumMod val="75000"/>
                    <a:lumOff val="25000"/>
                  </a:schemeClr>
                </a:solidFill>
                <a:effectLst/>
                <a:latin typeface="Century Gothic" panose="020B0502020202020204" pitchFamily="34" charset="0"/>
              </a:rPr>
              <a:t>1-İlk önce koleksiyona bakılır boş değilse koleksiyonun ilk elemanını değişken ismi değişkeni tutar.</a:t>
            </a:r>
          </a:p>
          <a:p>
            <a:pPr algn="l"/>
            <a:r>
              <a:rPr lang="tr-TR" dirty="0">
                <a:solidFill>
                  <a:schemeClr val="tx1">
                    <a:lumMod val="75000"/>
                    <a:lumOff val="25000"/>
                  </a:schemeClr>
                </a:solidFill>
                <a:latin typeface="Century Gothic" panose="020B0502020202020204" pitchFamily="34" charset="0"/>
              </a:rPr>
              <a:t>2-D</a:t>
            </a:r>
            <a:r>
              <a:rPr lang="tr-TR" i="0" dirty="0">
                <a:solidFill>
                  <a:schemeClr val="tx1">
                    <a:lumMod val="75000"/>
                    <a:lumOff val="25000"/>
                  </a:schemeClr>
                </a:solidFill>
                <a:effectLst/>
                <a:latin typeface="Century Gothic" panose="020B0502020202020204" pitchFamily="34" charset="0"/>
              </a:rPr>
              <a:t>aha sonra ister bu elemanı kullanarak ister kullanmayarak istenilen komutlar gerçekleşir.</a:t>
            </a:r>
          </a:p>
          <a:p>
            <a:pPr algn="l"/>
            <a:r>
              <a:rPr lang="tr-TR" i="0" dirty="0">
                <a:solidFill>
                  <a:schemeClr val="tx1">
                    <a:lumMod val="75000"/>
                    <a:lumOff val="25000"/>
                  </a:schemeClr>
                </a:solidFill>
                <a:effectLst/>
                <a:latin typeface="Century Gothic" panose="020B0502020202020204" pitchFamily="34" charset="0"/>
              </a:rPr>
              <a:t>3- Sonra varsa koleksiyonun ikinci elemanını değişken ismi değişkeni tutar ve yine komutlar çalıştırılır.</a:t>
            </a:r>
          </a:p>
          <a:p>
            <a:pPr algn="l"/>
            <a:r>
              <a:rPr lang="tr-TR" i="0" dirty="0">
                <a:solidFill>
                  <a:schemeClr val="tx1">
                    <a:lumMod val="75000"/>
                    <a:lumOff val="25000"/>
                  </a:schemeClr>
                </a:solidFill>
                <a:effectLst/>
                <a:latin typeface="Century Gothic" panose="020B0502020202020204" pitchFamily="34" charset="0"/>
              </a:rPr>
              <a:t>koleksiyonun elemanları bitene kadar döngü devam eder.</a:t>
            </a:r>
          </a:p>
          <a:p>
            <a:pPr algn="l"/>
            <a:endParaRPr lang="tr-TR" i="0" dirty="0">
              <a:solidFill>
                <a:schemeClr val="tx1">
                  <a:lumMod val="75000"/>
                  <a:lumOff val="25000"/>
                </a:schemeClr>
              </a:solidFill>
              <a:effectLst/>
              <a:latin typeface="sohne"/>
            </a:endParaRPr>
          </a:p>
          <a:p>
            <a:pPr marL="0" indent="0">
              <a:spcBef>
                <a:spcPts val="0"/>
              </a:spcBef>
            </a:pPr>
            <a:r>
              <a:rPr lang="tr-TR" i="0" dirty="0" err="1">
                <a:solidFill>
                  <a:schemeClr val="tx1">
                    <a:lumMod val="75000"/>
                    <a:lumOff val="25000"/>
                  </a:schemeClr>
                </a:solidFill>
                <a:effectLst/>
                <a:latin typeface="Century Gothic" panose="020B0502020202020204" pitchFamily="34" charset="0"/>
              </a:rPr>
              <a:t>foreach</a:t>
            </a:r>
            <a:r>
              <a:rPr lang="tr-TR" i="0" dirty="0">
                <a:solidFill>
                  <a:schemeClr val="tx1">
                    <a:lumMod val="75000"/>
                    <a:lumOff val="25000"/>
                  </a:schemeClr>
                </a:solidFill>
                <a:effectLst/>
                <a:latin typeface="Century Gothic" panose="020B0502020202020204" pitchFamily="34" charset="0"/>
              </a:rPr>
              <a:t> (</a:t>
            </a:r>
            <a:r>
              <a:rPr lang="tr-TR" i="0" dirty="0" err="1">
                <a:solidFill>
                  <a:schemeClr val="tx1">
                    <a:lumMod val="75000"/>
                    <a:lumOff val="25000"/>
                  </a:schemeClr>
                </a:solidFill>
                <a:effectLst/>
                <a:latin typeface="Century Gothic" panose="020B0502020202020204" pitchFamily="34" charset="0"/>
              </a:rPr>
              <a:t>veri_türü</a:t>
            </a:r>
            <a:r>
              <a:rPr lang="tr-TR" i="0" dirty="0">
                <a:solidFill>
                  <a:schemeClr val="tx1">
                    <a:lumMod val="75000"/>
                    <a:lumOff val="25000"/>
                  </a:schemeClr>
                </a:solidFill>
                <a:effectLst/>
                <a:latin typeface="Century Gothic" panose="020B0502020202020204" pitchFamily="34" charset="0"/>
              </a:rPr>
              <a:t>  değişken _ismi  in  </a:t>
            </a:r>
            <a:r>
              <a:rPr lang="tr-TR" i="0" dirty="0" err="1">
                <a:solidFill>
                  <a:schemeClr val="tx1">
                    <a:lumMod val="75000"/>
                    <a:lumOff val="25000"/>
                  </a:schemeClr>
                </a:solidFill>
                <a:effectLst/>
                <a:latin typeface="Century Gothic" panose="020B0502020202020204" pitchFamily="34" charset="0"/>
              </a:rPr>
              <a:t>dizi_ismi</a:t>
            </a:r>
            <a:r>
              <a:rPr lang="tr-TR" i="0" dirty="0">
                <a:solidFill>
                  <a:schemeClr val="tx1">
                    <a:lumMod val="75000"/>
                    <a:lumOff val="25000"/>
                  </a:schemeClr>
                </a:solidFill>
                <a:effectLst/>
                <a:latin typeface="Century Gothic" panose="020B0502020202020204" pitchFamily="34" charset="0"/>
              </a:rPr>
              <a:t>)</a:t>
            </a:r>
          </a:p>
          <a:p>
            <a:pPr marL="0" indent="0">
              <a:spcBef>
                <a:spcPts val="0"/>
              </a:spcBef>
            </a:pPr>
            <a:r>
              <a:rPr lang="tr-TR" i="0" dirty="0">
                <a:solidFill>
                  <a:schemeClr val="tx1">
                    <a:lumMod val="75000"/>
                    <a:lumOff val="25000"/>
                  </a:schemeClr>
                </a:solidFill>
                <a:effectLst/>
                <a:latin typeface="Century Gothic" panose="020B0502020202020204" pitchFamily="34" charset="0"/>
              </a:rPr>
              <a:t> { </a:t>
            </a:r>
          </a:p>
          <a:p>
            <a:pPr marL="0" indent="0">
              <a:spcBef>
                <a:spcPts val="0"/>
              </a:spcBef>
            </a:pPr>
            <a:r>
              <a:rPr lang="tr-TR" i="0" dirty="0">
                <a:solidFill>
                  <a:schemeClr val="tx1">
                    <a:lumMod val="75000"/>
                    <a:lumOff val="25000"/>
                  </a:schemeClr>
                </a:solidFill>
                <a:effectLst/>
                <a:latin typeface="Century Gothic" panose="020B0502020202020204" pitchFamily="34" charset="0"/>
              </a:rPr>
              <a:t>//değişken ismi ekrana yazdırılır veya farklı bir işlem yapılır</a:t>
            </a:r>
          </a:p>
          <a:p>
            <a:pPr marL="0" indent="0">
              <a:spcBef>
                <a:spcPts val="0"/>
              </a:spcBef>
            </a:pPr>
            <a:r>
              <a:rPr lang="tr-TR" i="0" dirty="0">
                <a:solidFill>
                  <a:srgbClr val="000000"/>
                </a:solidFill>
                <a:effectLst/>
                <a:latin typeface="Century Gothic" panose="020B0502020202020204" pitchFamily="34" charset="0"/>
              </a:rPr>
              <a:t> }</a:t>
            </a:r>
            <a:endParaRPr lang="tr-TR" b="1" dirty="0">
              <a:latin typeface="Century Gothic" panose="020B0502020202020204" pitchFamily="34" charset="0"/>
            </a:endParaRPr>
          </a:p>
          <a:p>
            <a:pPr algn="l"/>
            <a:endParaRPr lang="tr-TR" b="0" i="0" dirty="0">
              <a:solidFill>
                <a:srgbClr val="757575"/>
              </a:solidFill>
              <a:effectLst/>
              <a:latin typeface="sohne"/>
            </a:endParaRPr>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111669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17</a:t>
            </a:fld>
            <a:endParaRPr lang="tr-TR"/>
          </a:p>
        </p:txBody>
      </p:sp>
      <p:sp>
        <p:nvSpPr>
          <p:cNvPr id="231" name="Google Shape;231;p7"/>
          <p:cNvSpPr txBox="1">
            <a:spLocks noGrp="1"/>
          </p:cNvSpPr>
          <p:nvPr>
            <p:ph type="body" idx="1"/>
          </p:nvPr>
        </p:nvSpPr>
        <p:spPr>
          <a:xfrm>
            <a:off x="2040146" y="970344"/>
            <a:ext cx="8170653" cy="77824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1" dirty="0">
                <a:latin typeface="Century Gothic" panose="020B0502020202020204" pitchFamily="34" charset="0"/>
              </a:rPr>
              <a:t>Rakamlar adlı bir dizi tanımlayalım ve bu dizideki rakamları yazdıralım.</a:t>
            </a:r>
          </a:p>
        </p:txBody>
      </p:sp>
      <p:pic>
        <p:nvPicPr>
          <p:cNvPr id="3" name="Resim 2">
            <a:extLst>
              <a:ext uri="{FF2B5EF4-FFF2-40B4-BE49-F238E27FC236}">
                <a16:creationId xmlns:a16="http://schemas.microsoft.com/office/drawing/2014/main" id="{EEA8A25F-E389-0408-86B2-E02997794120}"/>
              </a:ext>
            </a:extLst>
          </p:cNvPr>
          <p:cNvPicPr>
            <a:picLocks noChangeAspect="1"/>
          </p:cNvPicPr>
          <p:nvPr/>
        </p:nvPicPr>
        <p:blipFill>
          <a:blip r:embed="rId3"/>
          <a:stretch>
            <a:fillRect/>
          </a:stretch>
        </p:blipFill>
        <p:spPr>
          <a:xfrm>
            <a:off x="2040147" y="2381104"/>
            <a:ext cx="7978924" cy="2095792"/>
          </a:xfrm>
          <a:prstGeom prst="rect">
            <a:avLst/>
          </a:prstGeom>
        </p:spPr>
      </p:pic>
    </p:spTree>
    <p:extLst>
      <p:ext uri="{BB962C8B-B14F-4D97-AF65-F5344CB8AC3E}">
        <p14:creationId xmlns:p14="http://schemas.microsoft.com/office/powerpoint/2010/main" val="172038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838633" y="563736"/>
            <a:ext cx="8384634" cy="128089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68DBA"/>
              </a:buClr>
              <a:buSzPts val="3600"/>
              <a:buFont typeface="Century Gothic" panose="020B0502020202020204"/>
              <a:buNone/>
            </a:pPr>
            <a:r>
              <a:rPr lang="tr-TR" b="1" dirty="0">
                <a:solidFill>
                  <a:schemeClr val="tx1">
                    <a:lumMod val="75000"/>
                    <a:lumOff val="25000"/>
                  </a:schemeClr>
                </a:solidFill>
              </a:rPr>
              <a:t>EKRAN ÇIKTISI</a:t>
            </a:r>
            <a:endParaRPr b="1" dirty="0">
              <a:solidFill>
                <a:schemeClr val="tx1">
                  <a:lumMod val="75000"/>
                  <a:lumOff val="25000"/>
                </a:schemeClr>
              </a:solidFill>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3" name="Resim 2">
            <a:extLst>
              <a:ext uri="{FF2B5EF4-FFF2-40B4-BE49-F238E27FC236}">
                <a16:creationId xmlns:a16="http://schemas.microsoft.com/office/drawing/2014/main" id="{0D812A86-A584-9BB2-850C-D4F155A11D44}"/>
              </a:ext>
            </a:extLst>
          </p:cNvPr>
          <p:cNvPicPr>
            <a:picLocks noChangeAspect="1"/>
          </p:cNvPicPr>
          <p:nvPr/>
        </p:nvPicPr>
        <p:blipFill>
          <a:blip r:embed="rId5"/>
          <a:stretch>
            <a:fillRect/>
          </a:stretch>
        </p:blipFill>
        <p:spPr>
          <a:xfrm>
            <a:off x="1838633" y="1772920"/>
            <a:ext cx="8915577" cy="23762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844842" y="563736"/>
            <a:ext cx="8378424" cy="1280890"/>
          </a:xfrm>
          <a:prstGeom prst="rect">
            <a:avLst/>
          </a:prstGeom>
          <a:noFill/>
          <a:ln>
            <a:noFill/>
          </a:ln>
        </p:spPr>
        <p:txBody>
          <a:bodyPr spcFirstLastPara="1" wrap="square" lIns="91425" tIns="45700" rIns="91425" bIns="45700" anchor="t" anchorCtr="0">
            <a:normAutofit/>
          </a:bodyPr>
          <a:lstStyle/>
          <a:p>
            <a:pPr algn="l"/>
            <a:r>
              <a:rPr lang="tr-TR" b="1" i="0" dirty="0">
                <a:solidFill>
                  <a:schemeClr val="accent2">
                    <a:lumMod val="75000"/>
                  </a:schemeClr>
                </a:solidFill>
                <a:effectLst/>
                <a:latin typeface="sohne"/>
              </a:rPr>
              <a:t>DO-WHILE Döngüsü</a:t>
            </a:r>
          </a:p>
        </p:txBody>
      </p:sp>
      <p:sp>
        <p:nvSpPr>
          <p:cNvPr id="530" name="Google Shape;530;p45"/>
          <p:cNvSpPr txBox="1">
            <a:spLocks noGrp="1"/>
          </p:cNvSpPr>
          <p:nvPr>
            <p:ph type="body" idx="1"/>
          </p:nvPr>
        </p:nvSpPr>
        <p:spPr>
          <a:xfrm>
            <a:off x="1805621" y="1540189"/>
            <a:ext cx="9724073"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i="0" dirty="0">
                <a:solidFill>
                  <a:srgbClr val="292929"/>
                </a:solidFill>
                <a:effectLst/>
                <a:latin typeface="Century Gothic" panose="020B0502020202020204" pitchFamily="34" charset="0"/>
              </a:rPr>
              <a:t>Bu döngü </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döngüsüne benzer bir döngüdür. Aralarındaki temel fark </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döngüsünde koşulu başta kontrol ederken do-</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döngüsünde koşul sonda kontrol edilir. Dolayısıyla do-</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 en az bir kere koşuldan bağımsız çalıştırılır.</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19</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327584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846898" y="1454508"/>
            <a:ext cx="8153400" cy="3711141"/>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pitchFamily="34" charset="0"/>
                <a:ea typeface="Century Gothic" panose="020B0502020202020204"/>
                <a:cs typeface="Century Gothic" panose="020B0502020202020204"/>
                <a:sym typeface="Century Gothic" panose="020B0502020202020204"/>
              </a:rPr>
              <a:t>Döngü Nedir?</a:t>
            </a:r>
          </a:p>
          <a:p>
            <a:pPr lvl="0">
              <a:spcBef>
                <a:spcPts val="1000"/>
              </a:spcBef>
              <a:buSzPts val="1800"/>
            </a:pPr>
            <a:r>
              <a:rPr lang="tr-TR" sz="1800" b="1" dirty="0">
                <a:solidFill>
                  <a:schemeClr val="tx1">
                    <a:lumMod val="75000"/>
                    <a:lumOff val="25000"/>
                  </a:schemeClr>
                </a:solidFill>
                <a:latin typeface="Century Gothic" panose="020B0502020202020204" pitchFamily="34" charset="0"/>
              </a:rPr>
              <a:t>FOR Döngüsü </a:t>
            </a:r>
          </a:p>
          <a:p>
            <a:pPr>
              <a:spcBef>
                <a:spcPts val="1000"/>
              </a:spcBef>
              <a:buSzPts val="1800"/>
            </a:pPr>
            <a:r>
              <a:rPr lang="tr-TR" sz="1800" b="1" dirty="0">
                <a:solidFill>
                  <a:schemeClr val="tx1">
                    <a:lumMod val="75000"/>
                    <a:lumOff val="25000"/>
                  </a:schemeClr>
                </a:solidFill>
                <a:latin typeface="Century Gothic" panose="020B0502020202020204" pitchFamily="34" charset="0"/>
              </a:rPr>
              <a:t>WHILE Döngüsü</a:t>
            </a:r>
          </a:p>
          <a:p>
            <a:pPr>
              <a:spcBef>
                <a:spcPts val="1000"/>
              </a:spcBef>
              <a:buSzPts val="1800"/>
            </a:pPr>
            <a:r>
              <a:rPr lang="tr-TR" sz="1800" b="1" dirty="0">
                <a:solidFill>
                  <a:schemeClr val="tx1">
                    <a:lumMod val="75000"/>
                    <a:lumOff val="25000"/>
                  </a:schemeClr>
                </a:solidFill>
                <a:latin typeface="Century Gothic" panose="020B0502020202020204" pitchFamily="34" charset="0"/>
              </a:rPr>
              <a:t>FOREACH Döngüsü </a:t>
            </a:r>
          </a:p>
          <a:p>
            <a:pPr>
              <a:spcBef>
                <a:spcPts val="1000"/>
              </a:spcBef>
              <a:buSzPts val="1800"/>
            </a:pPr>
            <a:r>
              <a:rPr lang="tr-TR" sz="1800" b="1" dirty="0">
                <a:solidFill>
                  <a:schemeClr val="tx1">
                    <a:lumMod val="75000"/>
                    <a:lumOff val="25000"/>
                  </a:schemeClr>
                </a:solidFill>
                <a:latin typeface="Century Gothic" panose="020B0502020202020204" pitchFamily="34" charset="0"/>
              </a:rPr>
              <a:t>DO WHILE Döngüsü</a:t>
            </a:r>
          </a:p>
          <a:p>
            <a:pPr>
              <a:spcBef>
                <a:spcPts val="1000"/>
              </a:spcBef>
              <a:buSzPts val="1800"/>
            </a:pPr>
            <a:r>
              <a:rPr lang="tr-TR" sz="1800" b="1" dirty="0">
                <a:solidFill>
                  <a:schemeClr val="tx1">
                    <a:lumMod val="75000"/>
                    <a:lumOff val="25000"/>
                  </a:schemeClr>
                </a:solidFill>
                <a:latin typeface="Century Gothic" panose="020B0502020202020204" pitchFamily="34" charset="0"/>
              </a:rPr>
              <a:t>INFINITE LOOP </a:t>
            </a:r>
          </a:p>
          <a:p>
            <a:pPr lvl="0">
              <a:spcBef>
                <a:spcPts val="1000"/>
              </a:spcBef>
              <a:buSzPts val="1800"/>
            </a:pPr>
            <a:r>
              <a:rPr lang="tr-TR" sz="1800" b="1" dirty="0">
                <a:solidFill>
                  <a:schemeClr val="tx1">
                    <a:lumMod val="75000"/>
                    <a:lumOff val="25000"/>
                  </a:schemeClr>
                </a:solidFill>
                <a:latin typeface="Century Gothic" panose="020B0502020202020204" pitchFamily="34" charset="0"/>
              </a:rPr>
              <a:t>BREAK</a:t>
            </a:r>
          </a:p>
          <a:p>
            <a:pPr lvl="0">
              <a:spcBef>
                <a:spcPts val="1000"/>
              </a:spcBef>
              <a:buSzPts val="1800"/>
            </a:pPr>
            <a:r>
              <a:rPr lang="tr-TR" sz="1800" b="1" dirty="0">
                <a:solidFill>
                  <a:schemeClr val="tx1">
                    <a:lumMod val="75000"/>
                    <a:lumOff val="25000"/>
                  </a:schemeClr>
                </a:solidFill>
                <a:latin typeface="Century Gothic" panose="020B0502020202020204" pitchFamily="34" charset="0"/>
              </a:rPr>
              <a:t>CONTINUE </a:t>
            </a:r>
          </a:p>
          <a:p>
            <a:pPr lvl="0">
              <a:spcBef>
                <a:spcPts val="1000"/>
              </a:spcBef>
              <a:buSzPts val="1800"/>
            </a:pPr>
            <a:r>
              <a:rPr lang="tr-TR" sz="1800" b="1" dirty="0">
                <a:solidFill>
                  <a:schemeClr val="tx1">
                    <a:lumMod val="75000"/>
                    <a:lumOff val="25000"/>
                  </a:schemeClr>
                </a:solidFill>
                <a:latin typeface="Century Gothic" panose="020B0502020202020204" pitchFamily="34" charset="0"/>
              </a:rPr>
              <a:t>RETURN</a:t>
            </a:r>
          </a:p>
          <a:p>
            <a:pPr lvl="0">
              <a:spcBef>
                <a:spcPts val="1000"/>
              </a:spcBef>
              <a:buSzPts val="1800"/>
            </a:pPr>
            <a:endParaRPr lang="tr-TR" sz="1800" b="1" dirty="0">
              <a:solidFill>
                <a:schemeClr val="tx1">
                  <a:lumMod val="75000"/>
                  <a:lumOff val="25000"/>
                </a:schemeClr>
              </a:solidFill>
              <a:latin typeface="Century Gothic" panose="020B0502020202020204" pitchFamily="34" charset="0"/>
            </a:endParaRPr>
          </a:p>
          <a:p>
            <a:pPr lvl="0">
              <a:spcBef>
                <a:spcPts val="1000"/>
              </a:spcBef>
              <a:buSzPts val="1800"/>
            </a:pPr>
            <a:endParaRPr lang="tr-TR" sz="1800" b="1" dirty="0">
              <a:solidFill>
                <a:schemeClr val="tx1">
                  <a:lumMod val="75000"/>
                  <a:lumOff val="25000"/>
                </a:schemeClr>
              </a:solidFill>
              <a:latin typeface="Century Gothic" panose="020B0502020202020204" pitchFamily="34" charset="0"/>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828852" y="673768"/>
            <a:ext cx="8394414" cy="117085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i="0" dirty="0">
                <a:solidFill>
                  <a:schemeClr val="accent2">
                    <a:lumMod val="75000"/>
                  </a:schemeClr>
                </a:solidFill>
                <a:effectLst/>
                <a:latin typeface="sohne"/>
              </a:rPr>
              <a:t>DO-WHILE Döngüsü Nasıl Çalışır?</a:t>
            </a:r>
            <a:endParaRPr b="1" dirty="0">
              <a:solidFill>
                <a:schemeClr val="accent2">
                  <a:lumMod val="75000"/>
                </a:schemeClr>
              </a:solidFill>
            </a:endParaRPr>
          </a:p>
        </p:txBody>
      </p:sp>
      <p:sp>
        <p:nvSpPr>
          <p:cNvPr id="530" name="Google Shape;530;p45"/>
          <p:cNvSpPr txBox="1">
            <a:spLocks noGrp="1"/>
          </p:cNvSpPr>
          <p:nvPr>
            <p:ph type="body" idx="1"/>
          </p:nvPr>
        </p:nvSpPr>
        <p:spPr>
          <a:xfrm>
            <a:off x="1828852" y="1844626"/>
            <a:ext cx="8892170" cy="374441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i="0" dirty="0">
                <a:solidFill>
                  <a:schemeClr val="tx1">
                    <a:lumMod val="75000"/>
                    <a:lumOff val="25000"/>
                  </a:schemeClr>
                </a:solidFill>
                <a:effectLst/>
                <a:latin typeface="Century Gothic" panose="020B0502020202020204" pitchFamily="34" charset="0"/>
              </a:rPr>
              <a:t>1-Döngü başlar başlamaz içindeki komutlar çalışır.</a:t>
            </a:r>
          </a:p>
          <a:p>
            <a:pPr marL="0" lvl="0" indent="0" algn="l" rtl="0">
              <a:spcBef>
                <a:spcPts val="0"/>
              </a:spcBef>
              <a:spcAft>
                <a:spcPts val="0"/>
              </a:spcAft>
              <a:buSzPts val="1800"/>
            </a:pPr>
            <a:endParaRPr lang="tr-TR" dirty="0">
              <a:solidFill>
                <a:schemeClr val="tx1">
                  <a:lumMod val="75000"/>
                  <a:lumOff val="25000"/>
                </a:schemeClr>
              </a:solidFill>
              <a:latin typeface="Century Gothic" panose="020B0502020202020204" pitchFamily="34" charset="0"/>
            </a:endParaRPr>
          </a:p>
          <a:p>
            <a:pPr marL="0" lvl="0" indent="0" algn="l" rtl="0">
              <a:spcBef>
                <a:spcPts val="0"/>
              </a:spcBef>
              <a:spcAft>
                <a:spcPts val="0"/>
              </a:spcAft>
              <a:buSzPts val="1800"/>
            </a:pPr>
            <a:r>
              <a:rPr lang="tr-TR" i="0" dirty="0">
                <a:solidFill>
                  <a:schemeClr val="tx1">
                    <a:lumMod val="75000"/>
                    <a:lumOff val="25000"/>
                  </a:schemeClr>
                </a:solidFill>
                <a:effectLst/>
                <a:latin typeface="Century Gothic" panose="020B0502020202020204" pitchFamily="34" charset="0"/>
              </a:rPr>
              <a:t>2-While parantezinin içindeki koşul sorgulanır.</a:t>
            </a:r>
          </a:p>
          <a:p>
            <a:pPr marL="0" lvl="0" indent="0" algn="l" rtl="0">
              <a:spcBef>
                <a:spcPts val="0"/>
              </a:spcBef>
              <a:spcAft>
                <a:spcPts val="0"/>
              </a:spcAft>
              <a:buSzPts val="1800"/>
            </a:pPr>
            <a:endParaRPr lang="tr-TR" dirty="0">
              <a:solidFill>
                <a:schemeClr val="tx1">
                  <a:lumMod val="75000"/>
                  <a:lumOff val="25000"/>
                </a:schemeClr>
              </a:solidFill>
              <a:latin typeface="Century Gothic" panose="020B0502020202020204" pitchFamily="34" charset="0"/>
            </a:endParaRPr>
          </a:p>
          <a:p>
            <a:pPr marL="0" lvl="0" indent="0" algn="l" rtl="0">
              <a:spcBef>
                <a:spcPts val="0"/>
              </a:spcBef>
              <a:spcAft>
                <a:spcPts val="0"/>
              </a:spcAft>
              <a:buSzPts val="1800"/>
            </a:pPr>
            <a:r>
              <a:rPr lang="tr-TR" i="0" dirty="0">
                <a:solidFill>
                  <a:schemeClr val="tx1">
                    <a:lumMod val="75000"/>
                    <a:lumOff val="25000"/>
                  </a:schemeClr>
                </a:solidFill>
                <a:effectLst/>
                <a:latin typeface="Century Gothic" panose="020B0502020202020204" pitchFamily="34" charset="0"/>
              </a:rPr>
              <a:t>3-Eğer koşul doğruysa aynı komutlar tekrar çalıştırılır.</a:t>
            </a:r>
          </a:p>
          <a:p>
            <a:pPr marL="0" lvl="0" indent="0" algn="l" rtl="0">
              <a:spcBef>
                <a:spcPts val="0"/>
              </a:spcBef>
              <a:spcAft>
                <a:spcPts val="0"/>
              </a:spcAft>
              <a:buSzPts val="1800"/>
            </a:pPr>
            <a:endParaRPr lang="tr-TR" dirty="0">
              <a:solidFill>
                <a:schemeClr val="tx1">
                  <a:lumMod val="75000"/>
                  <a:lumOff val="25000"/>
                </a:schemeClr>
              </a:solidFill>
              <a:latin typeface="Century Gothic" panose="020B0502020202020204" pitchFamily="34" charset="0"/>
            </a:endParaRPr>
          </a:p>
          <a:p>
            <a:pPr marL="0" lvl="0" indent="0" algn="l" rtl="0">
              <a:spcBef>
                <a:spcPts val="0"/>
              </a:spcBef>
              <a:spcAft>
                <a:spcPts val="0"/>
              </a:spcAft>
              <a:buSzPts val="1800"/>
            </a:pPr>
            <a:r>
              <a:rPr lang="tr-TR" dirty="0">
                <a:solidFill>
                  <a:schemeClr val="tx1">
                    <a:lumMod val="75000"/>
                    <a:lumOff val="25000"/>
                  </a:schemeClr>
                </a:solidFill>
                <a:latin typeface="Century Gothic" panose="020B0502020202020204" pitchFamily="34" charset="0"/>
              </a:rPr>
              <a:t>4-</a:t>
            </a:r>
            <a:r>
              <a:rPr lang="tr-TR" i="0" dirty="0">
                <a:solidFill>
                  <a:schemeClr val="tx1">
                    <a:lumMod val="75000"/>
                    <a:lumOff val="25000"/>
                  </a:schemeClr>
                </a:solidFill>
                <a:effectLst/>
                <a:latin typeface="Century Gothic" panose="020B0502020202020204" pitchFamily="34" charset="0"/>
              </a:rPr>
              <a:t>Eğer koşul yanlışsa döngüden çıkılır.</a:t>
            </a:r>
          </a:p>
          <a:p>
            <a:pPr marL="342900" lvl="0" indent="-228600" algn="l" rtl="0">
              <a:spcBef>
                <a:spcPts val="1000"/>
              </a:spcBef>
              <a:spcAft>
                <a:spcPts val="0"/>
              </a:spcAft>
              <a:buSzPts val="1800"/>
              <a:buNone/>
            </a:pPr>
            <a:r>
              <a:rPr lang="tr-TR" dirty="0"/>
              <a:t>do{</a:t>
            </a:r>
          </a:p>
          <a:p>
            <a:pPr marL="342900" lvl="0" indent="-228600" algn="l" rtl="0">
              <a:spcBef>
                <a:spcPts val="1000"/>
              </a:spcBef>
              <a:spcAft>
                <a:spcPts val="0"/>
              </a:spcAft>
              <a:buSzPts val="1800"/>
              <a:buNone/>
            </a:pPr>
            <a:r>
              <a:rPr lang="tr-TR" dirty="0"/>
              <a:t> //çalışacak kodlar </a:t>
            </a:r>
          </a:p>
          <a:p>
            <a:pPr marL="342900" lvl="0" indent="-228600" algn="l" rtl="0">
              <a:spcBef>
                <a:spcPts val="1000"/>
              </a:spcBef>
              <a:spcAft>
                <a:spcPts val="0"/>
              </a:spcAft>
              <a:buSzPts val="1800"/>
              <a:buNone/>
            </a:pPr>
            <a:r>
              <a:rPr lang="tr-TR" dirty="0"/>
              <a:t>}</a:t>
            </a:r>
            <a:r>
              <a:rPr lang="tr-TR" dirty="0" err="1"/>
              <a:t>while</a:t>
            </a:r>
            <a:r>
              <a:rPr lang="tr-TR" dirty="0"/>
              <a:t>(durum);</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20</a:t>
            </a:fld>
            <a:endParaRPr lang="tr-TR" dirty="0"/>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656728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471428" y="1331495"/>
            <a:ext cx="8915400" cy="685387"/>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a:t>Koşul yanlış olsa da çalıştığını söylemiştik. Şimdi bir örnekle bakalım</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21</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3" name="Resim 2">
            <a:extLst>
              <a:ext uri="{FF2B5EF4-FFF2-40B4-BE49-F238E27FC236}">
                <a16:creationId xmlns:a16="http://schemas.microsoft.com/office/drawing/2014/main" id="{6581E149-4FB9-CEB0-05AC-043DE2EDEB81}"/>
              </a:ext>
            </a:extLst>
          </p:cNvPr>
          <p:cNvPicPr>
            <a:picLocks noChangeAspect="1"/>
          </p:cNvPicPr>
          <p:nvPr/>
        </p:nvPicPr>
        <p:blipFill>
          <a:blip r:embed="rId5"/>
          <a:stretch>
            <a:fillRect/>
          </a:stretch>
        </p:blipFill>
        <p:spPr>
          <a:xfrm>
            <a:off x="1691148" y="2471604"/>
            <a:ext cx="8780207" cy="1914792"/>
          </a:xfrm>
          <a:prstGeom prst="rect">
            <a:avLst/>
          </a:prstGeom>
        </p:spPr>
      </p:pic>
    </p:spTree>
    <p:extLst>
      <p:ext uri="{BB962C8B-B14F-4D97-AF65-F5344CB8AC3E}">
        <p14:creationId xmlns:p14="http://schemas.microsoft.com/office/powerpoint/2010/main" val="3806330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2104103" y="563736"/>
            <a:ext cx="8119163" cy="128089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68DBA"/>
              </a:buClr>
              <a:buSzPts val="3600"/>
              <a:buFont typeface="Century Gothic" panose="020B0502020202020204"/>
              <a:buNone/>
            </a:pPr>
            <a:r>
              <a:rPr lang="tr-TR" b="1" dirty="0">
                <a:solidFill>
                  <a:schemeClr val="tx1">
                    <a:lumMod val="75000"/>
                    <a:lumOff val="25000"/>
                  </a:schemeClr>
                </a:solidFill>
              </a:rPr>
              <a:t>EKRAN ÇIKTISI</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22</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3" name="Resim 2">
            <a:extLst>
              <a:ext uri="{FF2B5EF4-FFF2-40B4-BE49-F238E27FC236}">
                <a16:creationId xmlns:a16="http://schemas.microsoft.com/office/drawing/2014/main" id="{375EBA6E-3A68-30A5-E6C7-4A9210148C75}"/>
              </a:ext>
            </a:extLst>
          </p:cNvPr>
          <p:cNvPicPr>
            <a:picLocks noChangeAspect="1"/>
          </p:cNvPicPr>
          <p:nvPr/>
        </p:nvPicPr>
        <p:blipFill>
          <a:blip r:embed="rId5"/>
          <a:stretch>
            <a:fillRect/>
          </a:stretch>
        </p:blipFill>
        <p:spPr>
          <a:xfrm>
            <a:off x="2104103" y="2379343"/>
            <a:ext cx="8621862" cy="1669612"/>
          </a:xfrm>
          <a:prstGeom prst="rect">
            <a:avLst/>
          </a:prstGeom>
        </p:spPr>
      </p:pic>
    </p:spTree>
    <p:extLst>
      <p:ext uri="{BB962C8B-B14F-4D97-AF65-F5344CB8AC3E}">
        <p14:creationId xmlns:p14="http://schemas.microsoft.com/office/powerpoint/2010/main" val="2260122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2031163" y="861532"/>
            <a:ext cx="8915400" cy="780456"/>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a:t>Yine aynı örneği kullanarak rakamları ekrana yazdıralım.</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23</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3" name="Resim 2">
            <a:extLst>
              <a:ext uri="{FF2B5EF4-FFF2-40B4-BE49-F238E27FC236}">
                <a16:creationId xmlns:a16="http://schemas.microsoft.com/office/drawing/2014/main" id="{B11C1834-9268-889E-6042-EB83EC960D9B}"/>
              </a:ext>
            </a:extLst>
          </p:cNvPr>
          <p:cNvPicPr>
            <a:picLocks noChangeAspect="1"/>
          </p:cNvPicPr>
          <p:nvPr/>
        </p:nvPicPr>
        <p:blipFill>
          <a:blip r:embed="rId5"/>
          <a:stretch>
            <a:fillRect/>
          </a:stretch>
        </p:blipFill>
        <p:spPr>
          <a:xfrm>
            <a:off x="2142578" y="2222789"/>
            <a:ext cx="8712235" cy="2280386"/>
          </a:xfrm>
          <a:prstGeom prst="rect">
            <a:avLst/>
          </a:prstGeom>
        </p:spPr>
      </p:pic>
    </p:spTree>
    <p:extLst>
      <p:ext uri="{BB962C8B-B14F-4D97-AF65-F5344CB8AC3E}">
        <p14:creationId xmlns:p14="http://schemas.microsoft.com/office/powerpoint/2010/main" val="214385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858297" y="787782"/>
            <a:ext cx="7975395" cy="685387"/>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68DBA"/>
              </a:buClr>
              <a:buSzPts val="3600"/>
              <a:buFont typeface="Century Gothic" panose="020B0502020202020204"/>
              <a:buNone/>
            </a:pPr>
            <a:r>
              <a:rPr lang="tr-TR" sz="1800" b="1" dirty="0">
                <a:solidFill>
                  <a:schemeClr val="tx1">
                    <a:lumMod val="75000"/>
                    <a:lumOff val="25000"/>
                  </a:schemeClr>
                </a:solidFill>
              </a:rPr>
              <a:t>EKRAN ÇIKTISI</a:t>
            </a:r>
            <a:endParaRPr sz="1800"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24</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5" name="Resim 4">
            <a:extLst>
              <a:ext uri="{FF2B5EF4-FFF2-40B4-BE49-F238E27FC236}">
                <a16:creationId xmlns:a16="http://schemas.microsoft.com/office/drawing/2014/main" id="{8C5F7DF3-97EB-C37E-6046-549413B279A4}"/>
              </a:ext>
            </a:extLst>
          </p:cNvPr>
          <p:cNvPicPr>
            <a:picLocks noChangeAspect="1"/>
          </p:cNvPicPr>
          <p:nvPr/>
        </p:nvPicPr>
        <p:blipFill>
          <a:blip r:embed="rId5"/>
          <a:stretch>
            <a:fillRect/>
          </a:stretch>
        </p:blipFill>
        <p:spPr>
          <a:xfrm>
            <a:off x="1930839" y="1979820"/>
            <a:ext cx="9504077" cy="2432406"/>
          </a:xfrm>
          <a:prstGeom prst="rect">
            <a:avLst/>
          </a:prstGeom>
        </p:spPr>
      </p:pic>
    </p:spTree>
    <p:extLst>
      <p:ext uri="{BB962C8B-B14F-4D97-AF65-F5344CB8AC3E}">
        <p14:creationId xmlns:p14="http://schemas.microsoft.com/office/powerpoint/2010/main" val="169850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INFINITE </a:t>
            </a:r>
            <a:r>
              <a:rPr lang="tr-TR" b="1" dirty="0" err="1"/>
              <a:t>Loop</a:t>
            </a:r>
            <a:r>
              <a:rPr lang="tr-TR" b="1" dirty="0"/>
              <a:t> (Sonsuz Döngü)</a:t>
            </a:r>
            <a:endParaRPr b="1" dirty="0"/>
          </a:p>
        </p:txBody>
      </p:sp>
      <p:sp>
        <p:nvSpPr>
          <p:cNvPr id="530" name="Google Shape;530;p45"/>
          <p:cNvSpPr txBox="1">
            <a:spLocks noGrp="1"/>
          </p:cNvSpPr>
          <p:nvPr>
            <p:ph type="body" idx="1"/>
          </p:nvPr>
        </p:nvSpPr>
        <p:spPr>
          <a:xfrm>
            <a:off x="2158983" y="1765166"/>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i="0" dirty="0">
                <a:solidFill>
                  <a:srgbClr val="292929"/>
                </a:solidFill>
                <a:effectLst/>
                <a:latin typeface="Century Gothic" panose="020B0502020202020204" pitchFamily="34" charset="0"/>
              </a:rPr>
              <a:t>Bu döngüler test ettiğimiz koşulun hiçbir zaman yanlış olmadığı döngüler bu nedenle dışarıdan başka bir kuvvet uygulanmadıkça (break komutu gibi) durmazlar. Peki koşulun yanlış olmaması ne demek?</a:t>
            </a:r>
            <a:br>
              <a:rPr lang="tr-TR" dirty="0">
                <a:latin typeface="Century Gothic" panose="020B0502020202020204" pitchFamily="34" charset="0"/>
              </a:rPr>
            </a:br>
            <a:r>
              <a:rPr lang="tr-TR" i="0" dirty="0">
                <a:solidFill>
                  <a:srgbClr val="292929"/>
                </a:solidFill>
                <a:effectLst/>
                <a:latin typeface="Century Gothic" panose="020B0502020202020204" pitchFamily="34" charset="0"/>
              </a:rPr>
              <a:t>Eğer </a:t>
            </a:r>
            <a:r>
              <a:rPr lang="tr-TR" i="0" dirty="0" err="1">
                <a:solidFill>
                  <a:srgbClr val="292929"/>
                </a:solidFill>
                <a:effectLst/>
                <a:latin typeface="Century Gothic" panose="020B0502020202020204" pitchFamily="34" charset="0"/>
              </a:rPr>
              <a:t>bool</a:t>
            </a:r>
            <a:r>
              <a:rPr lang="tr-TR" i="0" dirty="0">
                <a:solidFill>
                  <a:srgbClr val="292929"/>
                </a:solidFill>
                <a:effectLst/>
                <a:latin typeface="Century Gothic" panose="020B0502020202020204" pitchFamily="34" charset="0"/>
              </a:rPr>
              <a:t> ifade alan bir yere </a:t>
            </a:r>
            <a:r>
              <a:rPr lang="tr-TR" i="1" dirty="0">
                <a:solidFill>
                  <a:srgbClr val="292929"/>
                </a:solidFill>
                <a:effectLst/>
                <a:latin typeface="Century Gothic" panose="020B0502020202020204" pitchFamily="34" charset="0"/>
              </a:rPr>
              <a:t>(2 == 2), </a:t>
            </a:r>
            <a:r>
              <a:rPr lang="tr-TR" i="1" dirty="0" err="1">
                <a:solidFill>
                  <a:srgbClr val="292929"/>
                </a:solidFill>
                <a:effectLst/>
                <a:latin typeface="Century Gothic" panose="020B0502020202020204" pitchFamily="34" charset="0"/>
              </a:rPr>
              <a:t>true</a:t>
            </a:r>
            <a:r>
              <a:rPr lang="tr-TR" i="0" dirty="0">
                <a:solidFill>
                  <a:srgbClr val="292929"/>
                </a:solidFill>
                <a:effectLst/>
                <a:latin typeface="Century Gothic" panose="020B0502020202020204" pitchFamily="34" charset="0"/>
              </a:rPr>
              <a:t> gibi ifadeler yazarsanız ya da izin veriliyorsa boş bırakırsanız bu </a:t>
            </a:r>
            <a:r>
              <a:rPr lang="tr-TR" i="0" dirty="0" err="1">
                <a:solidFill>
                  <a:srgbClr val="292929"/>
                </a:solidFill>
                <a:effectLst/>
                <a:latin typeface="Century Gothic" panose="020B0502020202020204" pitchFamily="34" charset="0"/>
              </a:rPr>
              <a:t>bool</a:t>
            </a:r>
            <a:r>
              <a:rPr lang="tr-TR" i="0" dirty="0">
                <a:solidFill>
                  <a:srgbClr val="292929"/>
                </a:solidFill>
                <a:effectLst/>
                <a:latin typeface="Century Gothic" panose="020B0502020202020204" pitchFamily="34" charset="0"/>
              </a:rPr>
              <a:t> ifade asla </a:t>
            </a:r>
            <a:r>
              <a:rPr lang="tr-TR" i="0" dirty="0" err="1">
                <a:solidFill>
                  <a:srgbClr val="292929"/>
                </a:solidFill>
                <a:effectLst/>
                <a:latin typeface="Century Gothic" panose="020B0502020202020204" pitchFamily="34" charset="0"/>
              </a:rPr>
              <a:t>false</a:t>
            </a:r>
            <a:r>
              <a:rPr lang="tr-TR" i="0" dirty="0">
                <a:solidFill>
                  <a:srgbClr val="292929"/>
                </a:solidFill>
                <a:effectLst/>
                <a:latin typeface="Century Gothic" panose="020B0502020202020204" pitchFamily="34" charset="0"/>
              </a:rPr>
              <a:t> olmaz. Bu nedenle bu gibi döngüler müdahale edilmedikçe durmaz.</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25</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2650309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
        <p:nvSpPr>
          <p:cNvPr id="2" name="Rectangle 1">
            <a:extLst>
              <a:ext uri="{FF2B5EF4-FFF2-40B4-BE49-F238E27FC236}">
                <a16:creationId xmlns:a16="http://schemas.microsoft.com/office/drawing/2014/main" id="{7FA5CD00-8E9A-8BDD-179C-026E1D0F609A}"/>
              </a:ext>
            </a:extLst>
          </p:cNvPr>
          <p:cNvSpPr>
            <a:spLocks noGrp="1" noChangeArrowheads="1"/>
          </p:cNvSpPr>
          <p:nvPr>
            <p:ph type="body" idx="1"/>
          </p:nvPr>
        </p:nvSpPr>
        <p:spPr bwMode="auto">
          <a:xfrm>
            <a:off x="1708483" y="787782"/>
            <a:ext cx="9119937" cy="423694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Şimdi gördüğümüz bazı döngüler için sonsuz döngü yazalım.</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for</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 ; ; )</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Console.WriteLine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("Bu bir sonsuz döngüdür!");</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}//veya</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while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true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Console.WriteLine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("Bu bir sonsuz döngüdür!");</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//veya</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do</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Console.WriteLine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("Bu bir sonsuz döngüdür!");</a:t>
            </a:r>
            <a:br>
              <a:rPr kumimoji="0" lang="tr-TR" altLang="tr-TR" i="0" u="none" strike="noStrike" cap="none" normalizeH="0" baseline="0" dirty="0">
                <a:ln>
                  <a:noFill/>
                </a:ln>
                <a:solidFill>
                  <a:srgbClr val="292929"/>
                </a:solidFill>
                <a:effectLst/>
                <a:latin typeface="Century Gothic" panose="020B0502020202020204" pitchFamily="34" charset="0"/>
              </a:rPr>
            </a:br>
            <a:r>
              <a:rPr kumimoji="0" lang="tr-TR" altLang="tr-TR" i="0" u="none" strike="noStrike" cap="none" normalizeH="0" baseline="0" dirty="0">
                <a:ln>
                  <a:noFill/>
                </a:ln>
                <a:solidFill>
                  <a:srgbClr val="292929"/>
                </a:solidFill>
                <a:effectLst/>
                <a:latin typeface="Century Gothic" panose="020B0502020202020204" pitchFamily="34" charset="0"/>
              </a:rPr>
              <a:t>}</a:t>
            </a:r>
            <a:r>
              <a:rPr kumimoji="0" lang="tr-TR" altLang="tr-TR" i="0" u="none" strike="noStrike" cap="none" normalizeH="0" baseline="0" dirty="0" err="1">
                <a:ln>
                  <a:noFill/>
                </a:ln>
                <a:solidFill>
                  <a:srgbClr val="292929"/>
                </a:solidFill>
                <a:effectLst/>
                <a:latin typeface="Century Gothic" panose="020B0502020202020204" pitchFamily="34" charset="0"/>
              </a:rPr>
              <a:t>while</a:t>
            </a:r>
            <a:r>
              <a:rPr kumimoji="0" lang="tr-TR" altLang="tr-TR" i="0" u="none" strike="noStrike" cap="none" normalizeH="0" baseline="0" dirty="0">
                <a:ln>
                  <a:noFill/>
                </a:ln>
                <a:solidFill>
                  <a:srgbClr val="292929"/>
                </a:solidFill>
                <a:effectLst/>
                <a:latin typeface="Century Gothic" panose="020B0502020202020204" pitchFamily="34" charset="0"/>
              </a:rPr>
              <a:t>(</a:t>
            </a:r>
            <a:r>
              <a:rPr kumimoji="0" lang="tr-TR" altLang="tr-TR" i="0" u="none" strike="noStrike" cap="none" normalizeH="0" baseline="0" dirty="0" err="1">
                <a:ln>
                  <a:noFill/>
                </a:ln>
                <a:solidFill>
                  <a:srgbClr val="292929"/>
                </a:solidFill>
                <a:effectLst/>
                <a:latin typeface="Century Gothic" panose="020B0502020202020204" pitchFamily="34" charset="0"/>
              </a:rPr>
              <a:t>true</a:t>
            </a:r>
            <a:r>
              <a:rPr kumimoji="0" lang="tr-TR" altLang="tr-TR" i="0" u="none" strike="noStrike" cap="none" normalizeH="0" baseline="0" dirty="0">
                <a:ln>
                  <a:noFill/>
                </a:ln>
                <a:solidFill>
                  <a:srgbClr val="292929"/>
                </a:solidFill>
                <a:effectLst/>
                <a:latin typeface="Century Gothic" panose="020B0502020202020204" pitchFamily="34" charset="0"/>
              </a:rPr>
              <a:t>)</a:t>
            </a:r>
            <a:r>
              <a:rPr kumimoji="0" lang="tr-TR" altLang="tr-TR" i="0" u="none" strike="noStrike" cap="none" normalizeH="0" baseline="0" dirty="0">
                <a:ln>
                  <a:noFill/>
                </a:ln>
                <a:solidFill>
                  <a:schemeClr val="tx1"/>
                </a:solidFill>
                <a:effectLst/>
                <a:latin typeface="Century Gothic" panose="020B0502020202020204" pitchFamily="34" charset="0"/>
              </a:rPr>
              <a:t> </a:t>
            </a:r>
          </a:p>
        </p:txBody>
      </p:sp>
    </p:spTree>
    <p:extLst>
      <p:ext uri="{BB962C8B-B14F-4D97-AF65-F5344CB8AC3E}">
        <p14:creationId xmlns:p14="http://schemas.microsoft.com/office/powerpoint/2010/main" val="3127846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27</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
        <p:nvSpPr>
          <p:cNvPr id="2" name="Rectangle 1">
            <a:extLst>
              <a:ext uri="{FF2B5EF4-FFF2-40B4-BE49-F238E27FC236}">
                <a16:creationId xmlns:a16="http://schemas.microsoft.com/office/drawing/2014/main" id="{CBA5B547-3D61-DFFC-A2D3-B38F8EF18797}"/>
              </a:ext>
            </a:extLst>
          </p:cNvPr>
          <p:cNvSpPr>
            <a:spLocks noGrp="1" noChangeArrowheads="1"/>
          </p:cNvSpPr>
          <p:nvPr>
            <p:ph type="body" idx="1"/>
          </p:nvPr>
        </p:nvSpPr>
        <p:spPr bwMode="auto">
          <a:xfrm>
            <a:off x="1804988" y="970344"/>
            <a:ext cx="8107362" cy="322128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1" i="0" u="none" strike="noStrike" cap="none" normalizeH="0" baseline="0" dirty="0">
                <a:ln>
                  <a:noFill/>
                </a:ln>
                <a:solidFill>
                  <a:srgbClr val="292929"/>
                </a:solidFill>
                <a:effectLst/>
                <a:latin typeface="Century Gothic" panose="020B0502020202020204" pitchFamily="34" charset="0"/>
              </a:rPr>
              <a:t>Bu döngülerin çıktıları aynıdır. O da aşağıdaki gibidir…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a:t>
            </a:r>
            <a:br>
              <a:rPr kumimoji="0" lang="tr-TR" altLang="tr-TR" sz="1200" b="0" i="0" u="none" strike="noStrike" cap="none" normalizeH="0" baseline="0" dirty="0">
                <a:ln>
                  <a:noFill/>
                </a:ln>
                <a:solidFill>
                  <a:srgbClr val="292929"/>
                </a:solidFill>
                <a:effectLst/>
                <a:latin typeface="Menlo"/>
              </a:rPr>
            </a:br>
            <a:r>
              <a:rPr kumimoji="0" lang="tr-TR" altLang="tr-TR" sz="1200" b="0" i="0" u="none" strike="noStrike" cap="none" normalizeH="0" baseline="0" dirty="0">
                <a:ln>
                  <a:noFill/>
                </a:ln>
                <a:solidFill>
                  <a:srgbClr val="292929"/>
                </a:solidFill>
                <a:effectLst/>
                <a:latin typeface="Menlo"/>
              </a:rPr>
              <a:t>.</a:t>
            </a:r>
            <a:br>
              <a:rPr kumimoji="0" lang="tr-TR" altLang="tr-TR" sz="1200" b="0" i="0" u="none" strike="noStrike" cap="none" normalizeH="0" baseline="0" dirty="0">
                <a:ln>
                  <a:noFill/>
                </a:ln>
                <a:solidFill>
                  <a:srgbClr val="292929"/>
                </a:solidFill>
                <a:effectLst/>
                <a:latin typeface="Menlo"/>
              </a:rPr>
            </a:br>
            <a:r>
              <a:rPr kumimoji="0" lang="tr-TR" altLang="tr-TR" sz="1200" b="0" i="0" u="none" strike="noStrike" cap="none" normalizeH="0" baseline="0" dirty="0">
                <a:ln>
                  <a:noFill/>
                </a:ln>
                <a:solidFill>
                  <a:srgbClr val="292929"/>
                </a:solidFill>
                <a:effectLst/>
                <a:latin typeface="Menlo"/>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859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2015613" y="563736"/>
            <a:ext cx="8207653" cy="1280890"/>
          </a:xfrm>
          <a:prstGeom prst="rect">
            <a:avLst/>
          </a:prstGeom>
          <a:noFill/>
          <a:ln>
            <a:noFill/>
          </a:ln>
        </p:spPr>
        <p:txBody>
          <a:bodyPr spcFirstLastPara="1" wrap="square" lIns="91425" tIns="45700" rIns="91425" bIns="45700" anchor="t" anchorCtr="0">
            <a:normAutofit/>
          </a:bodyPr>
          <a:lstStyle/>
          <a:p>
            <a:pPr algn="l"/>
            <a:r>
              <a:rPr lang="tr-TR" b="1" i="0" dirty="0">
                <a:solidFill>
                  <a:schemeClr val="accent2">
                    <a:lumMod val="75000"/>
                  </a:schemeClr>
                </a:solidFill>
                <a:effectLst/>
                <a:latin typeface="sohne"/>
              </a:rPr>
              <a:t>BREAK</a:t>
            </a:r>
          </a:p>
        </p:txBody>
      </p:sp>
      <p:sp>
        <p:nvSpPr>
          <p:cNvPr id="530" name="Google Shape;530;p45"/>
          <p:cNvSpPr txBox="1">
            <a:spLocks noGrp="1"/>
          </p:cNvSpPr>
          <p:nvPr>
            <p:ph type="body" idx="1"/>
          </p:nvPr>
        </p:nvSpPr>
        <p:spPr>
          <a:xfrm>
            <a:off x="1890075" y="1772920"/>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dirty="0"/>
              <a:t>Bazı durumlarda, döngülerin belirlendiği boyut kadar dönmesi gerekmeyebilir. Dolayısıyla şartlar sağlandığında, döngü sonlandırılarak döngüden çıkılır. Bunu bize sağlayacak olan komut, break komutudur. Yani döngüyü belirli şartlara </a:t>
            </a:r>
            <a:r>
              <a:rPr lang="tr-TR" dirty="0">
                <a:latin typeface="Century Gothic" panose="020B0502020202020204" pitchFamily="34" charset="0"/>
              </a:rPr>
              <a:t>göre veya aniden sonlandırmak için break komutundan yararlanırız.</a:t>
            </a:r>
            <a:r>
              <a:rPr lang="tr-TR" i="0" dirty="0">
                <a:solidFill>
                  <a:srgbClr val="292929"/>
                </a:solidFill>
                <a:effectLst/>
                <a:latin typeface="Century Gothic" panose="020B0502020202020204" pitchFamily="34" charset="0"/>
              </a:rPr>
              <a:t> Break komutu görüldüğünde komutun altındaki komutlar es geçilir ve direkt döngü dışından devam edilir.</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3146598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29</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5" name="Resim 4">
            <a:extLst>
              <a:ext uri="{FF2B5EF4-FFF2-40B4-BE49-F238E27FC236}">
                <a16:creationId xmlns:a16="http://schemas.microsoft.com/office/drawing/2014/main" id="{AACDF27F-0AD2-82CD-521E-EBA5115F9A88}"/>
              </a:ext>
            </a:extLst>
          </p:cNvPr>
          <p:cNvPicPr>
            <a:picLocks noChangeAspect="1"/>
          </p:cNvPicPr>
          <p:nvPr/>
        </p:nvPicPr>
        <p:blipFill>
          <a:blip r:embed="rId5"/>
          <a:stretch>
            <a:fillRect/>
          </a:stretch>
        </p:blipFill>
        <p:spPr>
          <a:xfrm>
            <a:off x="1804219" y="1920814"/>
            <a:ext cx="9725476" cy="2671321"/>
          </a:xfrm>
          <a:prstGeom prst="rect">
            <a:avLst/>
          </a:prstGeom>
        </p:spPr>
      </p:pic>
      <p:sp>
        <p:nvSpPr>
          <p:cNvPr id="7" name="Metin kutusu 6">
            <a:extLst>
              <a:ext uri="{FF2B5EF4-FFF2-40B4-BE49-F238E27FC236}">
                <a16:creationId xmlns:a16="http://schemas.microsoft.com/office/drawing/2014/main" id="{5F5ECC85-48FD-576D-6D92-C25733687C0D}"/>
              </a:ext>
            </a:extLst>
          </p:cNvPr>
          <p:cNvSpPr txBox="1"/>
          <p:nvPr/>
        </p:nvSpPr>
        <p:spPr>
          <a:xfrm flipH="1">
            <a:off x="1735393" y="783575"/>
            <a:ext cx="8583561" cy="369332"/>
          </a:xfrm>
          <a:prstGeom prst="rect">
            <a:avLst/>
          </a:prstGeom>
          <a:noFill/>
        </p:spPr>
        <p:txBody>
          <a:bodyPr wrap="square" rtlCol="0">
            <a:spAutoFit/>
          </a:bodyPr>
          <a:lstStyle/>
          <a:p>
            <a:r>
              <a:rPr lang="tr-TR" sz="1800" b="1" dirty="0">
                <a:latin typeface="Century Gothic" panose="020B0502020202020204" pitchFamily="34" charset="0"/>
              </a:rPr>
              <a:t>0’dan 10’a kadar sayıları yazdıralım ama 5’i gördüğü an döngü bitsin.</a:t>
            </a:r>
          </a:p>
        </p:txBody>
      </p:sp>
    </p:spTree>
    <p:extLst>
      <p:ext uri="{BB962C8B-B14F-4D97-AF65-F5344CB8AC3E}">
        <p14:creationId xmlns:p14="http://schemas.microsoft.com/office/powerpoint/2010/main" val="253395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Döngü Nedir?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dirty="0"/>
              <a:t>3</a:t>
            </a:r>
          </a:p>
        </p:txBody>
      </p:sp>
      <p:sp>
        <p:nvSpPr>
          <p:cNvPr id="223" name="Google Shape;223;p6"/>
          <p:cNvSpPr txBox="1">
            <a:spLocks noGrp="1"/>
          </p:cNvSpPr>
          <p:nvPr>
            <p:ph type="body" idx="1"/>
          </p:nvPr>
        </p:nvSpPr>
        <p:spPr>
          <a:xfrm>
            <a:off x="2171700" y="1580933"/>
            <a:ext cx="7848600" cy="3696134"/>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dirty="0"/>
              <a:t>Birden fazla kez tekrarlanması gereken işlem ya da işlemleri gerçekleştirmek için döngüleri kullanırız. Döngüler sayesinde hem tekrarlanması gereken kod bloklarının yazımı kolaylaştırır hem de kod okuma işlemini daha basit hale getirmiş oluruz. C# da 4 farklı döngü çeşidi kullanılmaktadır. Bunlar;</a:t>
            </a:r>
          </a:p>
          <a:p>
            <a:pPr marL="0" lvl="0" indent="0" algn="l" rtl="0">
              <a:spcBef>
                <a:spcPts val="1000"/>
              </a:spcBef>
              <a:spcAft>
                <a:spcPts val="0"/>
              </a:spcAft>
              <a:buSzPts val="1800"/>
              <a:buNone/>
            </a:pPr>
            <a:r>
              <a:rPr lang="tr-TR" dirty="0"/>
              <a:t> FOR</a:t>
            </a:r>
          </a:p>
          <a:p>
            <a:pPr marL="0" lvl="0" indent="0" algn="l" rtl="0">
              <a:spcBef>
                <a:spcPts val="1000"/>
              </a:spcBef>
              <a:spcAft>
                <a:spcPts val="0"/>
              </a:spcAft>
              <a:buSzPts val="1800"/>
              <a:buNone/>
            </a:pPr>
            <a:r>
              <a:rPr lang="tr-TR" dirty="0"/>
              <a:t> FOREACH</a:t>
            </a:r>
          </a:p>
          <a:p>
            <a:pPr marL="0" lvl="0" indent="0" algn="l" rtl="0">
              <a:spcBef>
                <a:spcPts val="1000"/>
              </a:spcBef>
              <a:spcAft>
                <a:spcPts val="0"/>
              </a:spcAft>
              <a:buSzPts val="1800"/>
              <a:buNone/>
            </a:pPr>
            <a:r>
              <a:rPr lang="tr-TR" dirty="0"/>
              <a:t> DO WHILE </a:t>
            </a:r>
          </a:p>
          <a:p>
            <a:pPr marL="0" lvl="0" indent="0" algn="l" rtl="0">
              <a:spcBef>
                <a:spcPts val="1000"/>
              </a:spcBef>
              <a:spcAft>
                <a:spcPts val="0"/>
              </a:spcAft>
              <a:buSzPts val="1800"/>
              <a:buNone/>
            </a:pPr>
            <a:r>
              <a:rPr lang="tr-TR" dirty="0"/>
              <a:t> WHILE</a:t>
            </a:r>
          </a:p>
          <a:p>
            <a:pPr algn="l">
              <a:buFont typeface="Arial" panose="020B0604020202020204" pitchFamily="34" charset="0"/>
              <a:buChar char="•"/>
            </a:pPr>
            <a:endParaRPr lang="tr-TR" b="0" i="0" dirty="0">
              <a:solidFill>
                <a:srgbClr val="292929"/>
              </a:solidFill>
              <a:effectLst/>
              <a:latin typeface="charter"/>
            </a:endParaRPr>
          </a:p>
          <a:p>
            <a:pPr marL="0" lvl="0" indent="0" algn="l" rtl="0">
              <a:spcBef>
                <a:spcPts val="1000"/>
              </a:spcBef>
              <a:spcAft>
                <a:spcPts val="0"/>
              </a:spcAft>
              <a:buSzPts val="1800"/>
              <a:buNone/>
            </a:pPr>
            <a:endParaRPr lang="tr-TR" b="0" i="0" dirty="0">
              <a:solidFill>
                <a:srgbClr val="292929"/>
              </a:solidFill>
              <a:effectLst/>
              <a:latin typeface="char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691148" y="719549"/>
            <a:ext cx="9189207" cy="56414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sz="1800" b="1" dirty="0">
                <a:solidFill>
                  <a:schemeClr val="tx1">
                    <a:lumMod val="75000"/>
                    <a:lumOff val="25000"/>
                  </a:schemeClr>
                </a:solidFill>
              </a:rPr>
              <a:t>EKRAN ÇIKTISI</a:t>
            </a: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30</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5" name="Resim 4">
            <a:extLst>
              <a:ext uri="{FF2B5EF4-FFF2-40B4-BE49-F238E27FC236}">
                <a16:creationId xmlns:a16="http://schemas.microsoft.com/office/drawing/2014/main" id="{2D5A160A-49E6-5BFA-EFA7-F28EE4CE251A}"/>
              </a:ext>
            </a:extLst>
          </p:cNvPr>
          <p:cNvPicPr>
            <a:picLocks noChangeAspect="1"/>
          </p:cNvPicPr>
          <p:nvPr/>
        </p:nvPicPr>
        <p:blipFill>
          <a:blip r:embed="rId5"/>
          <a:stretch>
            <a:fillRect/>
          </a:stretch>
        </p:blipFill>
        <p:spPr>
          <a:xfrm>
            <a:off x="1691148" y="2088727"/>
            <a:ext cx="9747854" cy="1876687"/>
          </a:xfrm>
          <a:prstGeom prst="rect">
            <a:avLst/>
          </a:prstGeom>
        </p:spPr>
      </p:pic>
    </p:spTree>
    <p:extLst>
      <p:ext uri="{BB962C8B-B14F-4D97-AF65-F5344CB8AC3E}">
        <p14:creationId xmlns:p14="http://schemas.microsoft.com/office/powerpoint/2010/main" val="1378223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2623717" y="563736"/>
            <a:ext cx="7599549" cy="128089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68DBA"/>
              </a:buClr>
              <a:buSzPts val="3600"/>
              <a:buFont typeface="Century Gothic" panose="020B0502020202020204"/>
              <a:buNone/>
            </a:pPr>
            <a:r>
              <a:rPr lang="tr-TR" b="1" dirty="0"/>
              <a:t>CONTINUE</a:t>
            </a:r>
            <a:endParaRPr b="1" dirty="0"/>
          </a:p>
        </p:txBody>
      </p:sp>
      <p:sp>
        <p:nvSpPr>
          <p:cNvPr id="530" name="Google Shape;530;p45"/>
          <p:cNvSpPr txBox="1">
            <a:spLocks noGrp="1"/>
          </p:cNvSpPr>
          <p:nvPr>
            <p:ph type="body" idx="1"/>
          </p:nvPr>
        </p:nvSpPr>
        <p:spPr>
          <a:xfrm>
            <a:off x="2623717" y="1795596"/>
            <a:ext cx="8905978" cy="25502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dirty="0"/>
              <a:t>Bir döngü içinde </a:t>
            </a:r>
            <a:r>
              <a:rPr lang="tr-TR" dirty="0" err="1"/>
              <a:t>continue</a:t>
            </a:r>
            <a:r>
              <a:rPr lang="tr-TR" dirty="0"/>
              <a:t> deyimi kullanılırsa, ondan sonraki gelen kodlar işlenmeden atlanır ve döngü, bir sonraki çevrime girer. Yine bir şarta bağlı olarak oluşturulan bir komuttur. Yani break komutundan farklı olarak; döngüyü sonlandırmadan, ilgili ardımı pas geçerek bir sonraki adımı işletir.</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31</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2006691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887794" y="717755"/>
            <a:ext cx="9186589" cy="1055165"/>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a:t>Biraz önce break için yaptığımız örneği </a:t>
            </a:r>
            <a:r>
              <a:rPr lang="tr-TR" b="1" dirty="0" err="1"/>
              <a:t>continue</a:t>
            </a:r>
            <a:r>
              <a:rPr lang="tr-TR" b="1" dirty="0"/>
              <a:t> için yapalım.</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32</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5" name="Resim 4">
            <a:extLst>
              <a:ext uri="{FF2B5EF4-FFF2-40B4-BE49-F238E27FC236}">
                <a16:creationId xmlns:a16="http://schemas.microsoft.com/office/drawing/2014/main" id="{EDF464A1-CB72-3644-6027-38920CB4CFBE}"/>
              </a:ext>
            </a:extLst>
          </p:cNvPr>
          <p:cNvPicPr>
            <a:picLocks noChangeAspect="1"/>
          </p:cNvPicPr>
          <p:nvPr/>
        </p:nvPicPr>
        <p:blipFill>
          <a:blip r:embed="rId5"/>
          <a:stretch>
            <a:fillRect/>
          </a:stretch>
        </p:blipFill>
        <p:spPr>
          <a:xfrm>
            <a:off x="2005867" y="2231143"/>
            <a:ext cx="9186589" cy="2395713"/>
          </a:xfrm>
          <a:prstGeom prst="rect">
            <a:avLst/>
          </a:prstGeom>
        </p:spPr>
      </p:pic>
    </p:spTree>
    <p:extLst>
      <p:ext uri="{BB962C8B-B14F-4D97-AF65-F5344CB8AC3E}">
        <p14:creationId xmlns:p14="http://schemas.microsoft.com/office/powerpoint/2010/main" val="130496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542167" y="596060"/>
            <a:ext cx="8915400" cy="967269"/>
          </a:xfrm>
          <a:prstGeom prst="rect">
            <a:avLst/>
          </a:prstGeom>
          <a:noFill/>
          <a:ln>
            <a:noFill/>
          </a:ln>
        </p:spPr>
        <p:txBody>
          <a:bodyPr spcFirstLastPara="1" wrap="square" lIns="91425" tIns="45700" rIns="91425" bIns="45700" anchor="t" anchorCtr="0">
            <a:normAutofit/>
          </a:bodyPr>
          <a:lstStyle/>
          <a:p>
            <a:pPr marL="342900" indent="-228600"/>
            <a:r>
              <a:rPr lang="tr-TR" sz="1800" b="1" dirty="0">
                <a:solidFill>
                  <a:schemeClr val="tx1">
                    <a:lumMod val="75000"/>
                    <a:lumOff val="25000"/>
                  </a:schemeClr>
                </a:solidFill>
              </a:rPr>
              <a:t>EKRAN ÇIKTISI</a:t>
            </a:r>
            <a:endParaRPr lang="tr-TR" b="1" dirty="0"/>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33</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5" name="Resim 4">
            <a:extLst>
              <a:ext uri="{FF2B5EF4-FFF2-40B4-BE49-F238E27FC236}">
                <a16:creationId xmlns:a16="http://schemas.microsoft.com/office/drawing/2014/main" id="{4212E497-4250-538D-AA0A-51A98D5B2852}"/>
              </a:ext>
            </a:extLst>
          </p:cNvPr>
          <p:cNvPicPr>
            <a:picLocks noChangeAspect="1"/>
          </p:cNvPicPr>
          <p:nvPr/>
        </p:nvPicPr>
        <p:blipFill>
          <a:blip r:embed="rId5"/>
          <a:stretch>
            <a:fillRect/>
          </a:stretch>
        </p:blipFill>
        <p:spPr>
          <a:xfrm>
            <a:off x="1542167" y="1697582"/>
            <a:ext cx="9987528" cy="2785950"/>
          </a:xfrm>
          <a:prstGeom prst="rect">
            <a:avLst/>
          </a:prstGeom>
        </p:spPr>
      </p:pic>
    </p:spTree>
    <p:extLst>
      <p:ext uri="{BB962C8B-B14F-4D97-AF65-F5344CB8AC3E}">
        <p14:creationId xmlns:p14="http://schemas.microsoft.com/office/powerpoint/2010/main" val="3937782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RETURN</a:t>
            </a:r>
            <a:endParaRPr b="1" dirty="0"/>
          </a:p>
        </p:txBody>
      </p:sp>
      <p:sp>
        <p:nvSpPr>
          <p:cNvPr id="530" name="Google Shape;530;p45"/>
          <p:cNvSpPr txBox="1">
            <a:spLocks noGrp="1"/>
          </p:cNvSpPr>
          <p:nvPr>
            <p:ph type="body" idx="1"/>
          </p:nvPr>
        </p:nvSpPr>
        <p:spPr>
          <a:xfrm>
            <a:off x="2231461" y="1772920"/>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dirty="0"/>
              <a:t>Bu komutun işleyişi, bir bakıma break komutu gibidir. Ancak genellikle değer döndüren yordamlarda değer döndürmek için veya yordamları terk etmek için kullanılır.</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34</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4178056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35</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7" name="Resim 6">
            <a:extLst>
              <a:ext uri="{FF2B5EF4-FFF2-40B4-BE49-F238E27FC236}">
                <a16:creationId xmlns:a16="http://schemas.microsoft.com/office/drawing/2014/main" id="{FE4760DF-26A6-8FB0-1DC4-542777065425}"/>
              </a:ext>
            </a:extLst>
          </p:cNvPr>
          <p:cNvPicPr>
            <a:picLocks noChangeAspect="1"/>
          </p:cNvPicPr>
          <p:nvPr/>
        </p:nvPicPr>
        <p:blipFill>
          <a:blip r:embed="rId5"/>
          <a:stretch>
            <a:fillRect/>
          </a:stretch>
        </p:blipFill>
        <p:spPr>
          <a:xfrm>
            <a:off x="1323797" y="1332714"/>
            <a:ext cx="10205898" cy="3455596"/>
          </a:xfrm>
          <a:prstGeom prst="rect">
            <a:avLst/>
          </a:prstGeom>
        </p:spPr>
      </p:pic>
    </p:spTree>
    <p:extLst>
      <p:ext uri="{BB962C8B-B14F-4D97-AF65-F5344CB8AC3E}">
        <p14:creationId xmlns:p14="http://schemas.microsoft.com/office/powerpoint/2010/main" val="4251074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805622" y="1307458"/>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dirty="0"/>
              <a:t>Uygulamayı incelediğimizde, iç </a:t>
            </a:r>
            <a:r>
              <a:rPr lang="tr-TR" dirty="0" err="1"/>
              <a:t>for</a:t>
            </a:r>
            <a:r>
              <a:rPr lang="tr-TR" dirty="0"/>
              <a:t> içerisine </a:t>
            </a:r>
            <a:r>
              <a:rPr lang="tr-TR" dirty="0" err="1"/>
              <a:t>return</a:t>
            </a:r>
            <a:r>
              <a:rPr lang="tr-TR" dirty="0"/>
              <a:t> komutu tanımlanmıştır. Normalde break veya </a:t>
            </a:r>
            <a:r>
              <a:rPr lang="tr-TR" dirty="0" err="1"/>
              <a:t>continue</a:t>
            </a:r>
            <a:r>
              <a:rPr lang="tr-TR" dirty="0"/>
              <a:t> komutları kullanılsaydı, yine dıştaki </a:t>
            </a:r>
            <a:r>
              <a:rPr lang="tr-TR" dirty="0" err="1"/>
              <a:t>for</a:t>
            </a:r>
            <a:r>
              <a:rPr lang="tr-TR" dirty="0"/>
              <a:t> döngüsü işlenecek ve çıktı ekrana yazılacaktı. Ancak </a:t>
            </a:r>
            <a:r>
              <a:rPr lang="tr-TR" dirty="0" err="1"/>
              <a:t>return</a:t>
            </a:r>
            <a:r>
              <a:rPr lang="tr-TR" dirty="0"/>
              <a:t> komutu; komple tüm döngüleri ve uygulamanın akışını sonlandırmıştır. Bu nedenle herhangi bir çıktı üretememiştir.</a:t>
            </a:r>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3567814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Yardımcı Kaynaklar</a:t>
            </a:r>
            <a:endParaRPr b="1" dirty="0"/>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342900" lvl="0" algn="l" rtl="0">
              <a:spcBef>
                <a:spcPts val="0"/>
              </a:spcBef>
              <a:spcAft>
                <a:spcPts val="0"/>
              </a:spcAft>
              <a:buSzPts val="1800"/>
              <a:buFont typeface="+mj-lt"/>
              <a:buAutoNum type="arabicPeriod"/>
            </a:pPr>
            <a:r>
              <a:rPr lang="tr-TR" b="1"/>
              <a:t>Adım Adım Flutter İle Mobil Uygulamalar ( Rakıcı Oğuz , 2021)</a:t>
            </a:r>
          </a:p>
          <a:p>
            <a:pPr marL="342900" lvl="0" indent="-228600" algn="l" rtl="0">
              <a:spcBef>
                <a:spcPts val="1000"/>
              </a:spcBef>
              <a:spcAft>
                <a:spcPts val="0"/>
              </a:spcAft>
              <a:buSzPts val="1800"/>
              <a:buNone/>
            </a:pPr>
            <a:endParaRPr lang="tr-TR" b="1"/>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37</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3779728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38</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a:solidFill>
                  <a:schemeClr val="dk1"/>
                </a:solidFill>
                <a:latin typeface="Century Gothic" panose="020B0502020202020204"/>
                <a:ea typeface="Century Gothic" panose="020B0502020202020204"/>
                <a:cs typeface="Century Gothic" panose="020B0502020202020204"/>
                <a:sym typeface="Century Gothic" panose="020B0502020202020204"/>
              </a:rPr>
              <a:t>Zeynep İrem KESLER 1911404048</a:t>
            </a:r>
            <a:br>
              <a:rPr lang="tr-TR" sz="1600" b="1">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E-posta                       : zeynepiremkesler@gmail.com</a:t>
            </a:r>
          </a:p>
          <a:p>
            <a:pPr marL="0" marR="0" lvl="0" indent="0" algn="l" rtl="0">
              <a:spcBef>
                <a:spcPts val="0"/>
              </a:spcBef>
              <a:spcAft>
                <a:spcPts val="0"/>
              </a:spcAft>
              <a:buClr>
                <a:schemeClr val="accent1"/>
              </a:buClr>
              <a:buSzPts val="1600"/>
              <a:buFont typeface="Noto Sans Symbols"/>
              <a:buNone/>
            </a:pPr>
            <a:endParaRPr sz="160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Tarih                            : 09/03/2022</a:t>
            </a:r>
          </a:p>
          <a:p>
            <a:pPr marL="0" marR="0" lvl="0" indent="0" algn="l" rtl="0">
              <a:spcBef>
                <a:spcPts val="1000"/>
              </a:spcBef>
              <a:spcAft>
                <a:spcPts val="0"/>
              </a:spcAft>
              <a:buClr>
                <a:schemeClr val="accent1"/>
              </a:buClr>
              <a:buSzPts val="1600"/>
              <a:buFont typeface="Noto Sans Symbols"/>
              <a:buNone/>
            </a:pP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596515" y="4437380"/>
            <a:ext cx="2240280" cy="191325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2171700" y="641387"/>
            <a:ext cx="7848600"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FOR Döngüsü</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31" name="Google Shape;231;p7"/>
          <p:cNvSpPr txBox="1">
            <a:spLocks noGrp="1"/>
          </p:cNvSpPr>
          <p:nvPr>
            <p:ph type="body" idx="1"/>
          </p:nvPr>
        </p:nvSpPr>
        <p:spPr>
          <a:xfrm>
            <a:off x="2171700" y="1528203"/>
            <a:ext cx="7848600" cy="449683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dirty="0" err="1"/>
              <a:t>For</a:t>
            </a:r>
            <a:r>
              <a:rPr lang="tr-TR" dirty="0"/>
              <a:t> döngüsü </a:t>
            </a:r>
            <a:r>
              <a:rPr lang="tr-TR" i="0" dirty="0">
                <a:solidFill>
                  <a:srgbClr val="292929"/>
                </a:solidFill>
                <a:effectLst/>
                <a:latin typeface="Century Gothic" panose="020B0502020202020204" pitchFamily="34" charset="0"/>
              </a:rPr>
              <a:t>tekrarlanması istenilen kod satırının ya da kod bloğunun, belirtilen sayı kadar, belirlenen şart sağlanana kadar ve istenen artış ya da azalış sayısı kadar tekrarlanmasını sağlayan döngü yapısıdır.</a:t>
            </a:r>
            <a:endParaRPr lang="tr-TR" dirty="0">
              <a:latin typeface="Century Gothic" panose="020B0502020202020204" pitchFamily="34" charset="0"/>
            </a:endParaRPr>
          </a:p>
          <a:p>
            <a:pPr marL="0" lvl="0" indent="0" algn="l" rtl="0">
              <a:spcBef>
                <a:spcPts val="0"/>
              </a:spcBef>
              <a:spcAft>
                <a:spcPts val="0"/>
              </a:spcAft>
              <a:buSzPts val="1800"/>
              <a:buNone/>
            </a:pPr>
            <a:r>
              <a:rPr lang="tr-TR" dirty="0" err="1"/>
              <a:t>For</a:t>
            </a:r>
            <a:r>
              <a:rPr lang="tr-TR" dirty="0"/>
              <a:t> döngüsü , üç ana yapıdan meydana gelir. Birinci kısım döngünün çalışması için hazırlık yapısı ,ikinci kısım koşul yapısı ve üçüncü kısım ise koşulu güncelleyen birimdir.</a:t>
            </a:r>
          </a:p>
          <a:p>
            <a:pPr marL="0" lvl="0" indent="0" algn="l" rtl="0">
              <a:spcBef>
                <a:spcPts val="0"/>
              </a:spcBef>
              <a:spcAft>
                <a:spcPts val="0"/>
              </a:spcAft>
              <a:buSzPts val="1800"/>
              <a:buNone/>
            </a:pP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812758" y="512462"/>
            <a:ext cx="8855242" cy="102304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ts val="3600"/>
              <a:buFont typeface="Century Gothic" panose="020B0502020202020204"/>
              <a:buNone/>
            </a:pPr>
            <a:r>
              <a:rPr lang="tr-TR" sz="4000" b="1" dirty="0"/>
              <a:t>FOR Döngüsü Nasıl Çalışır?</a:t>
            </a:r>
            <a:br>
              <a:rPr lang="tr-TR" b="1" dirty="0"/>
            </a:br>
            <a:endParaRPr lang="tr-TR" b="1" dirty="0">
              <a:solidFill>
                <a:schemeClr val="accent2">
                  <a:lumMod val="75000"/>
                </a:schemeClr>
              </a:solidFill>
            </a:endParaRP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2083210" y="1802044"/>
            <a:ext cx="7848600" cy="39301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1-Döngü değişkeni tanımlanır ve atama işlemi yapılır.</a:t>
            </a:r>
          </a:p>
          <a:p>
            <a:pPr marL="0" lvl="0" indent="0" algn="l" rtl="0">
              <a:spcBef>
                <a:spcPts val="0"/>
              </a:spcBef>
              <a:spcAft>
                <a:spcPts val="0"/>
              </a:spcAft>
              <a:buSzPts val="1800"/>
              <a:buNone/>
            </a:pPr>
            <a:r>
              <a:rPr lang="tr-TR" dirty="0"/>
              <a:t>2-Koşul test edilir ve koşul doğru ise döngü bloğunun içine girilir.</a:t>
            </a:r>
          </a:p>
          <a:p>
            <a:pPr marL="0" lvl="0" indent="0" algn="l" rtl="0">
              <a:spcBef>
                <a:spcPts val="0"/>
              </a:spcBef>
              <a:spcAft>
                <a:spcPts val="0"/>
              </a:spcAft>
              <a:buSzPts val="1800"/>
              <a:buNone/>
            </a:pPr>
            <a:r>
              <a:rPr lang="tr-TR" sz="1800" dirty="0"/>
              <a:t>3-Komutl</a:t>
            </a:r>
            <a:r>
              <a:rPr lang="tr-TR" dirty="0"/>
              <a:t>ar çalıştırılır.</a:t>
            </a:r>
          </a:p>
          <a:p>
            <a:pPr marL="0" lvl="0" indent="0" algn="l" rtl="0">
              <a:spcBef>
                <a:spcPts val="0"/>
              </a:spcBef>
              <a:spcAft>
                <a:spcPts val="0"/>
              </a:spcAft>
              <a:buSzPts val="1800"/>
              <a:buNone/>
            </a:pPr>
            <a:r>
              <a:rPr lang="tr-TR" sz="1800" dirty="0"/>
              <a:t>4-Komut çalıştıktan sonra döngü değişkenini değiştirdiğimiz alana gelinir ve amaca yönelik bir şekilde artırılır ya da azaltılır.</a:t>
            </a:r>
          </a:p>
          <a:p>
            <a:pPr marL="0" lvl="0" indent="0" algn="l" rtl="0">
              <a:spcBef>
                <a:spcPts val="0"/>
              </a:spcBef>
              <a:spcAft>
                <a:spcPts val="0"/>
              </a:spcAft>
              <a:buSzPts val="1800"/>
              <a:buNone/>
            </a:pPr>
            <a:r>
              <a:rPr lang="tr-TR" dirty="0"/>
              <a:t>5- Koşul yeniden sorgulanır. Doğru ise tekrara komutlar çalıştırılır.</a:t>
            </a:r>
          </a:p>
          <a:p>
            <a:pPr marL="0" lvl="0" indent="0" algn="l" rtl="0">
              <a:spcBef>
                <a:spcPts val="0"/>
              </a:spcBef>
              <a:spcAft>
                <a:spcPts val="0"/>
              </a:spcAft>
              <a:buSzPts val="1800"/>
              <a:buNone/>
            </a:pPr>
            <a:r>
              <a:rPr lang="tr-TR" dirty="0"/>
              <a:t>6- Koşul yanlış ise döngüden çıkılır.</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err="1"/>
              <a:t>For</a:t>
            </a:r>
            <a:r>
              <a:rPr lang="tr-TR" dirty="0"/>
              <a:t> (hazırlık; koşul; artış)</a:t>
            </a:r>
          </a:p>
          <a:p>
            <a:pPr marL="0" lvl="0" indent="0" algn="l" rtl="0">
              <a:spcBef>
                <a:spcPts val="0"/>
              </a:spcBef>
              <a:spcAft>
                <a:spcPts val="0"/>
              </a:spcAft>
              <a:buSzPts val="1800"/>
              <a:buNone/>
            </a:pPr>
            <a:r>
              <a:rPr lang="tr-TR" dirty="0"/>
              <a:t>{ </a:t>
            </a:r>
          </a:p>
          <a:p>
            <a:pPr marL="0" lvl="0" indent="0" algn="l" rtl="0">
              <a:spcBef>
                <a:spcPts val="0"/>
              </a:spcBef>
              <a:spcAft>
                <a:spcPts val="0"/>
              </a:spcAft>
              <a:buSzPts val="1800"/>
              <a:buNone/>
            </a:pPr>
            <a:r>
              <a:rPr lang="tr-TR" dirty="0"/>
              <a:t>//tekrarlanacak kodlar </a:t>
            </a:r>
          </a:p>
          <a:p>
            <a:pPr marL="0" lvl="0" indent="0" algn="l" rtl="0">
              <a:spcBef>
                <a:spcPts val="0"/>
              </a:spcBef>
              <a:spcAft>
                <a:spcPts val="0"/>
              </a:spcAft>
              <a:buSzPts val="1800"/>
              <a:buNone/>
            </a:pPr>
            <a:r>
              <a:rPr lang="tr-TR" dirty="0"/>
              <a:t>}</a:t>
            </a:r>
            <a:endParaRPr lang="tr-TR" sz="1800" dirty="0"/>
          </a:p>
          <a:p>
            <a:pPr marL="0" lvl="0" indent="0" algn="l" rtl="0">
              <a:spcBef>
                <a:spcPts val="0"/>
              </a:spcBef>
              <a:spcAft>
                <a:spcPts val="0"/>
              </a:spcAft>
              <a:buSzPts val="1800"/>
              <a:buNone/>
            </a:pPr>
            <a:endParaRPr lang="tr-TR" b="1" dirty="0"/>
          </a:p>
          <a:p>
            <a:pPr marL="0" lvl="0" indent="0" algn="l" rtl="0">
              <a:spcBef>
                <a:spcPts val="0"/>
              </a:spcBef>
              <a:spcAft>
                <a:spcPts val="0"/>
              </a:spcAft>
              <a:buSzPts val="1800"/>
              <a:buNone/>
            </a:pPr>
            <a:endParaRPr sz="1800" b="1" dirty="0"/>
          </a:p>
        </p:txBody>
      </p:sp>
    </p:spTree>
    <p:extLst>
      <p:ext uri="{BB962C8B-B14F-4D97-AF65-F5344CB8AC3E}">
        <p14:creationId xmlns:p14="http://schemas.microsoft.com/office/powerpoint/2010/main" val="1553726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31" name="Google Shape;231;p7"/>
          <p:cNvSpPr txBox="1">
            <a:spLocks noGrp="1"/>
          </p:cNvSpPr>
          <p:nvPr>
            <p:ph type="body" idx="1"/>
          </p:nvPr>
        </p:nvSpPr>
        <p:spPr>
          <a:xfrm>
            <a:off x="2131586" y="1940592"/>
            <a:ext cx="8170653" cy="29768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İlk olarak konsola 1’den 100’e kadar olan tam sayıları yazdırmak isteyelim. Her bir tam sayı için aşağıdaki kodu yazmamız gerekecek.</a:t>
            </a:r>
          </a:p>
          <a:p>
            <a:pPr marL="0" lvl="0" indent="0" algn="l" rtl="0">
              <a:spcBef>
                <a:spcPts val="0"/>
              </a:spcBef>
              <a:spcAft>
                <a:spcPts val="0"/>
              </a:spcAft>
              <a:buSzPts val="1800"/>
              <a:buNone/>
            </a:pPr>
            <a:r>
              <a:rPr lang="tr-TR" dirty="0"/>
              <a:t>Console. </a:t>
            </a:r>
            <a:r>
              <a:rPr lang="tr-TR" dirty="0" err="1"/>
              <a:t>WriteLine</a:t>
            </a:r>
            <a:r>
              <a:rPr lang="tr-TR" dirty="0"/>
              <a:t>(</a:t>
            </a:r>
            <a:r>
              <a:rPr lang="tr-TR" i="0" dirty="0">
                <a:solidFill>
                  <a:srgbClr val="292929"/>
                </a:solidFill>
                <a:effectLst/>
                <a:latin typeface="Century Gothic" panose="020B0502020202020204" pitchFamily="34" charset="0"/>
              </a:rPr>
              <a:t>" 1 "</a:t>
            </a:r>
            <a:r>
              <a:rPr lang="tr-TR" dirty="0">
                <a:latin typeface="Century Gothic" panose="020B0502020202020204" pitchFamily="34" charset="0"/>
              </a:rPr>
              <a:t>); </a:t>
            </a:r>
            <a:endParaRPr lang="tr-TR" dirty="0"/>
          </a:p>
          <a:p>
            <a:pPr marL="0" lvl="0" indent="0" algn="l" rtl="0">
              <a:spcBef>
                <a:spcPts val="0"/>
              </a:spcBef>
              <a:spcAft>
                <a:spcPts val="0"/>
              </a:spcAft>
              <a:buSzPts val="1800"/>
              <a:buNone/>
            </a:pP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("2");</a:t>
            </a:r>
            <a:br>
              <a:rPr lang="tr-TR" dirty="0">
                <a:latin typeface="Century Gothic" panose="020B0502020202020204" pitchFamily="34" charset="0"/>
              </a:rPr>
            </a:b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("3");</a:t>
            </a:r>
            <a:br>
              <a:rPr lang="tr-TR" dirty="0">
                <a:latin typeface="Century Gothic" panose="020B0502020202020204" pitchFamily="34" charset="0"/>
              </a:rPr>
            </a:b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("4");</a:t>
            </a:r>
            <a:br>
              <a:rPr lang="tr-TR" dirty="0">
                <a:latin typeface="Century Gothic" panose="020B0502020202020204" pitchFamily="34" charset="0"/>
              </a:rPr>
            </a:br>
            <a:r>
              <a:rPr lang="tr-TR" i="0" dirty="0">
                <a:solidFill>
                  <a:srgbClr val="292929"/>
                </a:solidFill>
                <a:effectLst/>
                <a:latin typeface="Century Gothic" panose="020B0502020202020204" pitchFamily="34" charset="0"/>
              </a:rPr>
              <a:t>.</a:t>
            </a:r>
            <a:br>
              <a:rPr lang="tr-TR" dirty="0">
                <a:latin typeface="Century Gothic" panose="020B0502020202020204" pitchFamily="34" charset="0"/>
              </a:rPr>
            </a:br>
            <a:r>
              <a:rPr lang="tr-TR" i="0" dirty="0">
                <a:solidFill>
                  <a:srgbClr val="292929"/>
                </a:solidFill>
                <a:effectLst/>
                <a:latin typeface="Century Gothic" panose="020B0502020202020204" pitchFamily="34" charset="0"/>
              </a:rPr>
              <a:t>.</a:t>
            </a:r>
            <a:br>
              <a:rPr lang="tr-TR" dirty="0">
                <a:latin typeface="Century Gothic" panose="020B0502020202020204" pitchFamily="34" charset="0"/>
              </a:rPr>
            </a:b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("99");</a:t>
            </a:r>
            <a:br>
              <a:rPr lang="tr-TR" dirty="0">
                <a:latin typeface="Century Gothic" panose="020B0502020202020204" pitchFamily="34" charset="0"/>
              </a:rPr>
            </a:b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("100");</a:t>
            </a:r>
            <a:endParaRPr lang="tr-TR" dirty="0">
              <a:latin typeface="Century Gothic" panose="020B0502020202020204" pitchFamily="34" charset="0"/>
            </a:endParaRPr>
          </a:p>
        </p:txBody>
      </p:sp>
    </p:spTree>
    <p:extLst>
      <p:ext uri="{BB962C8B-B14F-4D97-AF65-F5344CB8AC3E}">
        <p14:creationId xmlns:p14="http://schemas.microsoft.com/office/powerpoint/2010/main" val="158005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31" name="Google Shape;231;p7"/>
          <p:cNvSpPr txBox="1">
            <a:spLocks noGrp="1"/>
          </p:cNvSpPr>
          <p:nvPr>
            <p:ph type="body" idx="1"/>
          </p:nvPr>
        </p:nvSpPr>
        <p:spPr>
          <a:xfrm>
            <a:off x="2040146" y="970344"/>
            <a:ext cx="8170653" cy="10718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1" dirty="0">
                <a:latin typeface="Century Gothic" panose="020B0502020202020204" pitchFamily="34" charset="0"/>
              </a:rPr>
              <a:t>Fakat döngüsü ile yapmak istersek tek tek yazmamız gerekmeyecek. Aşağıda görüldüğü üzere birkaç satırda yazdırma işlemini halletmiş olacağız.</a:t>
            </a:r>
          </a:p>
          <a:p>
            <a:pPr marL="0" lvl="0" indent="0" algn="l" rtl="0">
              <a:spcBef>
                <a:spcPts val="0"/>
              </a:spcBef>
              <a:spcAft>
                <a:spcPts val="0"/>
              </a:spcAft>
              <a:buSzPts val="1800"/>
              <a:buNone/>
            </a:pPr>
            <a:endParaRPr lang="tr-TR" b="1" dirty="0">
              <a:latin typeface="Century Gothic" panose="020B0502020202020204" pitchFamily="34" charset="0"/>
            </a:endParaRPr>
          </a:p>
        </p:txBody>
      </p:sp>
      <p:pic>
        <p:nvPicPr>
          <p:cNvPr id="3" name="Resim 2">
            <a:extLst>
              <a:ext uri="{FF2B5EF4-FFF2-40B4-BE49-F238E27FC236}">
                <a16:creationId xmlns:a16="http://schemas.microsoft.com/office/drawing/2014/main" id="{75863708-52B3-CF75-3577-E652CEFFDD1D}"/>
              </a:ext>
            </a:extLst>
          </p:cNvPr>
          <p:cNvPicPr>
            <a:picLocks noChangeAspect="1"/>
          </p:cNvPicPr>
          <p:nvPr/>
        </p:nvPicPr>
        <p:blipFill>
          <a:blip r:embed="rId3"/>
          <a:stretch>
            <a:fillRect/>
          </a:stretch>
        </p:blipFill>
        <p:spPr>
          <a:xfrm>
            <a:off x="1311579" y="2481163"/>
            <a:ext cx="10164594" cy="2334678"/>
          </a:xfrm>
          <a:prstGeom prst="rect">
            <a:avLst/>
          </a:prstGeom>
        </p:spPr>
      </p:pic>
    </p:spTree>
    <p:extLst>
      <p:ext uri="{BB962C8B-B14F-4D97-AF65-F5344CB8AC3E}">
        <p14:creationId xmlns:p14="http://schemas.microsoft.com/office/powerpoint/2010/main" val="77976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sp>
        <p:nvSpPr>
          <p:cNvPr id="231" name="Google Shape;231;p7"/>
          <p:cNvSpPr txBox="1">
            <a:spLocks noGrp="1"/>
          </p:cNvSpPr>
          <p:nvPr>
            <p:ph type="body" idx="1"/>
          </p:nvPr>
        </p:nvSpPr>
        <p:spPr>
          <a:xfrm>
            <a:off x="2040146" y="970344"/>
            <a:ext cx="8170653" cy="5841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1" i="0" dirty="0">
                <a:solidFill>
                  <a:srgbClr val="333333"/>
                </a:solidFill>
                <a:effectLst/>
                <a:latin typeface="Century Gothic" panose="020B0502020202020204" pitchFamily="34" charset="0"/>
              </a:rPr>
              <a:t>1 ile 40 arasındaki çift sayıların toplamını bulalım.</a:t>
            </a:r>
            <a:endParaRPr lang="tr-TR" b="1" dirty="0">
              <a:latin typeface="Century Gothic" panose="020B0502020202020204" pitchFamily="34" charset="0"/>
            </a:endParaRPr>
          </a:p>
        </p:txBody>
      </p:sp>
      <p:pic>
        <p:nvPicPr>
          <p:cNvPr id="3" name="Resim 2">
            <a:extLst>
              <a:ext uri="{FF2B5EF4-FFF2-40B4-BE49-F238E27FC236}">
                <a16:creationId xmlns:a16="http://schemas.microsoft.com/office/drawing/2014/main" id="{18DFEF2F-4FB6-8600-BC09-C2BE4F251D11}"/>
              </a:ext>
            </a:extLst>
          </p:cNvPr>
          <p:cNvPicPr>
            <a:picLocks noChangeAspect="1"/>
          </p:cNvPicPr>
          <p:nvPr/>
        </p:nvPicPr>
        <p:blipFill>
          <a:blip r:embed="rId3"/>
          <a:stretch>
            <a:fillRect/>
          </a:stretch>
        </p:blipFill>
        <p:spPr>
          <a:xfrm>
            <a:off x="1311579" y="2012438"/>
            <a:ext cx="10536120" cy="3108201"/>
          </a:xfrm>
          <a:prstGeom prst="rect">
            <a:avLst/>
          </a:prstGeom>
        </p:spPr>
      </p:pic>
    </p:spTree>
    <p:extLst>
      <p:ext uri="{BB962C8B-B14F-4D97-AF65-F5344CB8AC3E}">
        <p14:creationId xmlns:p14="http://schemas.microsoft.com/office/powerpoint/2010/main" val="151847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231" name="Google Shape;231;p7"/>
          <p:cNvSpPr txBox="1">
            <a:spLocks noGrp="1"/>
          </p:cNvSpPr>
          <p:nvPr>
            <p:ph type="body" idx="1"/>
          </p:nvPr>
        </p:nvSpPr>
        <p:spPr>
          <a:xfrm>
            <a:off x="2040146" y="970344"/>
            <a:ext cx="8170653" cy="5841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1" dirty="0">
                <a:latin typeface="Century Gothic" panose="020B0502020202020204" pitchFamily="34" charset="0"/>
              </a:rPr>
              <a:t>EKRAN ÇIKTISI</a:t>
            </a:r>
          </a:p>
        </p:txBody>
      </p:sp>
      <p:pic>
        <p:nvPicPr>
          <p:cNvPr id="3" name="Resim 2">
            <a:extLst>
              <a:ext uri="{FF2B5EF4-FFF2-40B4-BE49-F238E27FC236}">
                <a16:creationId xmlns:a16="http://schemas.microsoft.com/office/drawing/2014/main" id="{35119777-8A28-63A5-1893-5C6E6101A2CF}"/>
              </a:ext>
            </a:extLst>
          </p:cNvPr>
          <p:cNvPicPr>
            <a:picLocks noChangeAspect="1"/>
          </p:cNvPicPr>
          <p:nvPr/>
        </p:nvPicPr>
        <p:blipFill>
          <a:blip r:embed="rId3"/>
          <a:stretch>
            <a:fillRect/>
          </a:stretch>
        </p:blipFill>
        <p:spPr>
          <a:xfrm>
            <a:off x="2040146" y="2164969"/>
            <a:ext cx="9454744" cy="1800476"/>
          </a:xfrm>
          <a:prstGeom prst="rect">
            <a:avLst/>
          </a:prstGeom>
        </p:spPr>
      </p:pic>
    </p:spTree>
    <p:extLst>
      <p:ext uri="{BB962C8B-B14F-4D97-AF65-F5344CB8AC3E}">
        <p14:creationId xmlns:p14="http://schemas.microsoft.com/office/powerpoint/2010/main" val="3776284606"/>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1249</Words>
  <Application>Microsoft Office PowerPoint</Application>
  <PresentationFormat>Geniş ekran</PresentationFormat>
  <Paragraphs>165</Paragraphs>
  <Slides>38</Slides>
  <Notes>38</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38</vt:i4>
      </vt:variant>
    </vt:vector>
  </HeadingPairs>
  <TitlesOfParts>
    <vt:vector size="47" baseType="lpstr">
      <vt:lpstr>Noto Sans Symbols</vt:lpstr>
      <vt:lpstr>Menlo</vt:lpstr>
      <vt:lpstr>Century Gothic</vt:lpstr>
      <vt:lpstr>Arial</vt:lpstr>
      <vt:lpstr>-apple-system</vt:lpstr>
      <vt:lpstr>sohne</vt:lpstr>
      <vt:lpstr>Calibri</vt:lpstr>
      <vt:lpstr>charter</vt:lpstr>
      <vt:lpstr>Duman</vt:lpstr>
      <vt:lpstr>  C# DA DÖNGÜ YAPILARI </vt:lpstr>
      <vt:lpstr>İÇİNDEKİLER</vt:lpstr>
      <vt:lpstr>Döngü Nedir?</vt:lpstr>
      <vt:lpstr>FOR Döngüsü</vt:lpstr>
      <vt:lpstr>FOR Döngüsü Nasıl Çalışır?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FOREACH Döngüsü Nasıl Çalışır? </vt:lpstr>
      <vt:lpstr>PowerPoint Sunusu</vt:lpstr>
      <vt:lpstr>EKRAN ÇIKTISI</vt:lpstr>
      <vt:lpstr>DO-WHILE Döngüsü</vt:lpstr>
      <vt:lpstr>DO-WHILE Döngüsü Nasıl Çalışır?</vt:lpstr>
      <vt:lpstr>PowerPoint Sunusu</vt:lpstr>
      <vt:lpstr>EKRAN ÇIKTISI</vt:lpstr>
      <vt:lpstr>PowerPoint Sunusu</vt:lpstr>
      <vt:lpstr>EKRAN ÇIKTISI</vt:lpstr>
      <vt:lpstr>INFINITE Loop (Sonsuz Döngü)</vt:lpstr>
      <vt:lpstr>PowerPoint Sunusu</vt:lpstr>
      <vt:lpstr>PowerPoint Sunusu</vt:lpstr>
      <vt:lpstr>BREAK</vt:lpstr>
      <vt:lpstr>PowerPoint Sunusu</vt:lpstr>
      <vt:lpstr>PowerPoint Sunusu</vt:lpstr>
      <vt:lpstr>CONTINUE</vt:lpstr>
      <vt:lpstr>PowerPoint Sunusu</vt:lpstr>
      <vt:lpstr>PowerPoint Sunusu</vt:lpstr>
      <vt:lpstr>RETURN</vt:lpstr>
      <vt:lpstr>PowerPoint Sunusu</vt:lpstr>
      <vt:lpstr>PowerPoint Sunusu</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neslihan şahin</cp:lastModifiedBy>
  <cp:revision>6</cp:revision>
  <dcterms:created xsi:type="dcterms:W3CDTF">2022-05-25T15:13:00Z</dcterms:created>
  <dcterms:modified xsi:type="dcterms:W3CDTF">2022-06-02T15:47:53Z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ies>
</file>