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8" r:id="rId2"/>
    <p:sldId id="259" r:id="rId3"/>
    <p:sldId id="260" r:id="rId4"/>
    <p:sldId id="261" r:id="rId5"/>
    <p:sldId id="262" r:id="rId6"/>
    <p:sldId id="302" r:id="rId7"/>
    <p:sldId id="303" r:id="rId8"/>
    <p:sldId id="309" r:id="rId9"/>
    <p:sldId id="313" r:id="rId10"/>
    <p:sldId id="311" r:id="rId11"/>
    <p:sldId id="312" r:id="rId12"/>
    <p:sldId id="310" r:id="rId13"/>
    <p:sldId id="305" r:id="rId14"/>
    <p:sldId id="314" r:id="rId15"/>
    <p:sldId id="315" r:id="rId16"/>
    <p:sldId id="316" r:id="rId17"/>
    <p:sldId id="306" r:id="rId18"/>
    <p:sldId id="317" r:id="rId19"/>
    <p:sldId id="318" r:id="rId20"/>
    <p:sldId id="319" r:id="rId21"/>
    <p:sldId id="321" r:id="rId22"/>
    <p:sldId id="320" r:id="rId23"/>
    <p:sldId id="300" r:id="rId24"/>
    <p:sldId id="301"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70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36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51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398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083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586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6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660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88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48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036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39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6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84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2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07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525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hyperlink" Target="http://www.youtube.com/BMderslerim" TargetMode="External"/><Relationship Id="rId5" Type="http://schemas.openxmlformats.org/officeDocument/2006/relationships/image" Target="../media/image1.jpeg"/><Relationship Id="rId10" Type="http://schemas.openxmlformats.org/officeDocument/2006/relationships/image" Target="../media/image5.png"/><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jpeg"/><Relationship Id="rId4" Type="http://schemas.openxmlformats.org/officeDocument/2006/relationships/hyperlink" Target="https://bilgisayarkavramlari.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hyperlink" Target="http://www.youtube.com/bmdersleri" TargetMode="External"/><Relationship Id="rId5" Type="http://schemas.openxmlformats.org/officeDocument/2006/relationships/image" Target="../media/image1.jpeg"/><Relationship Id="rId10" Type="http://schemas.openxmlformats.org/officeDocument/2006/relationships/image" Target="../media/image5.png"/><Relationship Id="rId4" Type="http://schemas.openxmlformats.org/officeDocument/2006/relationships/notesSlide" Target="../notesSlides/notesSlide24.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917557"/>
            <a:ext cx="7588059" cy="81322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err="1">
                <a:solidFill>
                  <a:schemeClr val="dk1"/>
                </a:solidFill>
              </a:rPr>
              <a:t>C#’da</a:t>
            </a:r>
            <a:r>
              <a:rPr lang="tr-TR" sz="4000" b="1" dirty="0">
                <a:solidFill>
                  <a:schemeClr val="dk1"/>
                </a:solidFill>
              </a:rPr>
              <a:t> Stack ve Heap Yapısı</a:t>
            </a: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Ulaş Özay1911404001</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03/06/2022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5"/>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6"/>
              </a:rPr>
              <a:t>www.youtube.com/BMderslerim</a:t>
            </a:r>
            <a:endParaRPr sz="14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7"/>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8"/>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9"/>
          <a:stretch>
            <a:fillRect/>
          </a:stretch>
        </p:blipFill>
        <p:spPr>
          <a:xfrm>
            <a:off x="2295525" y="4509135"/>
            <a:ext cx="2240280" cy="1913255"/>
          </a:xfrm>
          <a:prstGeom prst="rect">
            <a:avLst/>
          </a:prstGeom>
          <a:noFill/>
          <a:ln w="9525">
            <a:noFill/>
          </a:ln>
        </p:spPr>
      </p:pic>
      <p:pic>
        <p:nvPicPr>
          <p:cNvPr id="3" name="intro_01">
            <a:hlinkClick r:id="" action="ppaction://media"/>
            <a:extLst>
              <a:ext uri="{FF2B5EF4-FFF2-40B4-BE49-F238E27FC236}">
                <a16:creationId xmlns:a16="http://schemas.microsoft.com/office/drawing/2014/main" id="{651B9673-427C-2EF5-54CE-C44C73441099}"/>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288130" y="6238038"/>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1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31" name="Google Shape;231;p7"/>
          <p:cNvSpPr txBox="1">
            <a:spLocks noGrp="1"/>
          </p:cNvSpPr>
          <p:nvPr>
            <p:ph type="body" idx="1"/>
          </p:nvPr>
        </p:nvSpPr>
        <p:spPr>
          <a:xfrm>
            <a:off x="1649816" y="1535502"/>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err="1"/>
              <a:t>stk.top</a:t>
            </a:r>
            <a:r>
              <a:rPr lang="tr-TR" sz="1800" dirty="0"/>
              <a:t>++;</a:t>
            </a:r>
          </a:p>
          <a:p>
            <a:pPr marL="0" lvl="0" indent="0" algn="l" rtl="0">
              <a:spcBef>
                <a:spcPts val="0"/>
              </a:spcBef>
              <a:spcAft>
                <a:spcPts val="0"/>
              </a:spcAft>
              <a:buSzPts val="1800"/>
              <a:buNone/>
            </a:pPr>
            <a:r>
              <a:rPr lang="tr-TR" sz="1800" dirty="0" err="1"/>
              <a:t>stk.data</a:t>
            </a:r>
            <a:r>
              <a:rPr lang="tr-TR" sz="1800" dirty="0"/>
              <a:t>[</a:t>
            </a:r>
            <a:r>
              <a:rPr lang="tr-TR" sz="1800" dirty="0" err="1"/>
              <a:t>stk.top</a:t>
            </a:r>
            <a:r>
              <a:rPr lang="tr-TR" sz="1800" dirty="0"/>
              <a:t>] = </a:t>
            </a:r>
            <a:r>
              <a:rPr lang="tr-TR" sz="1800" dirty="0" err="1"/>
              <a:t>key</a:t>
            </a:r>
            <a:r>
              <a:rPr lang="tr-TR" sz="1800" dirty="0"/>
              <a:t>;</a:t>
            </a:r>
          </a:p>
        </p:txBody>
      </p:sp>
      <p:pic>
        <p:nvPicPr>
          <p:cNvPr id="3" name="Resim 2">
            <a:extLst>
              <a:ext uri="{FF2B5EF4-FFF2-40B4-BE49-F238E27FC236}">
                <a16:creationId xmlns:a16="http://schemas.microsoft.com/office/drawing/2014/main" id="{3CFD8834-C2F2-F96D-6897-DD1695100D0B}"/>
              </a:ext>
            </a:extLst>
          </p:cNvPr>
          <p:cNvPicPr>
            <a:picLocks noChangeAspect="1"/>
          </p:cNvPicPr>
          <p:nvPr/>
        </p:nvPicPr>
        <p:blipFill>
          <a:blip r:embed="rId3"/>
          <a:stretch>
            <a:fillRect/>
          </a:stretch>
        </p:blipFill>
        <p:spPr>
          <a:xfrm>
            <a:off x="3571622" y="2558542"/>
            <a:ext cx="5048756" cy="2586911"/>
          </a:xfrm>
          <a:prstGeom prst="rect">
            <a:avLst/>
          </a:prstGeom>
        </p:spPr>
      </p:pic>
    </p:spTree>
    <p:extLst>
      <p:ext uri="{BB962C8B-B14F-4D97-AF65-F5344CB8AC3E}">
        <p14:creationId xmlns:p14="http://schemas.microsoft.com/office/powerpoint/2010/main" val="1289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31" name="Google Shape;231;p7"/>
          <p:cNvSpPr txBox="1">
            <a:spLocks noGrp="1"/>
          </p:cNvSpPr>
          <p:nvPr>
            <p:ph type="body" idx="1"/>
          </p:nvPr>
        </p:nvSpPr>
        <p:spPr>
          <a:xfrm>
            <a:off x="1649816" y="1535502"/>
            <a:ext cx="9409248"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0" i="0" dirty="0">
                <a:solidFill>
                  <a:srgbClr val="3D3E3E"/>
                </a:solidFill>
                <a:effectLst/>
                <a:latin typeface="Century Gothic" panose="020B0502020202020204" pitchFamily="34" charset="0"/>
              </a:rPr>
              <a:t>Sırasıyla birkaç eleman eklersek stack şekildeki gibi görünecektir.</a:t>
            </a:r>
          </a:p>
          <a:p>
            <a:pPr marL="0" lvl="0" indent="0" algn="l" rtl="0">
              <a:spcBef>
                <a:spcPts val="0"/>
              </a:spcBef>
              <a:spcAft>
                <a:spcPts val="0"/>
              </a:spcAft>
              <a:buSzPts val="1800"/>
              <a:buNone/>
            </a:pPr>
            <a:endParaRPr lang="tr-TR" b="0" i="0" dirty="0">
              <a:solidFill>
                <a:srgbClr val="3D3E3E"/>
              </a:solidFill>
              <a:effectLst/>
              <a:latin typeface="Century Gothic" panose="020B0502020202020204" pitchFamily="34" charset="0"/>
            </a:endParaRPr>
          </a:p>
          <a:p>
            <a:pPr marL="0" lvl="0" indent="0" algn="l" rtl="0">
              <a:spcBef>
                <a:spcPts val="0"/>
              </a:spcBef>
              <a:spcAft>
                <a:spcPts val="0"/>
              </a:spcAft>
              <a:buSzPts val="1800"/>
              <a:buNone/>
            </a:pPr>
            <a:r>
              <a:rPr lang="en-US" b="0" i="0" dirty="0">
                <a:solidFill>
                  <a:srgbClr val="3D3E3E"/>
                </a:solidFill>
                <a:effectLst/>
                <a:latin typeface="Century Gothic" panose="020B0502020202020204" pitchFamily="34" charset="0"/>
              </a:rPr>
              <a:t>push(10);</a:t>
            </a:r>
            <a:br>
              <a:rPr lang="en-US" dirty="0">
                <a:latin typeface="Century Gothic" panose="020B0502020202020204" pitchFamily="34" charset="0"/>
              </a:rPr>
            </a:br>
            <a:r>
              <a:rPr lang="en-US" b="0" i="0" dirty="0">
                <a:solidFill>
                  <a:srgbClr val="3D3E3E"/>
                </a:solidFill>
                <a:effectLst/>
                <a:latin typeface="Century Gothic" panose="020B0502020202020204" pitchFamily="34" charset="0"/>
              </a:rPr>
              <a:t>push(20);</a:t>
            </a:r>
            <a:br>
              <a:rPr lang="en-US" dirty="0">
                <a:latin typeface="Century Gothic" panose="020B0502020202020204" pitchFamily="34" charset="0"/>
              </a:rPr>
            </a:br>
            <a:r>
              <a:rPr lang="en-US" b="0" i="0" dirty="0">
                <a:solidFill>
                  <a:srgbClr val="3D3E3E"/>
                </a:solidFill>
                <a:effectLst/>
                <a:latin typeface="Century Gothic" panose="020B0502020202020204" pitchFamily="34" charset="0"/>
              </a:rPr>
              <a:t>push(30);</a:t>
            </a:r>
            <a:br>
              <a:rPr lang="en-US" dirty="0">
                <a:latin typeface="Century Gothic" panose="020B0502020202020204" pitchFamily="34" charset="0"/>
              </a:rPr>
            </a:br>
            <a:r>
              <a:rPr lang="en-US" b="0" i="0" dirty="0">
                <a:solidFill>
                  <a:srgbClr val="3D3E3E"/>
                </a:solidFill>
                <a:effectLst/>
                <a:latin typeface="Century Gothic" panose="020B0502020202020204" pitchFamily="34" charset="0"/>
              </a:rPr>
              <a:t>push(40);</a:t>
            </a:r>
            <a:br>
              <a:rPr lang="en-US" dirty="0">
                <a:latin typeface="Century Gothic" panose="020B0502020202020204" pitchFamily="34" charset="0"/>
              </a:rPr>
            </a:br>
            <a:r>
              <a:rPr lang="en-US" b="0" i="0" dirty="0">
                <a:solidFill>
                  <a:srgbClr val="3D3E3E"/>
                </a:solidFill>
                <a:effectLst/>
                <a:latin typeface="Century Gothic" panose="020B0502020202020204" pitchFamily="34" charset="0"/>
              </a:rPr>
              <a:t>push(50);</a:t>
            </a:r>
            <a:br>
              <a:rPr lang="en-US" dirty="0">
                <a:latin typeface="Century Gothic" panose="020B0502020202020204" pitchFamily="34" charset="0"/>
              </a:rPr>
            </a:br>
            <a:r>
              <a:rPr lang="en-US" b="0" i="0" dirty="0">
                <a:solidFill>
                  <a:srgbClr val="3D3E3E"/>
                </a:solidFill>
                <a:effectLst/>
                <a:latin typeface="Century Gothic" panose="020B0502020202020204" pitchFamily="34" charset="0"/>
              </a:rPr>
              <a:t>push(60);</a:t>
            </a:r>
            <a:endParaRPr lang="tr-TR" sz="1800" dirty="0">
              <a:latin typeface="Century Gothic" panose="020B0502020202020204" pitchFamily="34" charset="0"/>
            </a:endParaRPr>
          </a:p>
        </p:txBody>
      </p:sp>
      <p:pic>
        <p:nvPicPr>
          <p:cNvPr id="3" name="Resim 2">
            <a:extLst>
              <a:ext uri="{FF2B5EF4-FFF2-40B4-BE49-F238E27FC236}">
                <a16:creationId xmlns:a16="http://schemas.microsoft.com/office/drawing/2014/main" id="{FF938903-3EC0-C0CB-74BD-87B25EB3C5A9}"/>
              </a:ext>
            </a:extLst>
          </p:cNvPr>
          <p:cNvPicPr>
            <a:picLocks noChangeAspect="1"/>
          </p:cNvPicPr>
          <p:nvPr/>
        </p:nvPicPr>
        <p:blipFill>
          <a:blip r:embed="rId3"/>
          <a:stretch>
            <a:fillRect/>
          </a:stretch>
        </p:blipFill>
        <p:spPr>
          <a:xfrm>
            <a:off x="4872915" y="2558542"/>
            <a:ext cx="5291624" cy="2683365"/>
          </a:xfrm>
          <a:prstGeom prst="rect">
            <a:avLst/>
          </a:prstGeom>
        </p:spPr>
      </p:pic>
      <p:sp>
        <p:nvSpPr>
          <p:cNvPr id="5" name="Metin kutusu 4">
            <a:extLst>
              <a:ext uri="{FF2B5EF4-FFF2-40B4-BE49-F238E27FC236}">
                <a16:creationId xmlns:a16="http://schemas.microsoft.com/office/drawing/2014/main" id="{142935B8-4943-752A-438B-924AA457BF08}"/>
              </a:ext>
            </a:extLst>
          </p:cNvPr>
          <p:cNvSpPr txBox="1"/>
          <p:nvPr/>
        </p:nvSpPr>
        <p:spPr>
          <a:xfrm>
            <a:off x="4872915" y="5403539"/>
            <a:ext cx="5291624" cy="292388"/>
          </a:xfrm>
          <a:prstGeom prst="rect">
            <a:avLst/>
          </a:prstGeom>
          <a:noFill/>
        </p:spPr>
        <p:txBody>
          <a:bodyPr wrap="square" rtlCol="0">
            <a:spAutoFit/>
          </a:bodyPr>
          <a:lstStyle/>
          <a:p>
            <a:pPr algn="ctr"/>
            <a:r>
              <a:rPr lang="tr-TR" sz="1300" dirty="0">
                <a:latin typeface="Bahnschrift Condensed" panose="020B0502040204020203" pitchFamily="34" charset="0"/>
              </a:rPr>
              <a:t>Tamamen dolu olduğu durum.</a:t>
            </a:r>
          </a:p>
        </p:txBody>
      </p:sp>
    </p:spTree>
    <p:extLst>
      <p:ext uri="{BB962C8B-B14F-4D97-AF65-F5344CB8AC3E}">
        <p14:creationId xmlns:p14="http://schemas.microsoft.com/office/powerpoint/2010/main" val="36759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algn="l"/>
            <a:r>
              <a:rPr lang="tr-TR" b="1" i="0" dirty="0">
                <a:solidFill>
                  <a:srgbClr val="3D3E3E"/>
                </a:solidFill>
                <a:effectLst/>
                <a:latin typeface="Century Gothic" panose="020B0502020202020204" pitchFamily="34" charset="0"/>
              </a:rPr>
              <a:t>2. Eleman Çıkar (Pop)</a:t>
            </a:r>
          </a:p>
          <a:p>
            <a:pPr algn="l"/>
            <a:r>
              <a:rPr lang="tr-TR" b="0" i="0" dirty="0">
                <a:solidFill>
                  <a:srgbClr val="3D3E3E"/>
                </a:solidFill>
                <a:effectLst/>
                <a:latin typeface="Century Gothic" panose="020B0502020202020204" pitchFamily="34" charset="0"/>
              </a:rPr>
              <a:t>	Eleman çıkarma işlemi için </a:t>
            </a:r>
            <a:r>
              <a:rPr lang="tr-TR" b="1" i="1" dirty="0">
                <a:solidFill>
                  <a:srgbClr val="3D3E3E"/>
                </a:solidFill>
                <a:effectLst/>
                <a:latin typeface="Century Gothic" panose="020B0502020202020204" pitchFamily="34" charset="0"/>
              </a:rPr>
              <a:t>pop</a:t>
            </a:r>
            <a:r>
              <a:rPr lang="tr-TR" b="0" i="0" dirty="0">
                <a:solidFill>
                  <a:srgbClr val="3D3E3E"/>
                </a:solidFill>
                <a:effectLst/>
                <a:latin typeface="Century Gothic" panose="020B0502020202020204" pitchFamily="34" charset="0"/>
              </a:rPr>
              <a:t> (çıkmak) terimi kullanılır. Pop</a:t>
            </a:r>
          </a:p>
          <a:p>
            <a:pPr algn="l"/>
            <a:r>
              <a:rPr lang="tr-TR" b="0" i="0" dirty="0">
                <a:solidFill>
                  <a:srgbClr val="3D3E3E"/>
                </a:solidFill>
                <a:effectLst/>
                <a:latin typeface="Century Gothic" panose="020B0502020202020204" pitchFamily="34" charset="0"/>
              </a:rPr>
              <a:t>işleminin kodlarını görelim.</a:t>
            </a:r>
          </a:p>
        </p:txBody>
      </p:sp>
      <p:pic>
        <p:nvPicPr>
          <p:cNvPr id="3" name="Resim 2">
            <a:extLst>
              <a:ext uri="{FF2B5EF4-FFF2-40B4-BE49-F238E27FC236}">
                <a16:creationId xmlns:a16="http://schemas.microsoft.com/office/drawing/2014/main" id="{E330B113-6588-F225-5ED9-657B1B6C1AE8}"/>
              </a:ext>
            </a:extLst>
          </p:cNvPr>
          <p:cNvPicPr>
            <a:picLocks noChangeAspect="1"/>
          </p:cNvPicPr>
          <p:nvPr/>
        </p:nvPicPr>
        <p:blipFill>
          <a:blip r:embed="rId3"/>
          <a:stretch>
            <a:fillRect/>
          </a:stretch>
        </p:blipFill>
        <p:spPr>
          <a:xfrm>
            <a:off x="4067175" y="3084253"/>
            <a:ext cx="4057650" cy="2238375"/>
          </a:xfrm>
          <a:prstGeom prst="rect">
            <a:avLst/>
          </a:prstGeom>
        </p:spPr>
      </p:pic>
    </p:spTree>
    <p:extLst>
      <p:ext uri="{BB962C8B-B14F-4D97-AF65-F5344CB8AC3E}">
        <p14:creationId xmlns:p14="http://schemas.microsoft.com/office/powerpoint/2010/main" val="291827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31" name="Google Shape;231;p7"/>
          <p:cNvSpPr txBox="1">
            <a:spLocks noGrp="1"/>
          </p:cNvSpPr>
          <p:nvPr>
            <p:ph type="body" idx="1"/>
          </p:nvPr>
        </p:nvSpPr>
        <p:spPr>
          <a:xfrm>
            <a:off x="1827098" y="1392538"/>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dirty="0">
                <a:solidFill>
                  <a:srgbClr val="3D3E3E"/>
                </a:solidFill>
                <a:latin typeface="Century Gothic" panose="020B0502020202020204" pitchFamily="34" charset="0"/>
              </a:rPr>
              <a:t>    </a:t>
            </a:r>
            <a:r>
              <a:rPr lang="tr-TR" b="0" i="0" dirty="0">
                <a:solidFill>
                  <a:srgbClr val="3D3E3E"/>
                </a:solidFill>
                <a:effectLst/>
                <a:latin typeface="Century Gothic" panose="020B0502020202020204" pitchFamily="34" charset="0"/>
              </a:rPr>
              <a:t>Eğer stack zaten boşsa eleman çıkartamayız. Bu yüzden öncelikle dizinin boş olup olmadığını kontrol ediyoruz.</a:t>
            </a:r>
          </a:p>
          <a:p>
            <a:pPr marL="0" lvl="0" indent="0" algn="l" rtl="0">
              <a:spcBef>
                <a:spcPts val="0"/>
              </a:spcBef>
              <a:spcAft>
                <a:spcPts val="0"/>
              </a:spcAft>
              <a:buSzPts val="1800"/>
              <a:buNone/>
            </a:pPr>
            <a:endParaRPr lang="tr-TR" dirty="0">
              <a:solidFill>
                <a:srgbClr val="3D3E3E"/>
              </a:solidFill>
              <a:latin typeface="Century Gothic" panose="020B0502020202020204" pitchFamily="34" charset="0"/>
            </a:endParaRPr>
          </a:p>
          <a:p>
            <a:pPr marL="0" lvl="0" indent="0" algn="l" rtl="0">
              <a:spcBef>
                <a:spcPts val="0"/>
              </a:spcBef>
              <a:spcAft>
                <a:spcPts val="0"/>
              </a:spcAft>
              <a:buSzPts val="1800"/>
              <a:buNone/>
            </a:pPr>
            <a:r>
              <a:rPr lang="en-US" b="0" i="1" dirty="0">
                <a:solidFill>
                  <a:srgbClr val="3D3E3E"/>
                </a:solidFill>
                <a:effectLst/>
                <a:latin typeface="Century Gothic" panose="020B0502020202020204" pitchFamily="34" charset="0"/>
              </a:rPr>
              <a:t>if(</a:t>
            </a:r>
            <a:r>
              <a:rPr lang="en-US" b="0" i="1" dirty="0" err="1">
                <a:solidFill>
                  <a:srgbClr val="3D3E3E"/>
                </a:solidFill>
                <a:effectLst/>
                <a:latin typeface="Century Gothic" panose="020B0502020202020204" pitchFamily="34" charset="0"/>
              </a:rPr>
              <a:t>stk.top</a:t>
            </a:r>
            <a:r>
              <a:rPr lang="en-US" b="0" i="1" dirty="0">
                <a:solidFill>
                  <a:srgbClr val="3D3E3E"/>
                </a:solidFill>
                <a:effectLst/>
                <a:latin typeface="Century Gothic" panose="020B0502020202020204" pitchFamily="34" charset="0"/>
              </a:rPr>
              <a:t> == -1)</a:t>
            </a:r>
            <a:br>
              <a:rPr lang="en-US" i="1" dirty="0">
                <a:latin typeface="Century Gothic" panose="020B0502020202020204" pitchFamily="34" charset="0"/>
              </a:rPr>
            </a:br>
            <a:r>
              <a:rPr lang="tr-TR" i="1" dirty="0">
                <a:latin typeface="Century Gothic" panose="020B0502020202020204" pitchFamily="34" charset="0"/>
              </a:rPr>
              <a:t>	</a:t>
            </a:r>
            <a:r>
              <a:rPr lang="en-US" b="0" i="1" dirty="0">
                <a:solidFill>
                  <a:srgbClr val="3D3E3E"/>
                </a:solidFill>
                <a:effectLst/>
                <a:latin typeface="Century Gothic" panose="020B0502020202020204" pitchFamily="34" charset="0"/>
              </a:rPr>
              <a:t>std::</a:t>
            </a:r>
            <a:r>
              <a:rPr lang="en-US" b="0" i="1" dirty="0" err="1">
                <a:solidFill>
                  <a:srgbClr val="3D3E3E"/>
                </a:solidFill>
                <a:effectLst/>
                <a:latin typeface="Century Gothic" panose="020B0502020202020204" pitchFamily="34" charset="0"/>
              </a:rPr>
              <a:t>cout</a:t>
            </a:r>
            <a:r>
              <a:rPr lang="en-US" b="0" i="1" dirty="0">
                <a:solidFill>
                  <a:srgbClr val="3D3E3E"/>
                </a:solidFill>
                <a:effectLst/>
                <a:latin typeface="Century Gothic" panose="020B0502020202020204" pitchFamily="34" charset="0"/>
              </a:rPr>
              <a:t> &lt;&lt; "Stack </a:t>
            </a:r>
            <a:r>
              <a:rPr lang="en-US" b="0" i="1" dirty="0" err="1">
                <a:solidFill>
                  <a:srgbClr val="3D3E3E"/>
                </a:solidFill>
                <a:effectLst/>
                <a:latin typeface="Century Gothic" panose="020B0502020202020204" pitchFamily="34" charset="0"/>
              </a:rPr>
              <a:t>bos</a:t>
            </a:r>
            <a:r>
              <a:rPr lang="en-US" b="0" i="1" dirty="0">
                <a:solidFill>
                  <a:srgbClr val="3D3E3E"/>
                </a:solidFill>
                <a:effectLst/>
                <a:latin typeface="Century Gothic" panose="020B0502020202020204" pitchFamily="34" charset="0"/>
              </a:rPr>
              <a:t>.";</a:t>
            </a:r>
            <a:endParaRPr lang="tr-TR" b="0" i="1" dirty="0">
              <a:solidFill>
                <a:srgbClr val="3D3E3E"/>
              </a:solidFill>
              <a:effectLst/>
              <a:latin typeface="Century Gothic" panose="020B0502020202020204" pitchFamily="34" charset="0"/>
            </a:endParaRPr>
          </a:p>
          <a:p>
            <a:pPr marL="0" lvl="0" indent="0" algn="l" rtl="0">
              <a:spcBef>
                <a:spcPts val="0"/>
              </a:spcBef>
              <a:spcAft>
                <a:spcPts val="0"/>
              </a:spcAft>
              <a:buSzPts val="1800"/>
              <a:buNone/>
            </a:pPr>
            <a:endParaRPr lang="tr-TR" sz="1800" dirty="0">
              <a:latin typeface="Century Gothic" panose="020B0502020202020204" pitchFamily="34" charset="0"/>
            </a:endParaRPr>
          </a:p>
          <a:p>
            <a:pPr marL="0" lvl="0" indent="0" algn="l" rtl="0">
              <a:spcBef>
                <a:spcPts val="0"/>
              </a:spcBef>
              <a:spcAft>
                <a:spcPts val="0"/>
              </a:spcAft>
              <a:buSzPts val="1800"/>
              <a:buNone/>
            </a:pPr>
            <a:r>
              <a:rPr lang="tr-TR" b="0" i="0" dirty="0">
                <a:solidFill>
                  <a:srgbClr val="3D3E3E"/>
                </a:solidFill>
                <a:effectLst/>
                <a:latin typeface="Century Gothic" panose="020B0502020202020204" pitchFamily="34" charset="0"/>
              </a:rPr>
              <a:t>Dizi boş değil ise eleman çıkarabiliriz. Bu işlemi </a:t>
            </a:r>
            <a:r>
              <a:rPr lang="tr-TR" b="1" i="1" dirty="0">
                <a:solidFill>
                  <a:srgbClr val="3D3E3E"/>
                </a:solidFill>
                <a:effectLst/>
                <a:latin typeface="Century Gothic" panose="020B0502020202020204" pitchFamily="34" charset="0"/>
              </a:rPr>
              <a:t>yalnızca top değerini bir azaltarak</a:t>
            </a:r>
            <a:r>
              <a:rPr lang="tr-TR" b="0" i="0" dirty="0">
                <a:solidFill>
                  <a:srgbClr val="3D3E3E"/>
                </a:solidFill>
                <a:effectLst/>
                <a:latin typeface="Century Gothic" panose="020B0502020202020204" pitchFamily="34" charset="0"/>
              </a:rPr>
              <a:t> yapacağız. Dizi indisi silinemeyeceği için, sileceğimiz indisi görmezden geleceğiz.</a:t>
            </a:r>
          </a:p>
          <a:p>
            <a:pPr marL="0" lvl="0" indent="0" algn="l" rtl="0">
              <a:spcBef>
                <a:spcPts val="0"/>
              </a:spcBef>
              <a:spcAft>
                <a:spcPts val="0"/>
              </a:spcAft>
              <a:buSzPts val="1800"/>
              <a:buNone/>
            </a:pPr>
            <a:endParaRPr lang="tr-TR" sz="1800" dirty="0">
              <a:solidFill>
                <a:srgbClr val="3D3E3E"/>
              </a:solidFill>
              <a:latin typeface="Century Gothic" panose="020B0502020202020204" pitchFamily="34" charset="0"/>
            </a:endParaRPr>
          </a:p>
          <a:p>
            <a:pPr marL="0" lvl="0" indent="0" algn="l" rtl="0">
              <a:spcBef>
                <a:spcPts val="0"/>
              </a:spcBef>
              <a:spcAft>
                <a:spcPts val="0"/>
              </a:spcAft>
              <a:buSzPts val="1800"/>
              <a:buNone/>
            </a:pPr>
            <a:r>
              <a:rPr lang="tr-TR" b="0" i="1" dirty="0">
                <a:solidFill>
                  <a:srgbClr val="3D3E3E"/>
                </a:solidFill>
                <a:effectLst/>
                <a:latin typeface="Century Gothic" panose="020B0502020202020204" pitchFamily="34" charset="0"/>
              </a:rPr>
              <a:t>int x = </a:t>
            </a:r>
            <a:r>
              <a:rPr lang="tr-TR" b="0" i="1" dirty="0" err="1">
                <a:solidFill>
                  <a:srgbClr val="3D3E3E"/>
                </a:solidFill>
                <a:effectLst/>
                <a:latin typeface="Century Gothic" panose="020B0502020202020204" pitchFamily="34" charset="0"/>
              </a:rPr>
              <a:t>stk.data</a:t>
            </a:r>
            <a:r>
              <a:rPr lang="tr-TR" b="0" i="1" dirty="0">
                <a:solidFill>
                  <a:srgbClr val="3D3E3E"/>
                </a:solidFill>
                <a:effectLst/>
                <a:latin typeface="Century Gothic" panose="020B0502020202020204" pitchFamily="34" charset="0"/>
              </a:rPr>
              <a:t>[</a:t>
            </a:r>
            <a:r>
              <a:rPr lang="tr-TR" b="0" i="1" dirty="0" err="1">
                <a:solidFill>
                  <a:srgbClr val="3D3E3E"/>
                </a:solidFill>
                <a:effectLst/>
                <a:latin typeface="Century Gothic" panose="020B0502020202020204" pitchFamily="34" charset="0"/>
              </a:rPr>
              <a:t>stk.top</a:t>
            </a:r>
            <a:r>
              <a:rPr lang="tr-TR" b="0" i="1" dirty="0">
                <a:solidFill>
                  <a:srgbClr val="3D3E3E"/>
                </a:solidFill>
                <a:effectLst/>
                <a:latin typeface="Century Gothic" panose="020B0502020202020204" pitchFamily="34" charset="0"/>
              </a:rPr>
              <a:t>];</a:t>
            </a:r>
            <a:br>
              <a:rPr lang="tr-TR" i="1" dirty="0">
                <a:latin typeface="Century Gothic" panose="020B0502020202020204" pitchFamily="34" charset="0"/>
              </a:rPr>
            </a:br>
            <a:r>
              <a:rPr lang="tr-TR" b="0" i="1" dirty="0" err="1">
                <a:solidFill>
                  <a:srgbClr val="3D3E3E"/>
                </a:solidFill>
                <a:effectLst/>
                <a:latin typeface="Century Gothic" panose="020B0502020202020204" pitchFamily="34" charset="0"/>
              </a:rPr>
              <a:t>stk.top</a:t>
            </a:r>
            <a:r>
              <a:rPr lang="tr-TR" b="0" i="1" dirty="0">
                <a:solidFill>
                  <a:srgbClr val="3D3E3E"/>
                </a:solidFill>
                <a:effectLst/>
                <a:latin typeface="Century Gothic" panose="020B0502020202020204" pitchFamily="34" charset="0"/>
              </a:rPr>
              <a:t>--;</a:t>
            </a:r>
            <a:br>
              <a:rPr lang="tr-TR" i="1" dirty="0">
                <a:latin typeface="Century Gothic" panose="020B0502020202020204" pitchFamily="34" charset="0"/>
              </a:rPr>
            </a:br>
            <a:r>
              <a:rPr lang="tr-TR" b="0" i="1" dirty="0" err="1">
                <a:solidFill>
                  <a:srgbClr val="3D3E3E"/>
                </a:solidFill>
                <a:effectLst/>
                <a:latin typeface="Century Gothic" panose="020B0502020202020204" pitchFamily="34" charset="0"/>
              </a:rPr>
              <a:t>return</a:t>
            </a:r>
            <a:r>
              <a:rPr lang="tr-TR" b="0" i="1" dirty="0">
                <a:solidFill>
                  <a:srgbClr val="3D3E3E"/>
                </a:solidFill>
                <a:effectLst/>
                <a:latin typeface="Century Gothic" panose="020B0502020202020204" pitchFamily="34" charset="0"/>
              </a:rPr>
              <a:t> x;</a:t>
            </a:r>
            <a:endParaRPr lang="tr-TR" sz="1800" i="1" dirty="0">
              <a:latin typeface="Century Gothic" panose="020B0502020202020204" pitchFamily="34" charset="0"/>
            </a:endParaRPr>
          </a:p>
        </p:txBody>
      </p:sp>
    </p:spTree>
    <p:extLst>
      <p:ext uri="{BB962C8B-B14F-4D97-AF65-F5344CB8AC3E}">
        <p14:creationId xmlns:p14="http://schemas.microsoft.com/office/powerpoint/2010/main" val="249843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sp>
        <p:nvSpPr>
          <p:cNvPr id="231" name="Google Shape;231;p7"/>
          <p:cNvSpPr txBox="1">
            <a:spLocks noGrp="1"/>
          </p:cNvSpPr>
          <p:nvPr>
            <p:ph type="body" idx="1"/>
          </p:nvPr>
        </p:nvSpPr>
        <p:spPr>
          <a:xfrm>
            <a:off x="1827098" y="1392538"/>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Dizide 4 eleman varken, bir defa pop() işlemi uyguladığımızda aşağıdaki gibi olacaktır.</a:t>
            </a:r>
          </a:p>
        </p:txBody>
      </p:sp>
      <p:pic>
        <p:nvPicPr>
          <p:cNvPr id="4" name="Resim 3">
            <a:extLst>
              <a:ext uri="{FF2B5EF4-FFF2-40B4-BE49-F238E27FC236}">
                <a16:creationId xmlns:a16="http://schemas.microsoft.com/office/drawing/2014/main" id="{9257193E-F7A6-BDC0-CF4D-C46F20D312EE}"/>
              </a:ext>
            </a:extLst>
          </p:cNvPr>
          <p:cNvPicPr>
            <a:picLocks noChangeAspect="1"/>
          </p:cNvPicPr>
          <p:nvPr/>
        </p:nvPicPr>
        <p:blipFill>
          <a:blip r:embed="rId3"/>
          <a:stretch>
            <a:fillRect/>
          </a:stretch>
        </p:blipFill>
        <p:spPr>
          <a:xfrm>
            <a:off x="3745152" y="2232260"/>
            <a:ext cx="4701696" cy="2393480"/>
          </a:xfrm>
          <a:prstGeom prst="rect">
            <a:avLst/>
          </a:prstGeom>
        </p:spPr>
      </p:pic>
    </p:spTree>
    <p:extLst>
      <p:ext uri="{BB962C8B-B14F-4D97-AF65-F5344CB8AC3E}">
        <p14:creationId xmlns:p14="http://schemas.microsoft.com/office/powerpoint/2010/main" val="30015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231" name="Google Shape;231;p7"/>
          <p:cNvSpPr txBox="1">
            <a:spLocks noGrp="1"/>
          </p:cNvSpPr>
          <p:nvPr>
            <p:ph type="body" idx="1"/>
          </p:nvPr>
        </p:nvSpPr>
        <p:spPr>
          <a:xfrm>
            <a:off x="1827098" y="1392538"/>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Bir kez daha pop() işlemi uygulayalım.</a:t>
            </a:r>
          </a:p>
          <a:p>
            <a:pPr marL="0" lvl="0" indent="0" algn="l" rtl="0">
              <a:spcBef>
                <a:spcPts val="0"/>
              </a:spcBef>
              <a:spcAft>
                <a:spcPts val="0"/>
              </a:spcAft>
              <a:buSzPts val="1800"/>
              <a:buNone/>
            </a:pPr>
            <a:endParaRPr lang="tr-TR" sz="1800" dirty="0"/>
          </a:p>
        </p:txBody>
      </p:sp>
      <p:pic>
        <p:nvPicPr>
          <p:cNvPr id="4" name="Resim 3">
            <a:extLst>
              <a:ext uri="{FF2B5EF4-FFF2-40B4-BE49-F238E27FC236}">
                <a16:creationId xmlns:a16="http://schemas.microsoft.com/office/drawing/2014/main" id="{9B8B0BB5-C3F2-71FF-22EE-E2F0CA573144}"/>
              </a:ext>
            </a:extLst>
          </p:cNvPr>
          <p:cNvPicPr>
            <a:picLocks noChangeAspect="1"/>
          </p:cNvPicPr>
          <p:nvPr/>
        </p:nvPicPr>
        <p:blipFill>
          <a:blip r:embed="rId3"/>
          <a:stretch>
            <a:fillRect/>
          </a:stretch>
        </p:blipFill>
        <p:spPr>
          <a:xfrm>
            <a:off x="3499601" y="2114071"/>
            <a:ext cx="5192797" cy="2629857"/>
          </a:xfrm>
          <a:prstGeom prst="rect">
            <a:avLst/>
          </a:prstGeom>
        </p:spPr>
      </p:pic>
    </p:spTree>
    <p:extLst>
      <p:ext uri="{BB962C8B-B14F-4D97-AF65-F5344CB8AC3E}">
        <p14:creationId xmlns:p14="http://schemas.microsoft.com/office/powerpoint/2010/main" val="81912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sp>
        <p:nvSpPr>
          <p:cNvPr id="231" name="Google Shape;231;p7"/>
          <p:cNvSpPr txBox="1">
            <a:spLocks noGrp="1"/>
          </p:cNvSpPr>
          <p:nvPr>
            <p:ph type="body" idx="1"/>
          </p:nvPr>
        </p:nvSpPr>
        <p:spPr>
          <a:xfrm>
            <a:off x="1827098" y="1392538"/>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Peki bu durumdayken tekrar eleman eklersek ne olur? </a:t>
            </a:r>
          </a:p>
          <a:p>
            <a:pPr marL="0" lvl="0" indent="0" algn="l" rtl="0">
              <a:spcBef>
                <a:spcPts val="0"/>
              </a:spcBef>
              <a:spcAft>
                <a:spcPts val="0"/>
              </a:spcAft>
              <a:buSzPts val="1800"/>
              <a:buNone/>
            </a:pPr>
            <a:r>
              <a:rPr lang="tr-TR" sz="1800" dirty="0"/>
              <a:t>2. indisin üzerine yazılır.</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sz="1800" i="1" dirty="0"/>
              <a:t>push(13)</a:t>
            </a:r>
          </a:p>
        </p:txBody>
      </p:sp>
      <p:pic>
        <p:nvPicPr>
          <p:cNvPr id="3" name="Resim 2">
            <a:extLst>
              <a:ext uri="{FF2B5EF4-FFF2-40B4-BE49-F238E27FC236}">
                <a16:creationId xmlns:a16="http://schemas.microsoft.com/office/drawing/2014/main" id="{CCD76E4A-B6C3-7FF3-A4D1-56F9C74A9C84}"/>
              </a:ext>
            </a:extLst>
          </p:cNvPr>
          <p:cNvPicPr>
            <a:picLocks noChangeAspect="1"/>
          </p:cNvPicPr>
          <p:nvPr/>
        </p:nvPicPr>
        <p:blipFill>
          <a:blip r:embed="rId3"/>
          <a:stretch>
            <a:fillRect/>
          </a:stretch>
        </p:blipFill>
        <p:spPr>
          <a:xfrm>
            <a:off x="3380208" y="2711124"/>
            <a:ext cx="5431583" cy="2754338"/>
          </a:xfrm>
          <a:prstGeom prst="rect">
            <a:avLst/>
          </a:prstGeom>
        </p:spPr>
      </p:pic>
    </p:spTree>
    <p:extLst>
      <p:ext uri="{BB962C8B-B14F-4D97-AF65-F5344CB8AC3E}">
        <p14:creationId xmlns:p14="http://schemas.microsoft.com/office/powerpoint/2010/main" val="263732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4 defa pop() işlemi uygularsak, artık top indisi -1 olacaktır. Yani diziyi boş kabul edeceğiz.</a:t>
            </a:r>
          </a:p>
          <a:p>
            <a:pPr marL="0" lvl="0" indent="0" algn="l" rtl="0">
              <a:spcBef>
                <a:spcPts val="0"/>
              </a:spcBef>
              <a:spcAft>
                <a:spcPts val="0"/>
              </a:spcAft>
              <a:buSzPts val="1800"/>
              <a:buNone/>
            </a:pPr>
            <a:endParaRPr lang="tr-TR" sz="1800" dirty="0"/>
          </a:p>
        </p:txBody>
      </p:sp>
      <p:pic>
        <p:nvPicPr>
          <p:cNvPr id="4" name="Resim 3">
            <a:extLst>
              <a:ext uri="{FF2B5EF4-FFF2-40B4-BE49-F238E27FC236}">
                <a16:creationId xmlns:a16="http://schemas.microsoft.com/office/drawing/2014/main" id="{006F5221-1488-6829-AF5D-220FF8EC0DD3}"/>
              </a:ext>
            </a:extLst>
          </p:cNvPr>
          <p:cNvPicPr>
            <a:picLocks noChangeAspect="1"/>
          </p:cNvPicPr>
          <p:nvPr/>
        </p:nvPicPr>
        <p:blipFill>
          <a:blip r:embed="rId3"/>
          <a:stretch>
            <a:fillRect/>
          </a:stretch>
        </p:blipFill>
        <p:spPr>
          <a:xfrm>
            <a:off x="3453716" y="2092555"/>
            <a:ext cx="5284567" cy="2672889"/>
          </a:xfrm>
          <a:prstGeom prst="rect">
            <a:avLst/>
          </a:prstGeom>
        </p:spPr>
      </p:pic>
    </p:spTree>
    <p:extLst>
      <p:ext uri="{BB962C8B-B14F-4D97-AF65-F5344CB8AC3E}">
        <p14:creationId xmlns:p14="http://schemas.microsoft.com/office/powerpoint/2010/main" val="158372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Heap Yapısı</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a:p>
        </p:txBody>
      </p:sp>
      <p:sp>
        <p:nvSpPr>
          <p:cNvPr id="231" name="Google Shape;231;p7"/>
          <p:cNvSpPr txBox="1">
            <a:spLocks noGrp="1"/>
          </p:cNvSpPr>
          <p:nvPr>
            <p:ph type="body" idx="1"/>
          </p:nvPr>
        </p:nvSpPr>
        <p:spPr>
          <a:xfrm>
            <a:off x="2101599" y="1838707"/>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sz="1800" dirty="0"/>
              <a:t>Heap, bilgisayar bilimlerinde özellikle sıralama amacıyla </a:t>
            </a:r>
            <a:r>
              <a:rPr lang="tr-TR" sz="1800" dirty="0" err="1"/>
              <a:t>çokca</a:t>
            </a:r>
            <a:r>
              <a:rPr lang="tr-TR" sz="1800" dirty="0"/>
              <a:t> kullanılan bir veri yapısıdır. Bu veri yapısı üst düğümün (atasının) alt düğümlerden (çocuklarından) her zaman büyük olduğu ya da her zaman küçük olduğu bir ikili ağaç (</a:t>
            </a:r>
            <a:r>
              <a:rPr lang="tr-TR" sz="1800" dirty="0" err="1"/>
              <a:t>binary</a:t>
            </a:r>
            <a:r>
              <a:rPr lang="tr-TR" sz="1800" dirty="0"/>
              <a:t> </a:t>
            </a:r>
            <a:r>
              <a:rPr lang="tr-TR" sz="1800" dirty="0" err="1"/>
              <a:t>tree</a:t>
            </a:r>
            <a:r>
              <a:rPr lang="tr-TR" sz="1800" dirty="0"/>
              <a:t>) şeklinde düşünülebilir.</a:t>
            </a:r>
          </a:p>
        </p:txBody>
      </p:sp>
      <p:pic>
        <p:nvPicPr>
          <p:cNvPr id="3" name="Resim 2">
            <a:extLst>
              <a:ext uri="{FF2B5EF4-FFF2-40B4-BE49-F238E27FC236}">
                <a16:creationId xmlns:a16="http://schemas.microsoft.com/office/drawing/2014/main" id="{CC4A6460-F5A2-F83C-EB82-A0C717DABFB6}"/>
              </a:ext>
            </a:extLst>
          </p:cNvPr>
          <p:cNvPicPr>
            <a:picLocks noChangeAspect="1"/>
          </p:cNvPicPr>
          <p:nvPr/>
        </p:nvPicPr>
        <p:blipFill>
          <a:blip r:embed="rId3"/>
          <a:stretch>
            <a:fillRect/>
          </a:stretch>
        </p:blipFill>
        <p:spPr>
          <a:xfrm>
            <a:off x="3375906" y="3429000"/>
            <a:ext cx="5440188" cy="2487891"/>
          </a:xfrm>
          <a:prstGeom prst="rect">
            <a:avLst/>
          </a:prstGeom>
        </p:spPr>
      </p:pic>
    </p:spTree>
    <p:extLst>
      <p:ext uri="{BB962C8B-B14F-4D97-AF65-F5344CB8AC3E}">
        <p14:creationId xmlns:p14="http://schemas.microsoft.com/office/powerpoint/2010/main" val="2928648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Heap Yapısı</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a:p>
        </p:txBody>
      </p:sp>
      <p:sp>
        <p:nvSpPr>
          <p:cNvPr id="231" name="Google Shape;231;p7"/>
          <p:cNvSpPr txBox="1">
            <a:spLocks noGrp="1"/>
          </p:cNvSpPr>
          <p:nvPr>
            <p:ph type="body" idx="1"/>
          </p:nvPr>
        </p:nvSpPr>
        <p:spPr>
          <a:xfrm>
            <a:off x="1659147" y="1196039"/>
            <a:ext cx="8940429"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sz="1800" dirty="0"/>
              <a:t>Aşağıda ikili ağaçta dikkat edilirse ağaç dengeli bir şekilde sırayla doldurulmuştur. Buna göre yeni bir eleman daha eklenmesi durumunda ağacın eleman sayısı 15’e yükselecek ve sayıların yeri değişmekle birlikte yeni eleman şu andaki 39 sayısını içeren düğümün sağına gelecektir.</a:t>
            </a:r>
          </a:p>
        </p:txBody>
      </p:sp>
      <p:pic>
        <p:nvPicPr>
          <p:cNvPr id="3" name="Resim 2">
            <a:extLst>
              <a:ext uri="{FF2B5EF4-FFF2-40B4-BE49-F238E27FC236}">
                <a16:creationId xmlns:a16="http://schemas.microsoft.com/office/drawing/2014/main" id="{2E1ED3F3-C3A2-718B-E190-E73F7C03743C}"/>
              </a:ext>
            </a:extLst>
          </p:cNvPr>
          <p:cNvPicPr>
            <a:picLocks noChangeAspect="1"/>
          </p:cNvPicPr>
          <p:nvPr/>
        </p:nvPicPr>
        <p:blipFill>
          <a:blip r:embed="rId3"/>
          <a:stretch>
            <a:fillRect/>
          </a:stretch>
        </p:blipFill>
        <p:spPr>
          <a:xfrm>
            <a:off x="3625998" y="3429000"/>
            <a:ext cx="4940003" cy="2372450"/>
          </a:xfrm>
          <a:prstGeom prst="rect">
            <a:avLst/>
          </a:prstGeom>
        </p:spPr>
      </p:pic>
    </p:spTree>
    <p:extLst>
      <p:ext uri="{BB962C8B-B14F-4D97-AF65-F5344CB8AC3E}">
        <p14:creationId xmlns:p14="http://schemas.microsoft.com/office/powerpoint/2010/main" val="316965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 name="Text Placeholder 1"/>
          <p:cNvSpPr>
            <a:spLocks noGrp="1"/>
          </p:cNvSpPr>
          <p:nvPr>
            <p:ph type="body" idx="1"/>
          </p:nvPr>
        </p:nvSpPr>
        <p:spPr/>
        <p:txBody>
          <a:bodyPr/>
          <a:lstStyle/>
          <a:p>
            <a:endParaRPr lang="en-US"/>
          </a:p>
        </p:txBody>
      </p:sp>
      <p:sp>
        <p:nvSpPr>
          <p:cNvPr id="207" name="Google Shape;207;p4"/>
          <p:cNvSpPr txBox="1"/>
          <p:nvPr/>
        </p:nvSpPr>
        <p:spPr>
          <a:xfrm>
            <a:off x="2019300" y="1509788"/>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Stack Yapısı Nedir?</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Stack Yapısı</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Stack Yapısı Komutları</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Stack Yapısı Kullanım Örneği</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Heap Yapısı</a:t>
            </a: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Heap Yapısı Özellikleri</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Stack ve Heap Yapıları Arasındaki farklar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Yardımcı Kaynaklar</a:t>
            </a: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Heap Yapısı Özellikleri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a:p>
        </p:txBody>
      </p:sp>
      <p:sp>
        <p:nvSpPr>
          <p:cNvPr id="231" name="Google Shape;231;p7"/>
          <p:cNvSpPr txBox="1">
            <a:spLocks noGrp="1"/>
          </p:cNvSpPr>
          <p:nvPr>
            <p:ph type="body" idx="1"/>
          </p:nvPr>
        </p:nvSpPr>
        <p:spPr>
          <a:xfrm>
            <a:off x="1976388" y="1662569"/>
            <a:ext cx="7848600" cy="49530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800"/>
              <a:buFont typeface="Arial" panose="020B0604020202020204" pitchFamily="34" charset="0"/>
              <a:buChar char="•"/>
            </a:pPr>
            <a:r>
              <a:rPr lang="tr-TR" sz="1800" dirty="0"/>
              <a:t>Yığın ağaçları her zaman sırayla dolar ve sırayla boşalır.</a:t>
            </a:r>
          </a:p>
          <a:p>
            <a:pPr marL="285750" lvl="0" indent="-285750" algn="l" rtl="0">
              <a:spcBef>
                <a:spcPts val="0"/>
              </a:spcBef>
              <a:spcAft>
                <a:spcPts val="0"/>
              </a:spcAft>
              <a:buSzPts val="1800"/>
              <a:buFont typeface="Arial" panose="020B0604020202020204" pitchFamily="34" charset="0"/>
              <a:buChar char="•"/>
            </a:pPr>
            <a:endParaRPr lang="tr-TR" sz="1800" dirty="0"/>
          </a:p>
          <a:p>
            <a:pPr marL="285750" lvl="0" indent="-285750" algn="l" rtl="0">
              <a:spcBef>
                <a:spcPts val="0"/>
              </a:spcBef>
              <a:spcAft>
                <a:spcPts val="0"/>
              </a:spcAft>
              <a:buSzPts val="1800"/>
              <a:buFont typeface="Arial" panose="020B0604020202020204" pitchFamily="34" charset="0"/>
              <a:buChar char="•"/>
            </a:pPr>
            <a:r>
              <a:rPr lang="tr-TR" sz="1800" dirty="0"/>
              <a:t>Heap Yapısının bir dizi ile tutulması da mümkündür.</a:t>
            </a:r>
          </a:p>
          <a:p>
            <a:pPr marL="285750" lvl="0" indent="-285750" algn="l" rtl="0">
              <a:spcBef>
                <a:spcPts val="0"/>
              </a:spcBef>
              <a:spcAft>
                <a:spcPts val="0"/>
              </a:spcAft>
              <a:buSzPts val="1800"/>
              <a:buFont typeface="Arial" panose="020B0604020202020204" pitchFamily="34" charset="0"/>
              <a:buChar char="•"/>
            </a:pPr>
            <a:endParaRPr lang="tr-TR" sz="1800" dirty="0"/>
          </a:p>
          <a:p>
            <a:pPr marL="285750" lvl="0" indent="-285750" algn="l" rtl="0">
              <a:spcBef>
                <a:spcPts val="0"/>
              </a:spcBef>
              <a:spcAft>
                <a:spcPts val="0"/>
              </a:spcAft>
              <a:buSzPts val="1800"/>
              <a:buFont typeface="Arial" panose="020B0604020202020204" pitchFamily="34" charset="0"/>
              <a:buChar char="•"/>
            </a:pPr>
            <a:r>
              <a:rPr lang="tr-TR" sz="1800" dirty="0"/>
              <a:t>Ayrıca herhangi bir ağacı yığın ağacına çevirmek (</a:t>
            </a:r>
            <a:r>
              <a:rPr lang="tr-TR" sz="1800" dirty="0" err="1"/>
              <a:t>yığınlamak</a:t>
            </a:r>
            <a:r>
              <a:rPr lang="tr-TR" sz="1800" dirty="0"/>
              <a:t>, </a:t>
            </a:r>
            <a:r>
              <a:rPr lang="tr-TR" sz="1800" dirty="0" err="1"/>
              <a:t>heapify</a:t>
            </a:r>
            <a:r>
              <a:rPr lang="tr-TR" sz="1800" dirty="0"/>
              <a:t>) de mümkündür ve bu işlem bir yığın ağacı oluşturma işleminin temelini oluşturur. Basitçe yığın ağacına yapılan her ekleme ve her çıkarma işleminden sonra bu </a:t>
            </a:r>
            <a:r>
              <a:rPr lang="tr-TR" sz="1800" dirty="0" err="1"/>
              <a:t>yığınlama</a:t>
            </a:r>
            <a:r>
              <a:rPr lang="tr-TR" sz="1800" dirty="0"/>
              <a:t> (</a:t>
            </a:r>
            <a:r>
              <a:rPr lang="tr-TR" sz="1800" dirty="0" err="1"/>
              <a:t>heapify</a:t>
            </a:r>
            <a:r>
              <a:rPr lang="tr-TR" sz="1800" dirty="0"/>
              <a:t>) işlemi yapılarak yığın ağacının formunu koruması sağlanmalıdır.</a:t>
            </a:r>
          </a:p>
          <a:p>
            <a:pPr marL="285750" lvl="0" indent="-285750" algn="l" rtl="0">
              <a:spcBef>
                <a:spcPts val="0"/>
              </a:spcBef>
              <a:spcAft>
                <a:spcPts val="0"/>
              </a:spcAft>
              <a:buSzPts val="1800"/>
              <a:buFont typeface="Arial" panose="020B0604020202020204" pitchFamily="34" charset="0"/>
              <a:buChar char="•"/>
            </a:pPr>
            <a:endParaRPr lang="tr-TR" sz="1800" dirty="0"/>
          </a:p>
          <a:p>
            <a:pPr marL="285750" lvl="0" indent="-285750" algn="l" rtl="0">
              <a:spcBef>
                <a:spcPts val="0"/>
              </a:spcBef>
              <a:spcAft>
                <a:spcPts val="0"/>
              </a:spcAft>
              <a:buSzPts val="1800"/>
              <a:buFont typeface="Arial" panose="020B0604020202020204" pitchFamily="34" charset="0"/>
              <a:buChar char="•"/>
            </a:pPr>
            <a:r>
              <a:rPr lang="tr-TR" sz="1800" dirty="0"/>
              <a:t>Stack , </a:t>
            </a:r>
            <a:r>
              <a:rPr lang="tr-TR" sz="1800" dirty="0" err="1"/>
              <a:t>heapten</a:t>
            </a:r>
            <a:r>
              <a:rPr lang="tr-TR" sz="1800" dirty="0"/>
              <a:t> daha hızlıdır çünkü </a:t>
            </a:r>
            <a:r>
              <a:rPr lang="tr-TR" sz="1800" dirty="0" err="1"/>
              <a:t>heap</a:t>
            </a:r>
            <a:r>
              <a:rPr lang="tr-TR" sz="1800" dirty="0"/>
              <a:t> </a:t>
            </a:r>
            <a:r>
              <a:rPr lang="tr-TR" sz="1800" dirty="0" err="1"/>
              <a:t>tree</a:t>
            </a:r>
            <a:r>
              <a:rPr lang="tr-TR" sz="1800" dirty="0"/>
              <a:t> bazlıdır ve </a:t>
            </a:r>
            <a:r>
              <a:rPr lang="tr-TR" sz="1800" dirty="0" err="1"/>
              <a:t>tree’lerde</a:t>
            </a:r>
            <a:r>
              <a:rPr lang="tr-TR" sz="1800" dirty="0"/>
              <a:t> arama yapmak daha uzun sürmektedir.</a:t>
            </a:r>
          </a:p>
        </p:txBody>
      </p:sp>
    </p:spTree>
    <p:extLst>
      <p:ext uri="{BB962C8B-B14F-4D97-AF65-F5344CB8AC3E}">
        <p14:creationId xmlns:p14="http://schemas.microsoft.com/office/powerpoint/2010/main" val="250620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Heap Yapısı</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sz="1800" dirty="0" err="1"/>
              <a:t>Min</a:t>
            </a:r>
            <a:r>
              <a:rPr lang="tr-TR" dirty="0"/>
              <a:t> ve </a:t>
            </a:r>
            <a:r>
              <a:rPr lang="tr-TR" dirty="0" err="1"/>
              <a:t>Max</a:t>
            </a:r>
            <a:r>
              <a:rPr lang="tr-TR" dirty="0"/>
              <a:t> Heap:</a:t>
            </a:r>
          </a:p>
          <a:p>
            <a:pPr marL="0" indent="0">
              <a:spcBef>
                <a:spcPts val="0"/>
              </a:spcBef>
            </a:pPr>
            <a:r>
              <a:rPr lang="tr-TR" sz="1800" dirty="0"/>
              <a:t>	N elemanlı yığın de</a:t>
            </a:r>
            <a:r>
              <a:rPr lang="tr-TR" dirty="0"/>
              <a:t>rinliği: </a:t>
            </a:r>
            <a:r>
              <a:rPr lang="tr-TR" b="0" i="0" dirty="0">
                <a:solidFill>
                  <a:srgbClr val="000000"/>
                </a:solidFill>
                <a:effectLst/>
                <a:latin typeface="Century Gothic" panose="020B0502020202020204" pitchFamily="34" charset="0"/>
              </a:rPr>
              <a:t>log</a:t>
            </a:r>
            <a:r>
              <a:rPr lang="tr-TR" baseline="-25000" dirty="0">
                <a:solidFill>
                  <a:srgbClr val="000000"/>
                </a:solidFill>
                <a:latin typeface="Century Gothic" panose="020B0502020202020204" pitchFamily="34" charset="0"/>
              </a:rPr>
              <a:t>2</a:t>
            </a:r>
            <a:r>
              <a:rPr lang="tr-TR" dirty="0">
                <a:latin typeface="Century Gothic" panose="020B0502020202020204" pitchFamily="34" charset="0"/>
              </a:rPr>
              <a:t>N’dir.</a:t>
            </a:r>
          </a:p>
          <a:p>
            <a:pPr marL="0" indent="0">
              <a:spcBef>
                <a:spcPts val="0"/>
              </a:spcBef>
            </a:pPr>
            <a:r>
              <a:rPr lang="tr-TR" dirty="0">
                <a:latin typeface="Century Gothic" panose="020B0502020202020204" pitchFamily="34" charset="0"/>
              </a:rPr>
              <a:t>Örnek: </a:t>
            </a:r>
          </a:p>
          <a:p>
            <a:pPr marL="0" indent="0">
              <a:spcBef>
                <a:spcPts val="0"/>
              </a:spcBef>
            </a:pPr>
            <a:r>
              <a:rPr lang="tr-TR" dirty="0">
                <a:latin typeface="Century Gothic" panose="020B0502020202020204" pitchFamily="34" charset="0"/>
              </a:rPr>
              <a:t>	N=14</a:t>
            </a:r>
          </a:p>
          <a:p>
            <a:pPr marL="0" indent="0">
              <a:spcBef>
                <a:spcPts val="0"/>
              </a:spcBef>
            </a:pPr>
            <a:r>
              <a:rPr lang="tr-TR" dirty="0">
                <a:latin typeface="Century Gothic" panose="020B0502020202020204" pitchFamily="34" charset="0"/>
              </a:rPr>
              <a:t>	Derinlik= 3</a:t>
            </a:r>
          </a:p>
        </p:txBody>
      </p:sp>
      <p:pic>
        <p:nvPicPr>
          <p:cNvPr id="3" name="Resim 2">
            <a:extLst>
              <a:ext uri="{FF2B5EF4-FFF2-40B4-BE49-F238E27FC236}">
                <a16:creationId xmlns:a16="http://schemas.microsoft.com/office/drawing/2014/main" id="{6F38576C-242B-8A02-DA1B-ABC14D07B3DC}"/>
              </a:ext>
            </a:extLst>
          </p:cNvPr>
          <p:cNvPicPr>
            <a:picLocks noChangeAspect="1"/>
          </p:cNvPicPr>
          <p:nvPr/>
        </p:nvPicPr>
        <p:blipFill>
          <a:blip r:embed="rId3"/>
          <a:stretch>
            <a:fillRect/>
          </a:stretch>
        </p:blipFill>
        <p:spPr>
          <a:xfrm>
            <a:off x="3730690" y="3030368"/>
            <a:ext cx="4730620" cy="2271893"/>
          </a:xfrm>
          <a:prstGeom prst="rect">
            <a:avLst/>
          </a:prstGeom>
        </p:spPr>
      </p:pic>
    </p:spTree>
    <p:extLst>
      <p:ext uri="{BB962C8B-B14F-4D97-AF65-F5344CB8AC3E}">
        <p14:creationId xmlns:p14="http://schemas.microsoft.com/office/powerpoint/2010/main" val="297553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1775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ve Heap Yapıları Arasındaki farklar</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a:p>
        </p:txBody>
      </p:sp>
      <p:sp>
        <p:nvSpPr>
          <p:cNvPr id="231" name="Google Shape;231;p7"/>
          <p:cNvSpPr txBox="1">
            <a:spLocks noGrp="1"/>
          </p:cNvSpPr>
          <p:nvPr>
            <p:ph type="body" idx="1"/>
          </p:nvPr>
        </p:nvSpPr>
        <p:spPr>
          <a:xfrm>
            <a:off x="1659147" y="1413278"/>
            <a:ext cx="4436853" cy="4953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1800"/>
            </a:pPr>
            <a:r>
              <a:rPr lang="tr-TR" sz="1800" dirty="0"/>
              <a:t>Stack:</a:t>
            </a:r>
          </a:p>
          <a:p>
            <a:pPr marL="0" lvl="0" indent="0" algn="l" rtl="0">
              <a:spcBef>
                <a:spcPts val="0"/>
              </a:spcBef>
              <a:spcAft>
                <a:spcPts val="0"/>
              </a:spcAft>
              <a:buSzPts val="1800"/>
            </a:pPr>
            <a:endParaRPr lang="tr-TR" sz="1800" dirty="0"/>
          </a:p>
          <a:p>
            <a:pPr marL="285750" lvl="0" indent="-285750" algn="l" rtl="0">
              <a:spcBef>
                <a:spcPts val="0"/>
              </a:spcBef>
              <a:spcAft>
                <a:spcPts val="0"/>
              </a:spcAft>
              <a:buSzPts val="1800"/>
              <a:buFont typeface="Arial" panose="020B0604020202020204" pitchFamily="34" charset="0"/>
              <a:buChar char="•"/>
            </a:pPr>
            <a:r>
              <a:rPr lang="tr-TR" sz="1800" dirty="0"/>
              <a:t>Stack candır. Kullanımı kolaydır.</a:t>
            </a:r>
          </a:p>
          <a:p>
            <a:pPr marL="285750" lvl="0" indent="-285750" algn="l" rtl="0">
              <a:spcBef>
                <a:spcPts val="0"/>
              </a:spcBef>
              <a:spcAft>
                <a:spcPts val="0"/>
              </a:spcAft>
              <a:buSzPts val="1800"/>
              <a:buFont typeface="Arial" panose="020B0604020202020204" pitchFamily="34" charset="0"/>
              <a:buChar char="•"/>
            </a:pPr>
            <a:r>
              <a:rPr lang="tr-TR" sz="1800" dirty="0"/>
              <a:t>Bilgisayarda </a:t>
            </a:r>
            <a:r>
              <a:rPr lang="tr-TR" sz="1800" dirty="0" err="1"/>
              <a:t>RAM’de</a:t>
            </a:r>
            <a:r>
              <a:rPr lang="tr-TR" sz="1800" dirty="0"/>
              <a:t> tutulur. Tıpkı Heap gibi.</a:t>
            </a:r>
          </a:p>
          <a:p>
            <a:pPr marL="285750" lvl="0" indent="-285750" algn="l" rtl="0">
              <a:spcBef>
                <a:spcPts val="0"/>
              </a:spcBef>
              <a:spcAft>
                <a:spcPts val="0"/>
              </a:spcAft>
              <a:buSzPts val="1800"/>
              <a:buFont typeface="Arial" panose="020B0604020202020204" pitchFamily="34" charset="0"/>
              <a:buChar char="•"/>
            </a:pPr>
            <a:r>
              <a:rPr lang="tr-TR" sz="1800" dirty="0"/>
              <a:t>Oluşturulan değişkenler stack kapsamından çıkınca otomatik olarak yok edilir.</a:t>
            </a:r>
          </a:p>
          <a:p>
            <a:pPr marL="285750" lvl="0" indent="-285750" algn="l" rtl="0">
              <a:spcBef>
                <a:spcPts val="0"/>
              </a:spcBef>
              <a:spcAft>
                <a:spcPts val="0"/>
              </a:spcAft>
              <a:buSzPts val="1800"/>
              <a:buFont typeface="Arial" panose="020B0604020202020204" pitchFamily="34" charset="0"/>
              <a:buChar char="•"/>
            </a:pPr>
            <a:r>
              <a:rPr lang="tr-TR" sz="1800" dirty="0"/>
              <a:t>Ulaşılması </a:t>
            </a:r>
            <a:r>
              <a:rPr lang="tr-TR" sz="1800" dirty="0" err="1"/>
              <a:t>heap‘e</a:t>
            </a:r>
            <a:r>
              <a:rPr lang="tr-TR" sz="1800" dirty="0"/>
              <a:t> göre oldukça hızlıdır.</a:t>
            </a:r>
          </a:p>
          <a:p>
            <a:pPr marL="285750" lvl="0" indent="-285750" algn="l" rtl="0">
              <a:spcBef>
                <a:spcPts val="0"/>
              </a:spcBef>
              <a:spcAft>
                <a:spcPts val="0"/>
              </a:spcAft>
              <a:buSzPts val="1800"/>
              <a:buFont typeface="Arial" panose="020B0604020202020204" pitchFamily="34" charset="0"/>
              <a:buChar char="•"/>
            </a:pPr>
            <a:r>
              <a:rPr lang="tr-TR" sz="1800" dirty="0"/>
              <a:t>Stack üzerinde kullanım fazla olduğunda alan yeterli olmayabilir. Mesela 20 boyutlu bir diziye 21 eleman atamak gibi…</a:t>
            </a:r>
          </a:p>
          <a:p>
            <a:pPr marL="285750" lvl="0" indent="-285750" algn="l" rtl="0">
              <a:spcBef>
                <a:spcPts val="0"/>
              </a:spcBef>
              <a:spcAft>
                <a:spcPts val="0"/>
              </a:spcAft>
              <a:buSzPts val="1800"/>
              <a:buFont typeface="Arial" panose="020B0604020202020204" pitchFamily="34" charset="0"/>
              <a:buChar char="•"/>
            </a:pPr>
            <a:r>
              <a:rPr lang="tr-TR" sz="1800" dirty="0"/>
              <a:t>Oluşturulan değişkenler </a:t>
            </a:r>
            <a:r>
              <a:rPr lang="tr-TR" sz="1800" dirty="0" err="1"/>
              <a:t>pointer</a:t>
            </a:r>
            <a:r>
              <a:rPr lang="tr-TR" sz="1800" dirty="0"/>
              <a:t> olmadan kullanılabilir.</a:t>
            </a:r>
          </a:p>
          <a:p>
            <a:pPr marL="285750" lvl="0" indent="-285750" algn="l" rtl="0">
              <a:spcBef>
                <a:spcPts val="0"/>
              </a:spcBef>
              <a:spcAft>
                <a:spcPts val="0"/>
              </a:spcAft>
              <a:buSzPts val="1800"/>
              <a:buFont typeface="Arial" panose="020B0604020202020204" pitchFamily="34" charset="0"/>
              <a:buChar char="•"/>
            </a:pPr>
            <a:r>
              <a:rPr lang="tr-TR" sz="1800" dirty="0"/>
              <a:t>Derleme zamanında oluşturulur.</a:t>
            </a:r>
          </a:p>
          <a:p>
            <a:pPr marL="285750" lvl="0" indent="-285750" algn="l" rtl="0">
              <a:spcBef>
                <a:spcPts val="0"/>
              </a:spcBef>
              <a:spcAft>
                <a:spcPts val="0"/>
              </a:spcAft>
              <a:buSzPts val="1800"/>
              <a:buFont typeface="Arial" panose="020B0604020202020204" pitchFamily="34" charset="0"/>
              <a:buChar char="•"/>
            </a:pPr>
            <a:r>
              <a:rPr lang="tr-TR" sz="1800" dirty="0"/>
              <a:t>Kullanacağınız yerin boyutunu tam olarak biliyorsanız </a:t>
            </a:r>
            <a:r>
              <a:rPr lang="tr-TR" sz="1800" dirty="0" err="1"/>
              <a:t>Stack‘i</a:t>
            </a:r>
            <a:r>
              <a:rPr lang="tr-TR" sz="1800" dirty="0"/>
              <a:t> kullanmak sizin için uygun olacaktır.</a:t>
            </a:r>
          </a:p>
        </p:txBody>
      </p:sp>
      <p:sp>
        <p:nvSpPr>
          <p:cNvPr id="3" name="Metin kutusu 2">
            <a:extLst>
              <a:ext uri="{FF2B5EF4-FFF2-40B4-BE49-F238E27FC236}">
                <a16:creationId xmlns:a16="http://schemas.microsoft.com/office/drawing/2014/main" id="{166B7447-27AE-B455-5F2F-6F040C21F903}"/>
              </a:ext>
            </a:extLst>
          </p:cNvPr>
          <p:cNvSpPr txBox="1"/>
          <p:nvPr/>
        </p:nvSpPr>
        <p:spPr>
          <a:xfrm>
            <a:off x="6443568" y="1413278"/>
            <a:ext cx="4935262" cy="5062924"/>
          </a:xfrm>
          <a:prstGeom prst="rect">
            <a:avLst/>
          </a:prstGeom>
          <a:noFill/>
        </p:spPr>
        <p:txBody>
          <a:bodyPr wrap="square" rtlCol="0">
            <a:spAutoFit/>
          </a:bodyPr>
          <a:lstStyle/>
          <a:p>
            <a:r>
              <a:rPr lang="tr-TR" sz="1700" dirty="0">
                <a:latin typeface="Century Gothic" panose="020B0502020202020204" pitchFamily="34" charset="0"/>
              </a:rPr>
              <a:t>Heap:</a:t>
            </a:r>
          </a:p>
          <a:p>
            <a:pPr marL="285750" indent="-285750">
              <a:buFont typeface="Arial" panose="020B0604020202020204" pitchFamily="34" charset="0"/>
              <a:buChar char="•"/>
            </a:pPr>
            <a:endParaRPr lang="tr-TR" sz="1700" dirty="0">
              <a:latin typeface="Century Gothic" panose="020B0502020202020204" pitchFamily="34" charset="0"/>
            </a:endParaRPr>
          </a:p>
          <a:p>
            <a:pPr marL="285750" indent="-285750">
              <a:buFont typeface="Arial" panose="020B0604020202020204" pitchFamily="34" charset="0"/>
              <a:buChar char="•"/>
            </a:pPr>
            <a:r>
              <a:rPr lang="tr-TR" sz="1700" dirty="0">
                <a:latin typeface="Century Gothic" panose="020B0502020202020204" pitchFamily="34" charset="0"/>
              </a:rPr>
              <a:t>Heap biraz nazlıdır. Ama nazını çekerseniz oda sizin yükünüzü çeker.</a:t>
            </a:r>
          </a:p>
          <a:p>
            <a:pPr marL="285750" indent="-285750">
              <a:buFont typeface="Arial" panose="020B0604020202020204" pitchFamily="34" charset="0"/>
              <a:buChar char="•"/>
            </a:pPr>
            <a:r>
              <a:rPr lang="tr-TR" sz="1700" dirty="0">
                <a:latin typeface="Century Gothic" panose="020B0502020202020204" pitchFamily="34" charset="0"/>
              </a:rPr>
              <a:t>Bilgisayarda </a:t>
            </a:r>
            <a:r>
              <a:rPr lang="tr-TR" sz="1700" dirty="0" err="1">
                <a:latin typeface="Century Gothic" panose="020B0502020202020204" pitchFamily="34" charset="0"/>
              </a:rPr>
              <a:t>RAM’de</a:t>
            </a:r>
            <a:r>
              <a:rPr lang="tr-TR" sz="1700" dirty="0">
                <a:latin typeface="Century Gothic" panose="020B0502020202020204" pitchFamily="34" charset="0"/>
              </a:rPr>
              <a:t> </a:t>
            </a:r>
            <a:r>
              <a:rPr lang="tr-TR" sz="1700" dirty="0" err="1">
                <a:latin typeface="Century Gothic" panose="020B0502020202020204" pitchFamily="34" charset="0"/>
              </a:rPr>
              <a:t>tutulur.Tıpkı</a:t>
            </a:r>
            <a:r>
              <a:rPr lang="tr-TR" sz="1700" dirty="0">
                <a:latin typeface="Century Gothic" panose="020B0502020202020204" pitchFamily="34" charset="0"/>
              </a:rPr>
              <a:t> Stack gibi.</a:t>
            </a:r>
          </a:p>
          <a:p>
            <a:pPr marL="285750" indent="-285750">
              <a:buFont typeface="Arial" panose="020B0604020202020204" pitchFamily="34" charset="0"/>
              <a:buChar char="•"/>
            </a:pPr>
            <a:r>
              <a:rPr lang="tr-TR" sz="1700" dirty="0">
                <a:latin typeface="Century Gothic" panose="020B0502020202020204" pitchFamily="34" charset="0"/>
              </a:rPr>
              <a:t>Bir blok içerisinde oluşturulan </a:t>
            </a:r>
            <a:r>
              <a:rPr lang="tr-TR" sz="1700" dirty="0" err="1">
                <a:latin typeface="Century Gothic" panose="020B0502020202020204" pitchFamily="34" charset="0"/>
              </a:rPr>
              <a:t>heap</a:t>
            </a:r>
            <a:r>
              <a:rPr lang="tr-TR" sz="1700" dirty="0">
                <a:latin typeface="Century Gothic" panose="020B0502020202020204" pitchFamily="34" charset="0"/>
              </a:rPr>
              <a:t> değişkenler, bloğun dışına çıktığında otomatik olarak yok edilemez, bunun manuel olarak yapılması gerekir.</a:t>
            </a:r>
          </a:p>
          <a:p>
            <a:pPr marL="285750" indent="-285750">
              <a:buFont typeface="Arial" panose="020B0604020202020204" pitchFamily="34" charset="0"/>
              <a:buChar char="•"/>
            </a:pPr>
            <a:r>
              <a:rPr lang="tr-TR" sz="1700" dirty="0">
                <a:latin typeface="Century Gothic" panose="020B0502020202020204" pitchFamily="34" charset="0"/>
              </a:rPr>
              <a:t>Stack ile karşılaştırıldığında oldukça yavaştır.</a:t>
            </a:r>
          </a:p>
          <a:p>
            <a:pPr marL="285750" indent="-285750">
              <a:buFont typeface="Arial" panose="020B0604020202020204" pitchFamily="34" charset="0"/>
              <a:buChar char="•"/>
            </a:pPr>
            <a:r>
              <a:rPr lang="tr-TR" sz="1700" dirty="0">
                <a:latin typeface="Century Gothic" panose="020B0502020202020204" pitchFamily="34" charset="0"/>
              </a:rPr>
              <a:t>Doğru kullanılmaması durumunda bellek sorunları yaratır.</a:t>
            </a:r>
          </a:p>
          <a:p>
            <a:pPr marL="285750" indent="-285750">
              <a:buFont typeface="Arial" panose="020B0604020202020204" pitchFamily="34" charset="0"/>
              <a:buChar char="•"/>
            </a:pPr>
            <a:r>
              <a:rPr lang="tr-TR" sz="1700" dirty="0">
                <a:latin typeface="Century Gothic" panose="020B0502020202020204" pitchFamily="34" charset="0"/>
              </a:rPr>
              <a:t>Değişkenler </a:t>
            </a:r>
            <a:r>
              <a:rPr lang="tr-TR" sz="1700" dirty="0" err="1">
                <a:latin typeface="Century Gothic" panose="020B0502020202020204" pitchFamily="34" charset="0"/>
              </a:rPr>
              <a:t>pointer</a:t>
            </a:r>
            <a:r>
              <a:rPr lang="tr-TR" sz="1700" dirty="0">
                <a:latin typeface="Century Gothic" panose="020B0502020202020204" pitchFamily="34" charset="0"/>
              </a:rPr>
              <a:t> ile kullanılır.</a:t>
            </a:r>
          </a:p>
          <a:p>
            <a:pPr marL="285750" indent="-285750">
              <a:buFont typeface="Arial" panose="020B0604020202020204" pitchFamily="34" charset="0"/>
              <a:buChar char="•"/>
            </a:pPr>
            <a:r>
              <a:rPr lang="tr-TR" sz="1700" dirty="0">
                <a:latin typeface="Century Gothic" panose="020B0502020202020204" pitchFamily="34" charset="0"/>
              </a:rPr>
              <a:t>Çalışma zamanında oluşturulur.</a:t>
            </a:r>
          </a:p>
          <a:p>
            <a:pPr marL="285750" indent="-285750">
              <a:buFont typeface="Arial" panose="020B0604020202020204" pitchFamily="34" charset="0"/>
              <a:buChar char="•"/>
            </a:pPr>
            <a:r>
              <a:rPr lang="tr-TR" sz="1700" dirty="0">
                <a:latin typeface="Century Gothic" panose="020B0502020202020204" pitchFamily="34" charset="0"/>
              </a:rPr>
              <a:t>İhtiyacınız olan boyutu tam olarak bilmiyorsanız Heap kullanımı sizin için biçilmiş kaftandır.</a:t>
            </a:r>
          </a:p>
        </p:txBody>
      </p:sp>
    </p:spTree>
    <p:extLst>
      <p:ext uri="{BB962C8B-B14F-4D97-AF65-F5344CB8AC3E}">
        <p14:creationId xmlns:p14="http://schemas.microsoft.com/office/powerpoint/2010/main" val="2262773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1800"/>
              <a:buFont typeface="+mj-lt"/>
              <a:buAutoNum type="arabicPeriod"/>
            </a:pPr>
            <a:r>
              <a:rPr lang="tr-TR" b="1" dirty="0">
                <a:hlinkClick r:id="rId3"/>
              </a:rPr>
              <a:t>https://medium.com/</a:t>
            </a:r>
            <a:endParaRPr lang="tr-TR" b="1" dirty="0"/>
          </a:p>
          <a:p>
            <a:pPr marL="342900" lvl="0" algn="l" rtl="0">
              <a:spcBef>
                <a:spcPts val="0"/>
              </a:spcBef>
              <a:spcAft>
                <a:spcPts val="0"/>
              </a:spcAft>
              <a:buSzPts val="1800"/>
              <a:buFont typeface="+mj-lt"/>
              <a:buAutoNum type="arabicPeriod"/>
            </a:pPr>
            <a:r>
              <a:rPr lang="tr-TR" b="1" dirty="0">
                <a:hlinkClick r:id="rId4"/>
              </a:rPr>
              <a:t>https://bilgisayarkavramlari.com/</a:t>
            </a:r>
            <a:endParaRPr lang="tr-TR" b="1" dirty="0"/>
          </a:p>
          <a:p>
            <a:pPr marL="342900" lvl="0" algn="l" rtl="0">
              <a:spcBef>
                <a:spcPts val="0"/>
              </a:spcBef>
              <a:spcAft>
                <a:spcPts val="0"/>
              </a:spcAft>
              <a:buSzPts val="1800"/>
              <a:buFont typeface="+mj-lt"/>
              <a:buAutoNum type="arabicPeriod"/>
            </a:pPr>
            <a:endParaRPr lang="tr-TR" b="1" dirty="0"/>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a:p>
        </p:txBody>
      </p:sp>
      <p:pic>
        <p:nvPicPr>
          <p:cNvPr id="532" name="Google Shape;532;p45" descr="Kurumsal Kimlik | Burdur Mehmet Akif Ersoy Üniversitesi"/>
          <p:cNvPicPr preferRelativeResize="0"/>
          <p:nvPr/>
        </p:nvPicPr>
        <p:blipFill rotWithShape="1">
          <a:blip r:embed="rId5"/>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6"/>
          <a:stretch>
            <a:fillRect/>
          </a:stretch>
        </p:blipFill>
        <p:spPr>
          <a:xfrm>
            <a:off x="9912350" y="5085080"/>
            <a:ext cx="1617345" cy="132143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Ulaş Özay1911404001</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ulasozay07@gmail.com</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03/06/2022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5"/>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6"/>
              </a:rPr>
              <a:t>www.youtube.com/BMderslerim</a:t>
            </a:r>
            <a:endParaRPr sz="1400" b="1"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7"/>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8"/>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9"/>
          <a:stretch>
            <a:fillRect/>
          </a:stretch>
        </p:blipFill>
        <p:spPr>
          <a:xfrm>
            <a:off x="2596515" y="4437380"/>
            <a:ext cx="2240280" cy="1913255"/>
          </a:xfrm>
          <a:prstGeom prst="rect">
            <a:avLst/>
          </a:prstGeom>
          <a:noFill/>
          <a:ln w="9525">
            <a:noFill/>
          </a:ln>
        </p:spPr>
      </p:pic>
      <p:pic>
        <p:nvPicPr>
          <p:cNvPr id="3" name="outro">
            <a:hlinkClick r:id="" action="ppaction://media"/>
            <a:extLst>
              <a:ext uri="{FF2B5EF4-FFF2-40B4-BE49-F238E27FC236}">
                <a16:creationId xmlns:a16="http://schemas.microsoft.com/office/drawing/2014/main" id="{674CC65A-EDBB-5E77-748B-3E03DFB8CEBD}"/>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2107" y="6262022"/>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33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Nedir?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2279947" y="177274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b="0" i="0" dirty="0">
                <a:solidFill>
                  <a:srgbClr val="3D3E3E"/>
                </a:solidFill>
                <a:effectLst/>
                <a:latin typeface="Century Gothic" panose="020B0502020202020204" pitchFamily="34" charset="0"/>
              </a:rPr>
              <a:t>	Bilginin geliş sırasına göre, en son gelen elemana ilk erişilen liste</a:t>
            </a:r>
          </a:p>
          <a:p>
            <a:pPr marL="342900" lvl="0" indent="-342900" algn="l" rtl="0">
              <a:spcBef>
                <a:spcPts val="1000"/>
              </a:spcBef>
              <a:spcAft>
                <a:spcPts val="0"/>
              </a:spcAft>
              <a:buSzPts val="1800"/>
            </a:pPr>
            <a:r>
              <a:rPr lang="tr-TR" b="0" i="0" dirty="0">
                <a:solidFill>
                  <a:srgbClr val="3D3E3E"/>
                </a:solidFill>
                <a:effectLst/>
                <a:latin typeface="Century Gothic" panose="020B0502020202020204" pitchFamily="34" charset="0"/>
              </a:rPr>
              <a:t>yapısına </a:t>
            </a:r>
            <a:r>
              <a:rPr lang="tr-TR" b="1" i="0" dirty="0">
                <a:solidFill>
                  <a:srgbClr val="3D3E3E"/>
                </a:solidFill>
                <a:effectLst/>
                <a:latin typeface="Century Gothic" panose="020B0502020202020204" pitchFamily="34" charset="0"/>
              </a:rPr>
              <a:t>Stack (</a:t>
            </a:r>
            <a:r>
              <a:rPr lang="tr-TR" b="1" i="0" dirty="0" err="1">
                <a:solidFill>
                  <a:srgbClr val="3D3E3E"/>
                </a:solidFill>
                <a:effectLst/>
                <a:latin typeface="Century Gothic" panose="020B0502020202020204" pitchFamily="34" charset="0"/>
              </a:rPr>
              <a:t>yığıt</a:t>
            </a:r>
            <a:r>
              <a:rPr lang="tr-TR" b="1" i="0" dirty="0">
                <a:solidFill>
                  <a:srgbClr val="3D3E3E"/>
                </a:solidFill>
                <a:effectLst/>
                <a:latin typeface="Century Gothic" panose="020B0502020202020204" pitchFamily="34" charset="0"/>
              </a:rPr>
              <a:t>)</a:t>
            </a:r>
            <a:r>
              <a:rPr lang="tr-TR" b="0" i="0" dirty="0">
                <a:solidFill>
                  <a:srgbClr val="3D3E3E"/>
                </a:solidFill>
                <a:effectLst/>
                <a:latin typeface="Century Gothic" panose="020B0502020202020204" pitchFamily="34" charset="0"/>
              </a:rPr>
              <a:t> denir. Verilere yalnız bir uçtan erişim sağlanır.</a:t>
            </a:r>
          </a:p>
          <a:p>
            <a:pPr marL="342900" lvl="0" indent="-342900" algn="l" rtl="0">
              <a:spcBef>
                <a:spcPts val="1000"/>
              </a:spcBef>
              <a:spcAft>
                <a:spcPts val="0"/>
              </a:spcAft>
              <a:buSzPts val="1800"/>
            </a:pPr>
            <a:r>
              <a:rPr lang="tr-TR" dirty="0">
                <a:latin typeface="Century Gothic" panose="020B0502020202020204" pitchFamily="34" charset="0"/>
              </a:rPr>
              <a:t>	Stack(</a:t>
            </a:r>
            <a:r>
              <a:rPr lang="tr-TR" dirty="0" err="1">
                <a:latin typeface="Century Gothic" panose="020B0502020202020204" pitchFamily="34" charset="0"/>
              </a:rPr>
              <a:t>yığıt</a:t>
            </a:r>
            <a:r>
              <a:rPr lang="tr-TR" dirty="0">
                <a:latin typeface="Century Gothic" panose="020B0502020202020204" pitchFamily="34" charset="0"/>
              </a:rPr>
              <a:t>) verileri </a:t>
            </a:r>
            <a:r>
              <a:rPr lang="tr-TR" b="1" dirty="0" err="1">
                <a:latin typeface="Century Gothic" panose="020B0502020202020204" pitchFamily="34" charset="0"/>
              </a:rPr>
              <a:t>last</a:t>
            </a:r>
            <a:r>
              <a:rPr lang="tr-TR" b="1" dirty="0">
                <a:latin typeface="Century Gothic" panose="020B0502020202020204" pitchFamily="34" charset="0"/>
              </a:rPr>
              <a:t> in </a:t>
            </a:r>
            <a:r>
              <a:rPr lang="tr-TR" b="1" dirty="0" err="1">
                <a:latin typeface="Century Gothic" panose="020B0502020202020204" pitchFamily="34" charset="0"/>
              </a:rPr>
              <a:t>first</a:t>
            </a:r>
            <a:r>
              <a:rPr lang="tr-TR" b="1" dirty="0">
                <a:latin typeface="Century Gothic" panose="020B0502020202020204" pitchFamily="34" charset="0"/>
              </a:rPr>
              <a:t> </a:t>
            </a:r>
            <a:r>
              <a:rPr lang="tr-TR" b="1" dirty="0" err="1">
                <a:latin typeface="Century Gothic" panose="020B0502020202020204" pitchFamily="34" charset="0"/>
              </a:rPr>
              <a:t>out</a:t>
            </a:r>
            <a:r>
              <a:rPr lang="tr-TR" b="1" dirty="0">
                <a:latin typeface="Century Gothic" panose="020B0502020202020204" pitchFamily="34" charset="0"/>
              </a:rPr>
              <a:t>(LIFO) </a:t>
            </a:r>
            <a:r>
              <a:rPr lang="tr-TR" dirty="0">
                <a:latin typeface="Century Gothic" panose="020B0502020202020204" pitchFamily="34" charset="0"/>
              </a:rPr>
              <a:t>yapısıyla temsil eden bir</a:t>
            </a:r>
          </a:p>
          <a:p>
            <a:pPr marL="342900" lvl="0" indent="-342900" algn="l" rtl="0">
              <a:spcBef>
                <a:spcPts val="1000"/>
              </a:spcBef>
              <a:spcAft>
                <a:spcPts val="0"/>
              </a:spcAft>
              <a:buSzPts val="1800"/>
            </a:pPr>
            <a:r>
              <a:rPr lang="tr-TR" dirty="0">
                <a:latin typeface="Century Gothic" panose="020B0502020202020204" pitchFamily="34" charset="0"/>
              </a:rPr>
              <a:t>veri tipidir. Tüm nesnelerin üst üste konulduğunu düşünebiliriz, yeni bir</a:t>
            </a:r>
          </a:p>
          <a:p>
            <a:pPr marL="342900" lvl="0" indent="-342900" algn="l" rtl="0">
              <a:spcBef>
                <a:spcPts val="1000"/>
              </a:spcBef>
              <a:spcAft>
                <a:spcPts val="0"/>
              </a:spcAft>
              <a:buSzPts val="1800"/>
            </a:pPr>
            <a:r>
              <a:rPr lang="tr-TR" dirty="0">
                <a:latin typeface="Century Gothic" panose="020B0502020202020204" pitchFamily="34" charset="0"/>
              </a:rPr>
              <a:t>nesne eklendiğinde listenin en üstüne eklenir. Eğer bir nesne</a:t>
            </a:r>
          </a:p>
          <a:p>
            <a:pPr marL="342900" lvl="0" indent="-342900" algn="l" rtl="0">
              <a:spcBef>
                <a:spcPts val="1000"/>
              </a:spcBef>
              <a:spcAft>
                <a:spcPts val="0"/>
              </a:spcAft>
              <a:buSzPts val="1800"/>
            </a:pPr>
            <a:r>
              <a:rPr lang="tr-TR" dirty="0">
                <a:latin typeface="Century Gothic" panose="020B0502020202020204" pitchFamily="34" charset="0"/>
              </a:rPr>
              <a:t>çıkarılmak istenilirse, o nesne ilk nesne olacaktır. </a:t>
            </a:r>
            <a:endParaRPr dirty="0">
              <a:latin typeface="Century Gothic" panose="020B0502020202020204" pitchFamily="34" charset="0"/>
            </a:endParaRPr>
          </a:p>
        </p:txBody>
      </p:sp>
      <p:pic>
        <p:nvPicPr>
          <p:cNvPr id="100" name="Picture 99"/>
          <p:cNvPicPr/>
          <p:nvPr/>
        </p:nvPicPr>
        <p:blipFill>
          <a:blip r:embed="rId3"/>
          <a:stretch>
            <a:fillRect/>
          </a:stretch>
        </p:blipFill>
        <p:spPr>
          <a:xfrm>
            <a:off x="10128250" y="5156835"/>
            <a:ext cx="1535430" cy="1146810"/>
          </a:xfrm>
          <a:prstGeom prst="rect">
            <a:avLst/>
          </a:prstGeom>
          <a:noFill/>
          <a:ln w="9525">
            <a:noFill/>
          </a:ln>
        </p:spPr>
      </p:pic>
      <p:pic>
        <p:nvPicPr>
          <p:cNvPr id="3" name="Resim 2">
            <a:extLst>
              <a:ext uri="{FF2B5EF4-FFF2-40B4-BE49-F238E27FC236}">
                <a16:creationId xmlns:a16="http://schemas.microsoft.com/office/drawing/2014/main" id="{CD610722-C8F6-A969-9F06-078F2C35AF95}"/>
              </a:ext>
            </a:extLst>
          </p:cNvPr>
          <p:cNvPicPr>
            <a:picLocks noChangeAspect="1"/>
          </p:cNvPicPr>
          <p:nvPr/>
        </p:nvPicPr>
        <p:blipFill>
          <a:blip r:embed="rId4"/>
          <a:stretch>
            <a:fillRect/>
          </a:stretch>
        </p:blipFill>
        <p:spPr>
          <a:xfrm rot="21246114">
            <a:off x="9686583" y="438506"/>
            <a:ext cx="1690589" cy="20781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Yığın veri yapısında aradaki elemanlara doğrudan erişmem</a:t>
            </a: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mümkün değildir. Hep en üsttekinden alttakine doğru bir erişim söz</a:t>
            </a: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konusudur.  Elemanlar tek bir noktadan eklenip çıkartılır buna da</a:t>
            </a: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yığının tepesi denilmektedir. İlk elemanın eklendiği alt noktaya ise</a:t>
            </a:r>
          </a:p>
          <a:p>
            <a:pPr>
              <a:lnSpc>
                <a:spcPct val="107000"/>
              </a:lnSpc>
              <a:spcAft>
                <a:spcPts val="800"/>
              </a:spcAft>
            </a:pPr>
            <a:r>
              <a:rPr lang="tr-TR" sz="1800" dirty="0">
                <a:effectLst/>
                <a:latin typeface="Century Gothic" panose="020B0502020202020204" pitchFamily="34" charset="0"/>
                <a:ea typeface="Calibri" panose="020F0502020204030204" pitchFamily="34" charset="0"/>
                <a:cs typeface="Times New Roman" panose="02020603050405020304" pitchFamily="18" charset="0"/>
              </a:rPr>
              <a:t>yığın tabanı denilmektedir</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l" rtl="0">
              <a:spcBef>
                <a:spcPts val="1000"/>
              </a:spcBef>
              <a:spcAft>
                <a:spcPts val="0"/>
              </a:spcAft>
              <a:buSzPts val="1800"/>
              <a:buNone/>
            </a:pPr>
            <a:endParaRPr sz="1800" b="1" dirty="0"/>
          </a:p>
        </p:txBody>
      </p:sp>
      <p:pic>
        <p:nvPicPr>
          <p:cNvPr id="5" name="Resim 4">
            <a:extLst>
              <a:ext uri="{FF2B5EF4-FFF2-40B4-BE49-F238E27FC236}">
                <a16:creationId xmlns:a16="http://schemas.microsoft.com/office/drawing/2014/main" id="{BFF61DA9-B7EC-1231-89C3-5F47770BCB0F}"/>
              </a:ext>
            </a:extLst>
          </p:cNvPr>
          <p:cNvPicPr>
            <a:picLocks noChangeAspect="1"/>
          </p:cNvPicPr>
          <p:nvPr/>
        </p:nvPicPr>
        <p:blipFill>
          <a:blip r:embed="rId3"/>
          <a:stretch>
            <a:fillRect/>
          </a:stretch>
        </p:blipFill>
        <p:spPr>
          <a:xfrm>
            <a:off x="8034325" y="3751771"/>
            <a:ext cx="3204883" cy="2476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Komutları</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buFont typeface="Arial" panose="020B0604020202020204" pitchFamily="34" charset="0"/>
              <a:buChar char="•"/>
            </a:pPr>
            <a:r>
              <a:rPr lang="tr-TR" dirty="0" err="1"/>
              <a:t>boolean</a:t>
            </a:r>
            <a:r>
              <a:rPr lang="tr-TR" dirty="0"/>
              <a:t> </a:t>
            </a:r>
            <a:r>
              <a:rPr lang="tr-TR" dirty="0" err="1"/>
              <a:t>empty</a:t>
            </a:r>
            <a:r>
              <a:rPr lang="tr-TR" dirty="0"/>
              <a:t>() Yığıtın boş olup olmadığını söyler. Yığıt boşsa </a:t>
            </a:r>
            <a:r>
              <a:rPr lang="tr-TR" dirty="0" err="1"/>
              <a:t>true</a:t>
            </a:r>
            <a:r>
              <a:rPr lang="tr-TR" dirty="0"/>
              <a:t> değerini verir.</a:t>
            </a:r>
          </a:p>
          <a:p>
            <a:pPr marL="342900" lvl="0" indent="-342900" algn="l" rtl="0">
              <a:spcBef>
                <a:spcPts val="1000"/>
              </a:spcBef>
              <a:spcAft>
                <a:spcPts val="0"/>
              </a:spcAft>
              <a:buSzPts val="1800"/>
              <a:buFont typeface="Arial" panose="020B0604020202020204" pitchFamily="34" charset="0"/>
              <a:buChar char="•"/>
            </a:pPr>
            <a:r>
              <a:rPr lang="tr-TR" dirty="0"/>
              <a:t>E </a:t>
            </a:r>
            <a:r>
              <a:rPr lang="tr-TR" dirty="0" err="1"/>
              <a:t>peek</a:t>
            </a:r>
            <a:r>
              <a:rPr lang="tr-TR" dirty="0"/>
              <a:t>() Yığıtın en üstündeki öğeyi değer olarak alır; ama onu </a:t>
            </a:r>
            <a:r>
              <a:rPr lang="tr-TR" dirty="0" err="1"/>
              <a:t>yığıttan</a:t>
            </a:r>
            <a:r>
              <a:rPr lang="tr-TR" dirty="0"/>
              <a:t> almaz, yerinde bırakır. </a:t>
            </a:r>
          </a:p>
          <a:p>
            <a:pPr marL="342900" lvl="0" indent="-342900" algn="l" rtl="0">
              <a:spcBef>
                <a:spcPts val="1000"/>
              </a:spcBef>
              <a:spcAft>
                <a:spcPts val="0"/>
              </a:spcAft>
              <a:buSzPts val="1800"/>
              <a:buFont typeface="Arial" panose="020B0604020202020204" pitchFamily="34" charset="0"/>
              <a:buChar char="•"/>
            </a:pPr>
            <a:r>
              <a:rPr lang="tr-TR" dirty="0"/>
              <a:t>E pop() Yığıtın en üstündeki öğeyi değer olarak alır ve onu </a:t>
            </a:r>
            <a:r>
              <a:rPr lang="tr-TR" dirty="0" err="1"/>
              <a:t>yığıttan</a:t>
            </a:r>
            <a:r>
              <a:rPr lang="tr-TR" dirty="0"/>
              <a:t> siler. </a:t>
            </a:r>
          </a:p>
          <a:p>
            <a:pPr marL="342900" lvl="0" indent="-342900" algn="l" rtl="0">
              <a:spcBef>
                <a:spcPts val="1000"/>
              </a:spcBef>
              <a:spcAft>
                <a:spcPts val="0"/>
              </a:spcAft>
              <a:buSzPts val="1800"/>
              <a:buFont typeface="Arial" panose="020B0604020202020204" pitchFamily="34" charset="0"/>
              <a:buChar char="•"/>
            </a:pPr>
            <a:r>
              <a:rPr lang="tr-TR" dirty="0"/>
              <a:t>E push(E item) Verilen nesneyi </a:t>
            </a:r>
            <a:r>
              <a:rPr lang="tr-TR" dirty="0" err="1"/>
              <a:t>yığıtın</a:t>
            </a:r>
            <a:r>
              <a:rPr lang="tr-TR" dirty="0"/>
              <a:t> üstüne koyar. </a:t>
            </a:r>
          </a:p>
          <a:p>
            <a:pPr marL="342900" lvl="0" indent="-342900" algn="l" rtl="0">
              <a:spcBef>
                <a:spcPts val="1000"/>
              </a:spcBef>
              <a:spcAft>
                <a:spcPts val="0"/>
              </a:spcAft>
              <a:buSzPts val="1800"/>
              <a:buFont typeface="Arial" panose="020B0604020202020204" pitchFamily="34" charset="0"/>
              <a:buChar char="•"/>
            </a:pPr>
            <a:r>
              <a:rPr lang="tr-TR" dirty="0"/>
              <a:t>int search(Object o) Verilen nesnenin </a:t>
            </a:r>
            <a:r>
              <a:rPr lang="tr-TR" dirty="0" err="1"/>
              <a:t>yığıtta</a:t>
            </a:r>
            <a:r>
              <a:rPr lang="tr-TR" dirty="0"/>
              <a:t> kaçıncı öğe olduğunu söyler. Saymaya en alttakinden 1 diye başlar.</a:t>
            </a:r>
            <a:endParaRPr lang="tr-T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 </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algn="l"/>
            <a:r>
              <a:rPr lang="tr-TR" b="0" i="0" dirty="0">
                <a:solidFill>
                  <a:srgbClr val="3D3E3E"/>
                </a:solidFill>
                <a:effectLst/>
                <a:latin typeface="Century Gothic" panose="020B0502020202020204" pitchFamily="34" charset="0"/>
              </a:rPr>
              <a:t>	Konuyu daha iyi anlatabilmek için, dizi üzerinde gerçekleştirilmiş</a:t>
            </a:r>
          </a:p>
          <a:p>
            <a:pPr algn="l"/>
            <a:r>
              <a:rPr lang="tr-TR" dirty="0">
                <a:solidFill>
                  <a:srgbClr val="3D3E3E"/>
                </a:solidFill>
                <a:latin typeface="Century Gothic" panose="020B0502020202020204" pitchFamily="34" charset="0"/>
              </a:rPr>
              <a:t>b</a:t>
            </a:r>
            <a:r>
              <a:rPr lang="tr-TR" b="0" i="0" dirty="0">
                <a:solidFill>
                  <a:srgbClr val="3D3E3E"/>
                </a:solidFill>
                <a:effectLst/>
                <a:latin typeface="Century Gothic" panose="020B0502020202020204" pitchFamily="34" charset="0"/>
              </a:rPr>
              <a:t>ir</a:t>
            </a:r>
            <a:r>
              <a:rPr lang="tr-TR" dirty="0">
                <a:solidFill>
                  <a:srgbClr val="3D3E3E"/>
                </a:solidFill>
                <a:latin typeface="Century Gothic" panose="020B0502020202020204" pitchFamily="34" charset="0"/>
              </a:rPr>
              <a:t> </a:t>
            </a:r>
            <a:r>
              <a:rPr lang="tr-TR" b="0" i="0" dirty="0">
                <a:solidFill>
                  <a:srgbClr val="3D3E3E"/>
                </a:solidFill>
                <a:effectLst/>
                <a:latin typeface="Century Gothic" panose="020B0502020202020204" pitchFamily="34" charset="0"/>
              </a:rPr>
              <a:t>stack uygulaması anlatacağım. İşlemler:</a:t>
            </a:r>
          </a:p>
          <a:p>
            <a:pPr algn="l">
              <a:buFont typeface="+mj-lt"/>
              <a:buAutoNum type="arabicPeriod"/>
            </a:pPr>
            <a:r>
              <a:rPr lang="tr-TR" b="0" i="0" dirty="0">
                <a:solidFill>
                  <a:srgbClr val="3D3E3E"/>
                </a:solidFill>
                <a:effectLst/>
                <a:latin typeface="Century Gothic" panose="020B0502020202020204" pitchFamily="34" charset="0"/>
              </a:rPr>
              <a:t>Eleman ekle </a:t>
            </a:r>
            <a:r>
              <a:rPr lang="tr-TR" b="1" i="1" dirty="0">
                <a:solidFill>
                  <a:srgbClr val="3D3E3E"/>
                </a:solidFill>
                <a:effectLst/>
                <a:latin typeface="Century Gothic" panose="020B0502020202020204" pitchFamily="34" charset="0"/>
              </a:rPr>
              <a:t>(push)</a:t>
            </a:r>
            <a:endParaRPr lang="tr-TR" b="0" i="0" dirty="0">
              <a:solidFill>
                <a:srgbClr val="3D3E3E"/>
              </a:solidFill>
              <a:effectLst/>
              <a:latin typeface="Century Gothic" panose="020B0502020202020204" pitchFamily="34" charset="0"/>
            </a:endParaRPr>
          </a:p>
          <a:p>
            <a:pPr algn="l">
              <a:buFont typeface="+mj-lt"/>
              <a:buAutoNum type="arabicPeriod"/>
            </a:pPr>
            <a:r>
              <a:rPr lang="tr-TR" b="0" i="0" dirty="0">
                <a:solidFill>
                  <a:srgbClr val="3D3E3E"/>
                </a:solidFill>
                <a:effectLst/>
                <a:latin typeface="Century Gothic" panose="020B0502020202020204" pitchFamily="34" charset="0"/>
              </a:rPr>
              <a:t>Eleman çıkar </a:t>
            </a:r>
            <a:r>
              <a:rPr lang="tr-TR" b="1" i="1" dirty="0">
                <a:solidFill>
                  <a:srgbClr val="3D3E3E"/>
                </a:solidFill>
                <a:effectLst/>
                <a:latin typeface="Century Gothic" panose="020B0502020202020204" pitchFamily="34" charset="0"/>
              </a:rPr>
              <a:t>(pop)</a:t>
            </a:r>
            <a:endParaRPr lang="tr-TR" b="0" i="0" dirty="0">
              <a:solidFill>
                <a:srgbClr val="3D3E3E"/>
              </a:solidFill>
              <a:effectLst/>
              <a:latin typeface="Century Gothic" panose="020B0502020202020204" pitchFamily="34" charset="0"/>
            </a:endParaRPr>
          </a:p>
          <a:p>
            <a:pPr algn="l"/>
            <a:r>
              <a:rPr lang="tr-TR" b="0" i="0" dirty="0">
                <a:solidFill>
                  <a:srgbClr val="3D3E3E"/>
                </a:solidFill>
                <a:effectLst/>
                <a:latin typeface="Century Gothic" panose="020B0502020202020204" pitchFamily="34" charset="0"/>
              </a:rPr>
              <a:t>Dizinin sabit bir boyutu olmalı. Bu boyutu 6 olarak belirledim. Genel</a:t>
            </a:r>
          </a:p>
          <a:p>
            <a:pPr algn="l"/>
            <a:r>
              <a:rPr lang="tr-TR" b="0" i="0" dirty="0">
                <a:solidFill>
                  <a:srgbClr val="3D3E3E"/>
                </a:solidFill>
                <a:effectLst/>
                <a:latin typeface="Century Gothic" panose="020B0502020202020204" pitchFamily="34" charset="0"/>
              </a:rPr>
              <a:t>anlamda stack aşağıdaki gibi görünecek.</a:t>
            </a:r>
          </a:p>
        </p:txBody>
      </p:sp>
      <p:pic>
        <p:nvPicPr>
          <p:cNvPr id="7" name="Resim 6">
            <a:extLst>
              <a:ext uri="{FF2B5EF4-FFF2-40B4-BE49-F238E27FC236}">
                <a16:creationId xmlns:a16="http://schemas.microsoft.com/office/drawing/2014/main" id="{C88E48B8-4A10-3F7A-A54B-86B4E1C4ABA7}"/>
              </a:ext>
            </a:extLst>
          </p:cNvPr>
          <p:cNvPicPr>
            <a:picLocks noChangeAspect="1"/>
          </p:cNvPicPr>
          <p:nvPr/>
        </p:nvPicPr>
        <p:blipFill>
          <a:blip r:embed="rId3"/>
          <a:stretch>
            <a:fillRect/>
          </a:stretch>
        </p:blipFill>
        <p:spPr>
          <a:xfrm>
            <a:off x="2991619" y="4099864"/>
            <a:ext cx="6387404" cy="2458619"/>
          </a:xfrm>
          <a:prstGeom prst="rect">
            <a:avLst/>
          </a:prstGeom>
        </p:spPr>
      </p:pic>
    </p:spTree>
    <p:extLst>
      <p:ext uri="{BB962C8B-B14F-4D97-AF65-F5344CB8AC3E}">
        <p14:creationId xmlns:p14="http://schemas.microsoft.com/office/powerpoint/2010/main" val="141863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 </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algn="l"/>
            <a:r>
              <a:rPr lang="tr-TR" b="1" i="0" dirty="0">
                <a:solidFill>
                  <a:srgbClr val="3D3E3E"/>
                </a:solidFill>
                <a:effectLst/>
                <a:latin typeface="Century Gothic" panose="020B0502020202020204" pitchFamily="34" charset="0"/>
              </a:rPr>
              <a:t>1. Eleman Ekle (Push)</a:t>
            </a:r>
          </a:p>
          <a:p>
            <a:pPr algn="l"/>
            <a:r>
              <a:rPr lang="tr-TR" b="0" i="0" dirty="0">
                <a:solidFill>
                  <a:srgbClr val="3D3E3E"/>
                </a:solidFill>
                <a:effectLst/>
                <a:latin typeface="Century Gothic" panose="020B0502020202020204" pitchFamily="34" charset="0"/>
              </a:rPr>
              <a:t>Eleman ekleme işlemi için </a:t>
            </a:r>
            <a:r>
              <a:rPr lang="tr-TR" b="1" i="1" dirty="0">
                <a:solidFill>
                  <a:srgbClr val="3D3E3E"/>
                </a:solidFill>
                <a:effectLst/>
                <a:latin typeface="Century Gothic" panose="020B0502020202020204" pitchFamily="34" charset="0"/>
              </a:rPr>
              <a:t>push</a:t>
            </a:r>
            <a:r>
              <a:rPr lang="tr-TR" b="0" i="0" dirty="0">
                <a:solidFill>
                  <a:srgbClr val="3D3E3E"/>
                </a:solidFill>
                <a:effectLst/>
                <a:latin typeface="Century Gothic" panose="020B0502020202020204" pitchFamily="34" charset="0"/>
              </a:rPr>
              <a:t> (ittirmek, sıkıştırmak) terimi kullanılır. Push işleminin kodlarını görelim.</a:t>
            </a:r>
          </a:p>
          <a:p>
            <a:br>
              <a:rPr lang="tr-TR" dirty="0"/>
            </a:br>
            <a:endParaRPr lang="tr-TR" dirty="0"/>
          </a:p>
          <a:p>
            <a:endParaRPr lang="tr-TR" sz="1800" dirty="0"/>
          </a:p>
          <a:p>
            <a:endParaRPr lang="tr-TR" dirty="0"/>
          </a:p>
          <a:p>
            <a:endParaRPr lang="tr-TR" dirty="0"/>
          </a:p>
          <a:p>
            <a:endParaRPr lang="tr-TR" dirty="0"/>
          </a:p>
          <a:p>
            <a:endParaRPr lang="tr-TR" dirty="0"/>
          </a:p>
          <a:p>
            <a:endParaRPr lang="tr-TR" sz="1800" dirty="0"/>
          </a:p>
          <a:p>
            <a:endParaRPr lang="tr-TR" dirty="0"/>
          </a:p>
          <a:p>
            <a:endParaRPr lang="tr-TR" sz="1800" dirty="0"/>
          </a:p>
        </p:txBody>
      </p:sp>
      <p:pic>
        <p:nvPicPr>
          <p:cNvPr id="3" name="Resim 2">
            <a:extLst>
              <a:ext uri="{FF2B5EF4-FFF2-40B4-BE49-F238E27FC236}">
                <a16:creationId xmlns:a16="http://schemas.microsoft.com/office/drawing/2014/main" id="{0AAE863D-994A-5C88-EE00-8B8CAFAC45BE}"/>
              </a:ext>
            </a:extLst>
          </p:cNvPr>
          <p:cNvPicPr>
            <a:picLocks noChangeAspect="1"/>
          </p:cNvPicPr>
          <p:nvPr/>
        </p:nvPicPr>
        <p:blipFill>
          <a:blip r:embed="rId3"/>
          <a:stretch>
            <a:fillRect/>
          </a:stretch>
        </p:blipFill>
        <p:spPr>
          <a:xfrm>
            <a:off x="4304792" y="3243731"/>
            <a:ext cx="3324225" cy="1905000"/>
          </a:xfrm>
          <a:prstGeom prst="rect">
            <a:avLst/>
          </a:prstGeom>
        </p:spPr>
      </p:pic>
    </p:spTree>
    <p:extLst>
      <p:ext uri="{BB962C8B-B14F-4D97-AF65-F5344CB8AC3E}">
        <p14:creationId xmlns:p14="http://schemas.microsoft.com/office/powerpoint/2010/main" val="223475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0" i="0" dirty="0">
                <a:solidFill>
                  <a:srgbClr val="3D3E3E"/>
                </a:solidFill>
                <a:effectLst/>
                <a:latin typeface="Century Gothic" panose="020B0502020202020204" pitchFamily="34" charset="0"/>
              </a:rPr>
              <a:t>Eğer stack doluysa eleman ekleyemeyiz. Bu yüzden öncelikle dizinin dolu olup olmadığını kontrol ediyoruz.</a:t>
            </a:r>
          </a:p>
          <a:p>
            <a:pPr marL="0" lvl="0" indent="0" algn="l" rtl="0">
              <a:spcBef>
                <a:spcPts val="0"/>
              </a:spcBef>
              <a:spcAft>
                <a:spcPts val="0"/>
              </a:spcAft>
              <a:buSzPts val="1800"/>
              <a:buNone/>
            </a:pPr>
            <a:endParaRPr lang="tr-TR" sz="1800" dirty="0">
              <a:solidFill>
                <a:srgbClr val="3D3E3E"/>
              </a:solidFill>
              <a:latin typeface="Century Gothic" panose="020B0502020202020204" pitchFamily="34" charset="0"/>
            </a:endParaRPr>
          </a:p>
          <a:p>
            <a:pPr marL="0" lvl="0" indent="0" algn="l" rtl="0">
              <a:spcBef>
                <a:spcPts val="0"/>
              </a:spcBef>
              <a:spcAft>
                <a:spcPts val="0"/>
              </a:spcAft>
              <a:buSzPts val="1800"/>
              <a:buNone/>
            </a:pPr>
            <a:endParaRPr lang="tr-TR" dirty="0">
              <a:solidFill>
                <a:srgbClr val="3D3E3E"/>
              </a:solidFill>
              <a:latin typeface="Century Gothic" panose="020B0502020202020204" pitchFamily="34" charset="0"/>
            </a:endParaRPr>
          </a:p>
          <a:p>
            <a:pPr marL="0" lvl="0" indent="0" algn="l" rtl="0">
              <a:spcBef>
                <a:spcPts val="0"/>
              </a:spcBef>
              <a:spcAft>
                <a:spcPts val="0"/>
              </a:spcAft>
              <a:buSzPts val="1800"/>
              <a:buNone/>
            </a:pPr>
            <a:r>
              <a:rPr lang="en-US" b="0" i="0" dirty="0">
                <a:solidFill>
                  <a:srgbClr val="3D3E3E"/>
                </a:solidFill>
                <a:effectLst/>
                <a:latin typeface="Century Gothic" panose="020B0502020202020204" pitchFamily="34" charset="0"/>
              </a:rPr>
              <a:t>if(</a:t>
            </a:r>
            <a:r>
              <a:rPr lang="en-US" b="0" i="0" dirty="0" err="1">
                <a:solidFill>
                  <a:srgbClr val="3D3E3E"/>
                </a:solidFill>
                <a:effectLst/>
                <a:latin typeface="Century Gothic" panose="020B0502020202020204" pitchFamily="34" charset="0"/>
              </a:rPr>
              <a:t>stk.top</a:t>
            </a:r>
            <a:r>
              <a:rPr lang="en-US" b="0" i="0" dirty="0">
                <a:solidFill>
                  <a:srgbClr val="3D3E3E"/>
                </a:solidFill>
                <a:effectLst/>
                <a:latin typeface="Century Gothic" panose="020B0502020202020204" pitchFamily="34" charset="0"/>
              </a:rPr>
              <a:t> == STACK_SIZE - 1)</a:t>
            </a:r>
            <a:br>
              <a:rPr lang="en-US" dirty="0">
                <a:latin typeface="Century Gothic" panose="020B0502020202020204" pitchFamily="34" charset="0"/>
              </a:rPr>
            </a:br>
            <a:r>
              <a:rPr lang="tr-TR" dirty="0">
                <a:latin typeface="Century Gothic" panose="020B0502020202020204" pitchFamily="34" charset="0"/>
              </a:rPr>
              <a:t>	</a:t>
            </a:r>
            <a:r>
              <a:rPr lang="en-US" b="0" i="0" dirty="0">
                <a:solidFill>
                  <a:srgbClr val="3D3E3E"/>
                </a:solidFill>
                <a:effectLst/>
                <a:latin typeface="Century Gothic" panose="020B0502020202020204" pitchFamily="34" charset="0"/>
              </a:rPr>
              <a:t>std::</a:t>
            </a:r>
            <a:r>
              <a:rPr lang="en-US" b="0" i="0" dirty="0" err="1">
                <a:solidFill>
                  <a:srgbClr val="3D3E3E"/>
                </a:solidFill>
                <a:effectLst/>
                <a:latin typeface="Century Gothic" panose="020B0502020202020204" pitchFamily="34" charset="0"/>
              </a:rPr>
              <a:t>cout</a:t>
            </a:r>
            <a:r>
              <a:rPr lang="en-US" b="0" i="0" dirty="0">
                <a:solidFill>
                  <a:srgbClr val="3D3E3E"/>
                </a:solidFill>
                <a:effectLst/>
                <a:latin typeface="Century Gothic" panose="020B0502020202020204" pitchFamily="34" charset="0"/>
              </a:rPr>
              <a:t> &lt;&lt; "Stack </a:t>
            </a:r>
            <a:r>
              <a:rPr lang="en-US" b="0" i="0" dirty="0" err="1">
                <a:solidFill>
                  <a:srgbClr val="3D3E3E"/>
                </a:solidFill>
                <a:effectLst/>
                <a:latin typeface="Century Gothic" panose="020B0502020202020204" pitchFamily="34" charset="0"/>
              </a:rPr>
              <a:t>dolu</a:t>
            </a:r>
            <a:r>
              <a:rPr lang="en-US" b="0" i="0" dirty="0">
                <a:solidFill>
                  <a:srgbClr val="3D3E3E"/>
                </a:solidFill>
                <a:effectLst/>
                <a:latin typeface="Century Gothic" panose="020B0502020202020204" pitchFamily="34" charset="0"/>
              </a:rPr>
              <a:t>.";</a:t>
            </a:r>
            <a:endParaRPr lang="tr-TR" b="0" i="0" dirty="0">
              <a:solidFill>
                <a:srgbClr val="3D3E3E"/>
              </a:solidFill>
              <a:effectLst/>
              <a:latin typeface="Century Gothic" panose="020B0502020202020204" pitchFamily="34" charset="0"/>
            </a:endParaRPr>
          </a:p>
          <a:p>
            <a:pPr marL="0" lvl="0" indent="0" algn="l" rtl="0">
              <a:spcBef>
                <a:spcPts val="0"/>
              </a:spcBef>
              <a:spcAft>
                <a:spcPts val="0"/>
              </a:spcAft>
              <a:buSzPts val="1800"/>
              <a:buNone/>
            </a:pPr>
            <a:endParaRPr lang="tr-TR" sz="1800" dirty="0">
              <a:solidFill>
                <a:srgbClr val="3D3E3E"/>
              </a:solidFill>
              <a:latin typeface="Century Gothic" panose="020B0502020202020204" pitchFamily="34" charset="0"/>
            </a:endParaRPr>
          </a:p>
          <a:p>
            <a:pPr marL="0" lvl="0" indent="0" algn="l" rtl="0">
              <a:spcBef>
                <a:spcPts val="0"/>
              </a:spcBef>
              <a:spcAft>
                <a:spcPts val="0"/>
              </a:spcAft>
              <a:buSzPts val="1800"/>
              <a:buNone/>
            </a:pPr>
            <a:endParaRPr lang="tr-TR" dirty="0">
              <a:solidFill>
                <a:srgbClr val="3D3E3E"/>
              </a:solidFill>
              <a:latin typeface="Century Gothic" panose="020B0502020202020204" pitchFamily="34" charset="0"/>
            </a:endParaRPr>
          </a:p>
          <a:p>
            <a:pPr marL="0" lvl="0" indent="0" algn="l" rtl="0">
              <a:spcBef>
                <a:spcPts val="0"/>
              </a:spcBef>
              <a:spcAft>
                <a:spcPts val="0"/>
              </a:spcAft>
              <a:buSzPts val="1800"/>
              <a:buNone/>
            </a:pPr>
            <a:endParaRPr lang="tr-TR" sz="1800" dirty="0">
              <a:latin typeface="Century Gothic" panose="020B0502020202020204" pitchFamily="34" charset="0"/>
            </a:endParaRPr>
          </a:p>
        </p:txBody>
      </p:sp>
    </p:spTree>
    <p:extLst>
      <p:ext uri="{BB962C8B-B14F-4D97-AF65-F5344CB8AC3E}">
        <p14:creationId xmlns:p14="http://schemas.microsoft.com/office/powerpoint/2010/main" val="85182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Yapısı Kullanım Örneği</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31" name="Google Shape;231;p7"/>
          <p:cNvSpPr txBox="1">
            <a:spLocks noGrp="1"/>
          </p:cNvSpPr>
          <p:nvPr>
            <p:ph type="body" idx="1"/>
          </p:nvPr>
        </p:nvSpPr>
        <p:spPr>
          <a:xfrm>
            <a:off x="1649816" y="1535502"/>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0" i="0" dirty="0">
                <a:solidFill>
                  <a:srgbClr val="3D3E3E"/>
                </a:solidFill>
                <a:effectLst/>
                <a:latin typeface="Century Gothic" panose="020B0502020202020204" pitchFamily="34" charset="0"/>
              </a:rPr>
              <a:t>Dizi dolu değil ise yeni eleman ekleyebiliriz. Bunun için en başta -1 olan top değerini arttırarak, indise sayıyı atıyoruz.</a:t>
            </a:r>
            <a:endParaRPr lang="tr-TR" sz="1800" dirty="0">
              <a:latin typeface="Century Gothic" panose="020B0502020202020204" pitchFamily="34" charset="0"/>
            </a:endParaRPr>
          </a:p>
        </p:txBody>
      </p:sp>
      <p:pic>
        <p:nvPicPr>
          <p:cNvPr id="5" name="Resim 4">
            <a:extLst>
              <a:ext uri="{FF2B5EF4-FFF2-40B4-BE49-F238E27FC236}">
                <a16:creationId xmlns:a16="http://schemas.microsoft.com/office/drawing/2014/main" id="{59D7F05B-0931-FEF8-CFA0-157B0B5FCF72}"/>
              </a:ext>
            </a:extLst>
          </p:cNvPr>
          <p:cNvPicPr>
            <a:picLocks noChangeAspect="1"/>
          </p:cNvPicPr>
          <p:nvPr/>
        </p:nvPicPr>
        <p:blipFill>
          <a:blip r:embed="rId3"/>
          <a:stretch>
            <a:fillRect/>
          </a:stretch>
        </p:blipFill>
        <p:spPr>
          <a:xfrm>
            <a:off x="3451981" y="2827661"/>
            <a:ext cx="5288038" cy="2494837"/>
          </a:xfrm>
          <a:prstGeom prst="rect">
            <a:avLst/>
          </a:prstGeom>
        </p:spPr>
      </p:pic>
    </p:spTree>
    <p:extLst>
      <p:ext uri="{BB962C8B-B14F-4D97-AF65-F5344CB8AC3E}">
        <p14:creationId xmlns:p14="http://schemas.microsoft.com/office/powerpoint/2010/main" val="430513147"/>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1120</Words>
  <Application>Microsoft Office PowerPoint</Application>
  <PresentationFormat>Geniş ekran</PresentationFormat>
  <Paragraphs>168</Paragraphs>
  <Slides>24</Slides>
  <Notes>24</Notes>
  <HiddenSlides>0</HiddenSlides>
  <MMClips>2</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Arial</vt:lpstr>
      <vt:lpstr>Bahnschrift Condensed</vt:lpstr>
      <vt:lpstr>Calibri</vt:lpstr>
      <vt:lpstr>Century Gothic</vt:lpstr>
      <vt:lpstr>Noto Sans Symbols</vt:lpstr>
      <vt:lpstr>Duman</vt:lpstr>
      <vt:lpstr>  C#’da Stack ve Heap Yapısı</vt:lpstr>
      <vt:lpstr>İÇİNDEKİLER</vt:lpstr>
      <vt:lpstr>Stack Yapısı Nedir?</vt:lpstr>
      <vt:lpstr>Stack Yapısı</vt:lpstr>
      <vt:lpstr>Stack Yapısı Komutları</vt:lpstr>
      <vt:lpstr>Stack Yapısı Kullanım Örneği </vt:lpstr>
      <vt:lpstr>Stack Yapısı Kullanım Örneği </vt:lpstr>
      <vt:lpstr>Stack Yapısı Kullanım Örneği</vt:lpstr>
      <vt:lpstr>Stack Yapısı Kullanım Örneği</vt:lpstr>
      <vt:lpstr>Stack Yapısı Kullanım Örneği</vt:lpstr>
      <vt:lpstr>Stack Yapısı Kullanım Örneği</vt:lpstr>
      <vt:lpstr>Stack Yapısı Kullanım Örneği</vt:lpstr>
      <vt:lpstr>Stack Yapısı Kullanım Örneği</vt:lpstr>
      <vt:lpstr>Stack Yapısı Kullanım Örneği</vt:lpstr>
      <vt:lpstr>Stack Yapısı Kullanım Örneği</vt:lpstr>
      <vt:lpstr>Stack Yapısı Kullanım Örneği</vt:lpstr>
      <vt:lpstr>Stack Yapısı Kullanım Örneği</vt:lpstr>
      <vt:lpstr>Heap Yapısı</vt:lpstr>
      <vt:lpstr>Heap Yapısı</vt:lpstr>
      <vt:lpstr>Heap Yapısı Özellikleri</vt:lpstr>
      <vt:lpstr>Heap Yapısı</vt:lpstr>
      <vt:lpstr>Stack ve Heap Yapıları Arasındaki farklar</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Ulaş Özay</cp:lastModifiedBy>
  <cp:revision>12</cp:revision>
  <dcterms:created xsi:type="dcterms:W3CDTF">2022-05-25T15:13:00Z</dcterms:created>
  <dcterms:modified xsi:type="dcterms:W3CDTF">2022-06-03T17:30:09Z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