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9"/>
  </p:notesMasterIdLst>
  <p:sldIdLst>
    <p:sldId id="258" r:id="rId5"/>
    <p:sldId id="259" r:id="rId6"/>
    <p:sldId id="302" r:id="rId7"/>
    <p:sldId id="303" r:id="rId8"/>
    <p:sldId id="304" r:id="rId9"/>
    <p:sldId id="310" r:id="rId10"/>
    <p:sldId id="305" r:id="rId11"/>
    <p:sldId id="306" r:id="rId12"/>
    <p:sldId id="307" r:id="rId13"/>
    <p:sldId id="312" r:id="rId14"/>
    <p:sldId id="313" r:id="rId15"/>
    <p:sldId id="311" r:id="rId16"/>
    <p:sldId id="314" r:id="rId17"/>
    <p:sldId id="315" r:id="rId18"/>
    <p:sldId id="316" r:id="rId19"/>
    <p:sldId id="317" r:id="rId20"/>
    <p:sldId id="318" r:id="rId21"/>
    <p:sldId id="319" r:id="rId22"/>
    <p:sldId id="320" r:id="rId23"/>
    <p:sldId id="321" r:id="rId24"/>
    <p:sldId id="323" r:id="rId25"/>
    <p:sldId id="324" r:id="rId26"/>
    <p:sldId id="300" r:id="rId27"/>
    <p:sldId id="301" r:id="rId28"/>
  </p:sldIdLst>
  <p:sldSz cx="12192000" cy="6858000"/>
  <p:notesSz cx="6858000" cy="9144000"/>
  <p:embeddedFontLst>
    <p:embeddedFont>
      <p:font typeface="Calibri" panose="020F0502020204030204" pitchFamily="34" charset="0"/>
      <p:regular r:id="rId30"/>
      <p:bold r:id="rId31"/>
      <p:italic r:id="rId32"/>
      <p:boldItalic r:id="rId33"/>
    </p:embeddedFont>
    <p:embeddedFont>
      <p:font typeface="Century Gothic" panose="020B0502020202020204" pitchFamily="34" charset="0"/>
      <p:regular r:id="rId34"/>
      <p:bold r:id="rId35"/>
      <p:italic r:id="rId36"/>
      <p:boldItalic r:id="rId37"/>
    </p:embeddedFont>
    <p:embeddedFont>
      <p:font typeface="Wingdings 3" panose="05040102010807070707" pitchFamily="18" charset="2"/>
      <p:regular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2" d="100"/>
          <a:sy n="52" d="100"/>
        </p:scale>
        <p:origin x="-245" y="6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8" name="Google Shape;18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5599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0420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6653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9002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7266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6382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965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8836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6257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4948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65843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7651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0450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36" name="Google Shape;536;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8880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9077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0969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6258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9820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5188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9789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42"/>
        <p:cNvGrpSpPr/>
        <p:nvPr/>
      </p:nvGrpSpPr>
      <p:grpSpPr>
        <a:xfrm>
          <a:off x="0" y="0"/>
          <a:ext cx="0" cy="0"/>
          <a:chOff x="0" y="0"/>
          <a:chExt cx="0" cy="0"/>
        </a:xfrm>
      </p:grpSpPr>
      <p:sp>
        <p:nvSpPr>
          <p:cNvPr id="43" name="Google Shape;43;p48"/>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5400"/>
              <a:buFont typeface="Century Gothic" panose="020B0502020202020204"/>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8"/>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4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6" name="Google Shape;46;p4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7" name="Google Shape;47;p48"/>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48"/>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ve Resim Yazısı">
  <p:cSld name="Başlık ve Resim Yazısı">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57"/>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5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2" name="Google Shape;112;p5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3" name="Google Shape;113;p57"/>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57"/>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Resim Yazılı Alıntı">
  <p:cSld name="Resim Yazılı Alıntı">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58"/>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panose="020B0502020202020204"/>
              <a:buNone/>
              <a:defRPr sz="1600">
                <a:solidFill>
                  <a:srgbClr val="7F7F7F"/>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18" name="Google Shape;118;p58"/>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5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20" name="Google Shape;120;p5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21" name="Google Shape;121;p58"/>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58"/>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
        <p:nvSpPr>
          <p:cNvPr id="123" name="Google Shape;123;p58"/>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dirty="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24" name="Google Shape;124;p58"/>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dirty="0">
                <a:solidFill>
                  <a:schemeClr val="accent1"/>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sim Kartı">
  <p:cSld name="İsim Kartı">
    <p:spTree>
      <p:nvGrpSpPr>
        <p:cNvPr id="1" name="Shape 125"/>
        <p:cNvGrpSpPr/>
        <p:nvPr/>
      </p:nvGrpSpPr>
      <p:grpSpPr>
        <a:xfrm>
          <a:off x="0" y="0"/>
          <a:ext cx="0" cy="0"/>
          <a:chOff x="0" y="0"/>
          <a:chExt cx="0" cy="0"/>
        </a:xfrm>
      </p:grpSpPr>
      <p:sp>
        <p:nvSpPr>
          <p:cNvPr id="126" name="Google Shape;126;p59"/>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59"/>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28" name="Google Shape;128;p5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29" name="Google Shape;129;p5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0" name="Google Shape;130;p59"/>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59"/>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lıntı İsim Kartı">
  <p:cSld name="Alıntı İsim Kartı">
    <p:spTree>
      <p:nvGrpSpPr>
        <p:cNvPr id="1" name="Shape 132"/>
        <p:cNvGrpSpPr/>
        <p:nvPr/>
      </p:nvGrpSpPr>
      <p:grpSpPr>
        <a:xfrm>
          <a:off x="0" y="0"/>
          <a:ext cx="0" cy="0"/>
          <a:chOff x="0" y="0"/>
          <a:chExt cx="0" cy="0"/>
        </a:xfrm>
      </p:grpSpPr>
      <p:sp>
        <p:nvSpPr>
          <p:cNvPr id="133" name="Google Shape;133;p60"/>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60"/>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35" name="Google Shape;135;p60"/>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36" name="Google Shape;136;p6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7" name="Google Shape;137;p6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8" name="Google Shape;138;p60"/>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60"/>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
        <p:nvSpPr>
          <p:cNvPr id="140" name="Google Shape;140;p60"/>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dirty="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41" name="Google Shape;141;p60"/>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dirty="0">
                <a:solidFill>
                  <a:schemeClr val="accent1"/>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oğru veya Yanlış">
  <p:cSld name="Doğru veya Yanlış">
    <p:spTree>
      <p:nvGrpSpPr>
        <p:cNvPr id="1" name="Shape 142"/>
        <p:cNvGrpSpPr/>
        <p:nvPr/>
      </p:nvGrpSpPr>
      <p:grpSpPr>
        <a:xfrm>
          <a:off x="0" y="0"/>
          <a:ext cx="0" cy="0"/>
          <a:chOff x="0" y="0"/>
          <a:chExt cx="0" cy="0"/>
        </a:xfrm>
      </p:grpSpPr>
      <p:sp>
        <p:nvSpPr>
          <p:cNvPr id="143" name="Google Shape;143;p61"/>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61"/>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45" name="Google Shape;145;p61"/>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46" name="Google Shape;146;p6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7" name="Google Shape;147;p6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8" name="Google Shape;148;p61"/>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61"/>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150"/>
        <p:cNvGrpSpPr/>
        <p:nvPr/>
      </p:nvGrpSpPr>
      <p:grpSpPr>
        <a:xfrm>
          <a:off x="0" y="0"/>
          <a:ext cx="0" cy="0"/>
          <a:chOff x="0" y="0"/>
          <a:chExt cx="0" cy="0"/>
        </a:xfrm>
      </p:grpSpPr>
      <p:sp>
        <p:nvSpPr>
          <p:cNvPr id="151" name="Google Shape;151;p6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62"/>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53" name="Google Shape;153;p6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4" name="Google Shape;154;p6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5" name="Google Shape;155;p6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6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157"/>
        <p:cNvGrpSpPr/>
        <p:nvPr/>
      </p:nvGrpSpPr>
      <p:grpSpPr>
        <a:xfrm>
          <a:off x="0" y="0"/>
          <a:ext cx="0" cy="0"/>
          <a:chOff x="0" y="0"/>
          <a:chExt cx="0" cy="0"/>
        </a:xfrm>
      </p:grpSpPr>
      <p:sp>
        <p:nvSpPr>
          <p:cNvPr id="158" name="Google Shape;158;p63"/>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63"/>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60" name="Google Shape;160;p6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1" name="Google Shape;161;p6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2" name="Google Shape;162;p6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6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49"/>
        <p:cNvGrpSpPr/>
        <p:nvPr/>
      </p:nvGrpSpPr>
      <p:grpSpPr>
        <a:xfrm>
          <a:off x="0" y="0"/>
          <a:ext cx="0" cy="0"/>
          <a:chOff x="0" y="0"/>
          <a:chExt cx="0" cy="0"/>
        </a:xfrm>
      </p:grpSpPr>
      <p:sp>
        <p:nvSpPr>
          <p:cNvPr id="50" name="Google Shape;50;p4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9"/>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52" name="Google Shape;52;p4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3" name="Google Shape;53;p4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4" name="Google Shape;54;p4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4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ölüm Üst Bilgisi" type="secHead">
  <p:cSld name="SECTION_HEADER">
    <p:spTree>
      <p:nvGrpSpPr>
        <p:cNvPr id="1" name="Shape 56"/>
        <p:cNvGrpSpPr/>
        <p:nvPr/>
      </p:nvGrpSpPr>
      <p:grpSpPr>
        <a:xfrm>
          <a:off x="0" y="0"/>
          <a:ext cx="0" cy="0"/>
          <a:chOff x="0" y="0"/>
          <a:chExt cx="0" cy="0"/>
        </a:xfrm>
      </p:grpSpPr>
      <p:sp>
        <p:nvSpPr>
          <p:cNvPr id="57" name="Google Shape;57;p50"/>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000"/>
              <a:buFont typeface="Century Gothic" panose="020B0502020202020204"/>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0"/>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5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0" name="Google Shape;60;p5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1" name="Google Shape;61;p50"/>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50"/>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63"/>
        <p:cNvGrpSpPr/>
        <p:nvPr/>
      </p:nvGrpSpPr>
      <p:grpSpPr>
        <a:xfrm>
          <a:off x="0" y="0"/>
          <a:ext cx="0" cy="0"/>
          <a:chOff x="0" y="0"/>
          <a:chExt cx="0" cy="0"/>
        </a:xfrm>
      </p:grpSpPr>
      <p:sp>
        <p:nvSpPr>
          <p:cNvPr id="64" name="Google Shape;64;p5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1"/>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66" name="Google Shape;66;p51"/>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67" name="Google Shape;67;p5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8" name="Google Shape;68;p5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9" name="Google Shape;69;p5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5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2"/>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52"/>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75" name="Google Shape;75;p52"/>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52"/>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77" name="Google Shape;77;p5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8" name="Google Shape;78;p5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9" name="Google Shape;79;p5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5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81"/>
        <p:cNvGrpSpPr/>
        <p:nvPr/>
      </p:nvGrpSpPr>
      <p:grpSpPr>
        <a:xfrm>
          <a:off x="0" y="0"/>
          <a:ext cx="0" cy="0"/>
          <a:chOff x="0" y="0"/>
          <a:chExt cx="0" cy="0"/>
        </a:xfrm>
      </p:grpSpPr>
      <p:sp>
        <p:nvSpPr>
          <p:cNvPr id="82" name="Google Shape;82;p53"/>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4" name="Google Shape;84;p5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5" name="Google Shape;85;p5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5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87"/>
        <p:cNvGrpSpPr/>
        <p:nvPr/>
      </p:nvGrpSpPr>
      <p:grpSpPr>
        <a:xfrm>
          <a:off x="0" y="0"/>
          <a:ext cx="0" cy="0"/>
          <a:chOff x="0" y="0"/>
          <a:chExt cx="0" cy="0"/>
        </a:xfrm>
      </p:grpSpPr>
      <p:sp>
        <p:nvSpPr>
          <p:cNvPr id="88" name="Google Shape;88;p5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9" name="Google Shape;89;p5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0" name="Google Shape;90;p5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5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92"/>
        <p:cNvGrpSpPr/>
        <p:nvPr/>
      </p:nvGrpSpPr>
      <p:grpSpPr>
        <a:xfrm>
          <a:off x="0" y="0"/>
          <a:ext cx="0" cy="0"/>
          <a:chOff x="0" y="0"/>
          <a:chExt cx="0" cy="0"/>
        </a:xfrm>
      </p:grpSpPr>
      <p:sp>
        <p:nvSpPr>
          <p:cNvPr id="93" name="Google Shape;93;p55"/>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000"/>
              <a:buFont typeface="Century Gothic" panose="020B0502020202020204"/>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5"/>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95" name="Google Shape;95;p55"/>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5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7" name="Google Shape;97;p5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8" name="Google Shape;98;p5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5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100"/>
        <p:cNvGrpSpPr/>
        <p:nvPr/>
      </p:nvGrpSpPr>
      <p:grpSpPr>
        <a:xfrm>
          <a:off x="0" y="0"/>
          <a:ext cx="0" cy="0"/>
          <a:chOff x="0" y="0"/>
          <a:chExt cx="0" cy="0"/>
        </a:xfrm>
      </p:grpSpPr>
      <p:sp>
        <p:nvSpPr>
          <p:cNvPr id="101" name="Google Shape;101;p56"/>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400"/>
              <a:buFont typeface="Century Gothic" panose="020B0502020202020204"/>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56"/>
          <p:cNvSpPr>
            <a:spLocks noGrp="1"/>
          </p:cNvSpPr>
          <p:nvPr>
            <p:ph type="pic" idx="2"/>
          </p:nvPr>
        </p:nvSpPr>
        <p:spPr>
          <a:xfrm>
            <a:off x="2589212" y="634965"/>
            <a:ext cx="8915400" cy="3854970"/>
          </a:xfrm>
          <a:prstGeom prst="rect">
            <a:avLst/>
          </a:prstGeom>
          <a:noFill/>
          <a:ln>
            <a:noFill/>
          </a:ln>
        </p:spPr>
      </p:sp>
      <p:sp>
        <p:nvSpPr>
          <p:cNvPr id="103" name="Google Shape;103;p56"/>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5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5" name="Google Shape;105;p5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6" name="Google Shape;106;p5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5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4DCE3"/>
            </a:gs>
          </a:gsLst>
          <a:lin ang="5400000" scaled="0"/>
        </a:gradFill>
        <a:effectLst/>
      </p:bgPr>
    </p:bg>
    <p:spTree>
      <p:nvGrpSpPr>
        <p:cNvPr id="1" name="Shape 9"/>
        <p:cNvGrpSpPr/>
        <p:nvPr/>
      </p:nvGrpSpPr>
      <p:grpSpPr>
        <a:xfrm>
          <a:off x="0" y="0"/>
          <a:ext cx="0" cy="0"/>
          <a:chOff x="0" y="0"/>
          <a:chExt cx="0" cy="0"/>
        </a:xfrm>
      </p:grpSpPr>
      <p:grpSp>
        <p:nvGrpSpPr>
          <p:cNvPr id="10" name="Google Shape;10;p47"/>
          <p:cNvGrpSpPr/>
          <p:nvPr/>
        </p:nvGrpSpPr>
        <p:grpSpPr>
          <a:xfrm>
            <a:off x="1" y="228600"/>
            <a:ext cx="2851516" cy="6638628"/>
            <a:chOff x="2487613" y="285750"/>
            <a:chExt cx="2428875" cy="5654676"/>
          </a:xfrm>
        </p:grpSpPr>
        <p:sp>
          <p:nvSpPr>
            <p:cNvPr id="11" name="Google Shape;11;p47"/>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47"/>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47"/>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47"/>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47"/>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47"/>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47"/>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47"/>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47"/>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47"/>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47"/>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47"/>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 name="Google Shape;23;p47"/>
          <p:cNvGrpSpPr/>
          <p:nvPr/>
        </p:nvGrpSpPr>
        <p:grpSpPr>
          <a:xfrm>
            <a:off x="27221" y="157"/>
            <a:ext cx="2356674" cy="6853096"/>
            <a:chOff x="6627813" y="195610"/>
            <a:chExt cx="1952625" cy="5678141"/>
          </a:xfrm>
        </p:grpSpPr>
        <p:sp>
          <p:nvSpPr>
            <p:cNvPr id="24" name="Google Shape;24;p47"/>
            <p:cNvSpPr/>
            <p:nvPr/>
          </p:nvSpPr>
          <p:spPr>
            <a:xfrm>
              <a:off x="6627813" y="195610"/>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47"/>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47"/>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47"/>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47"/>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47"/>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47"/>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47"/>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47"/>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47"/>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47"/>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47"/>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 name="Google Shape;36;p47"/>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4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168DBA"/>
              </a:buClr>
              <a:buSzPts val="3600"/>
              <a:buFont typeface="Century Gothic" panose="020B0502020202020204"/>
              <a:buNone/>
              <a:defRPr sz="3600" b="0" i="0" u="none" strike="noStrike" cap="none">
                <a:solidFill>
                  <a:srgbClr val="168DBA"/>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47"/>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defRPr sz="1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30200" algn="l" rtl="0">
              <a:spcBef>
                <a:spcPts val="1000"/>
              </a:spcBef>
              <a:spcAft>
                <a:spcPts val="0"/>
              </a:spcAft>
              <a:buClr>
                <a:schemeClr val="accent1"/>
              </a:buClr>
              <a:buSzPts val="1600"/>
              <a:buFont typeface="Noto Sans Symbols"/>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17500" algn="l" rtl="0">
              <a:spcBef>
                <a:spcPts val="1000"/>
              </a:spcBef>
              <a:spcAft>
                <a:spcPts val="0"/>
              </a:spcAft>
              <a:buClr>
                <a:schemeClr val="accent1"/>
              </a:buClr>
              <a:buSzPts val="1400"/>
              <a:buFont typeface="Noto Sans Symbols"/>
              <a:defRPr sz="1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39" name="Google Shape;39;p4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dirty="0"/>
          </a:p>
        </p:txBody>
      </p:sp>
      <p:sp>
        <p:nvSpPr>
          <p:cNvPr id="40" name="Google Shape;40;p4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dirty="0"/>
          </a:p>
        </p:txBody>
      </p:sp>
      <p:sp>
        <p:nvSpPr>
          <p:cNvPr id="41" name="Google Shape;41;p4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tr-TR"/>
              <a:t>‹#›</a:t>
            </a:fld>
            <a:endParaRPr lang="tr-T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
          <p:cNvSpPr/>
          <p:nvPr/>
        </p:nvSpPr>
        <p:spPr>
          <a:xfrm>
            <a:off x="5520082" y="4409575"/>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1" name="Google Shape;191;p3"/>
          <p:cNvSpPr txBox="1">
            <a:spLocks noGrp="1"/>
          </p:cNvSpPr>
          <p:nvPr>
            <p:ph type="ctrTitle"/>
          </p:nvPr>
        </p:nvSpPr>
        <p:spPr>
          <a:xfrm>
            <a:off x="2301970" y="2729843"/>
            <a:ext cx="7588059" cy="71366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4000"/>
              <a:buFont typeface="Century Gothic" panose="020B0502020202020204"/>
              <a:buNone/>
            </a:pPr>
            <a:r>
              <a:rPr lang="tr-TR" sz="4000" b="1" dirty="0">
                <a:solidFill>
                  <a:schemeClr val="dk1"/>
                </a:solidFill>
              </a:rPr>
              <a:t>C#’DA KARAR YAPILARI</a:t>
            </a:r>
          </a:p>
        </p:txBody>
      </p:sp>
      <p:sp>
        <p:nvSpPr>
          <p:cNvPr id="192" name="Google Shape;192;p3"/>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a:t>
            </a:fld>
            <a:endParaRPr lang="tr-TR" dirty="0"/>
          </a:p>
        </p:txBody>
      </p:sp>
      <p:sp>
        <p:nvSpPr>
          <p:cNvPr id="193" name="Google Shape;193;p3"/>
          <p:cNvSpPr txBox="1"/>
          <p:nvPr/>
        </p:nvSpPr>
        <p:spPr>
          <a:xfrm>
            <a:off x="5918682" y="4709532"/>
            <a:ext cx="5499078" cy="2015869"/>
          </a:xfrm>
          <a:prstGeom prst="rect">
            <a:avLst/>
          </a:prstGeom>
          <a:noFill/>
          <a:ln>
            <a:noFill/>
          </a:ln>
        </p:spPr>
        <p:txBody>
          <a:bodyPr spcFirstLastPara="1" wrap="square" lIns="91425" tIns="45700" rIns="91425" bIns="45700" anchor="t" anchorCtr="0">
            <a:normAutofit/>
          </a:bodyPr>
          <a:lstStyle/>
          <a:p>
            <a:pPr marL="0" indent="0">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                  : </a:t>
            </a:r>
            <a:r>
              <a:rPr lang="tr-TR" sz="1600" b="1" dirty="0">
                <a:solidFill>
                  <a:schemeClr val="dk1"/>
                </a:solidFill>
                <a:latin typeface="Century Gothic" panose="020B0502020202020204"/>
                <a:ea typeface="Century Gothic" panose="020B0502020202020204"/>
                <a:cs typeface="Century Gothic" panose="020B0502020202020204"/>
                <a:sym typeface="Century Gothic" panose="020B0502020202020204"/>
              </a:rPr>
              <a:t>Mert KIYDAN - 1811404066</a:t>
            </a:r>
            <a:endParaRPr sz="1600" b="1"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Tarih                            : </a:t>
            </a: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19</a:t>
            </a: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/06/2022</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Sürüm                         : v1</a:t>
            </a: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94" name="Google Shape;194;p3" descr="Kurumsal Kimlik | Burdur Mehmet Akif Ersoy Üniversitesi"/>
          <p:cNvPicPr preferRelativeResize="0"/>
          <p:nvPr/>
        </p:nvPicPr>
        <p:blipFill rotWithShape="1">
          <a:blip r:embed="rId3"/>
          <a:srcRect l="10292" t="8690" r="10665" b="11290"/>
          <a:stretch>
            <a:fillRect/>
          </a:stretch>
        </p:blipFill>
        <p:spPr>
          <a:xfrm>
            <a:off x="4951721" y="440737"/>
            <a:ext cx="1992144" cy="685387"/>
          </a:xfrm>
          <a:prstGeom prst="rect">
            <a:avLst/>
          </a:prstGeom>
          <a:noFill/>
          <a:ln>
            <a:noFill/>
          </a:ln>
        </p:spPr>
      </p:pic>
      <p:sp>
        <p:nvSpPr>
          <p:cNvPr id="195" name="Google Shape;195;p3"/>
          <p:cNvSpPr txBox="1"/>
          <p:nvPr/>
        </p:nvSpPr>
        <p:spPr>
          <a:xfrm>
            <a:off x="3771189" y="1268105"/>
            <a:ext cx="4439711" cy="1070222"/>
          </a:xfrm>
          <a:prstGeom prst="rect">
            <a:avLst/>
          </a:prstGeom>
          <a:noFill/>
          <a:ln>
            <a:noFill/>
          </a:ln>
        </p:spPr>
        <p:txBody>
          <a:bodyPr spcFirstLastPara="1" wrap="square" lIns="91425" tIns="45700" rIns="91425" bIns="45700" anchor="t" anchorCtr="0">
            <a:normAutofit/>
          </a:bodyPr>
          <a:lstStyle/>
          <a:p>
            <a:pPr marL="0" indent="0" algn="ctr">
              <a:buClr>
                <a:schemeClr val="accent1"/>
              </a:buClr>
              <a:buSzPts val="1800"/>
              <a:buFont typeface="Noto Sans Symbols"/>
              <a:buNone/>
            </a:pPr>
            <a:r>
              <a:rPr lang="tr-TR" sz="1800" b="1" cap="none" dirty="0">
                <a:solidFill>
                  <a:schemeClr val="accent3"/>
                </a:solidFill>
                <a:latin typeface="Century Gothic" panose="020B0502020202020204"/>
                <a:ea typeface="Century Gothic" panose="020B0502020202020204"/>
                <a:cs typeface="Century Gothic" panose="020B0502020202020204"/>
                <a:sym typeface="Century Gothic" panose="020B0502020202020204"/>
              </a:rPr>
              <a:t>Nesneye Yönelik Programlama</a:t>
            </a:r>
            <a:endParaRPr sz="1800" b="1" cap="none" dirty="0">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7" name="Google Shape;197;p3"/>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b="1" u="sng" dirty="0">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sz="1400" b="1" i="0" u="none" strike="noStrike" cap="none" dirty="0">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2" name="Picture 1"/>
          <p:cNvPicPr>
            <a:picLocks noChangeAspect="1"/>
          </p:cNvPicPr>
          <p:nvPr/>
        </p:nvPicPr>
        <p:blipFill>
          <a:blip r:embed="rId5"/>
          <a:srcRect l="10317" t="21650" r="10308" b="21650"/>
          <a:stretch>
            <a:fillRect/>
          </a:stretch>
        </p:blipFill>
        <p:spPr>
          <a:xfrm>
            <a:off x="839470" y="188595"/>
            <a:ext cx="1757045" cy="1255395"/>
          </a:xfrm>
          <a:prstGeom prst="rect">
            <a:avLst/>
          </a:prstGeom>
        </p:spPr>
      </p:pic>
      <p:pic>
        <p:nvPicPr>
          <p:cNvPr id="101" name="Picture 100"/>
          <p:cNvPicPr/>
          <p:nvPr/>
        </p:nvPicPr>
        <p:blipFill>
          <a:blip r:embed="rId6"/>
          <a:srcRect t="12652"/>
          <a:stretch>
            <a:fillRect/>
          </a:stretch>
        </p:blipFill>
        <p:spPr>
          <a:xfrm>
            <a:off x="8544560" y="106680"/>
            <a:ext cx="3563620" cy="2419985"/>
          </a:xfrm>
          <a:prstGeom prst="rect">
            <a:avLst/>
          </a:prstGeom>
          <a:noFill/>
          <a:ln w="9525">
            <a:noFill/>
          </a:ln>
        </p:spPr>
      </p:pic>
      <p:pic>
        <p:nvPicPr>
          <p:cNvPr id="100" name="Picture 99"/>
          <p:cNvPicPr/>
          <p:nvPr/>
        </p:nvPicPr>
        <p:blipFill>
          <a:blip r:embed="rId7"/>
          <a:stretch>
            <a:fillRect/>
          </a:stretch>
        </p:blipFill>
        <p:spPr>
          <a:xfrm>
            <a:off x="2295525" y="4509135"/>
            <a:ext cx="2240280" cy="191325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5" name="Google Shape;20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10</a:t>
            </a:fld>
            <a:endParaRPr lang="tr-TR" dirty="0"/>
          </a:p>
        </p:txBody>
      </p:sp>
      <p:sp>
        <p:nvSpPr>
          <p:cNvPr id="6" name="Google Shape;204;p4">
            <a:extLst>
              <a:ext uri="{FF2B5EF4-FFF2-40B4-BE49-F238E27FC236}">
                <a16:creationId xmlns:a16="http://schemas.microsoft.com/office/drawing/2014/main" id="{48358EC6-9E81-3B5D-2215-8335F7A9E47C}"/>
              </a:ext>
            </a:extLst>
          </p:cNvPr>
          <p:cNvSpPr txBox="1">
            <a:spLocks/>
          </p:cNvSpPr>
          <p:nvPr/>
        </p:nvSpPr>
        <p:spPr>
          <a:xfrm>
            <a:off x="1403343" y="761017"/>
            <a:ext cx="9951720" cy="132588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68DBA"/>
              </a:buClr>
              <a:buSzPts val="2400"/>
              <a:buFont typeface="Century Gothic" panose="020B0502020202020204"/>
              <a:buNone/>
              <a:defRPr sz="2400" b="0" i="0" u="none" strike="noStrike" cap="none">
                <a:solidFill>
                  <a:srgbClr val="168DBA"/>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a:buSzPts val="3600"/>
            </a:pPr>
            <a:r>
              <a:rPr lang="tr-TR" dirty="0" err="1"/>
              <a:t>C#’da</a:t>
            </a:r>
            <a:r>
              <a:rPr lang="tr-TR" dirty="0"/>
              <a:t> </a:t>
            </a:r>
            <a:r>
              <a:rPr lang="tr-TR" dirty="0" err="1"/>
              <a:t>If</a:t>
            </a:r>
            <a:r>
              <a:rPr lang="tr-TR" dirty="0"/>
              <a:t> / else İfadesi</a:t>
            </a:r>
            <a:br>
              <a:rPr lang="tr-TR" dirty="0"/>
            </a:br>
            <a:br>
              <a:rPr lang="tr-TR" dirty="0"/>
            </a:br>
            <a:endParaRPr lang="tr-TR" sz="2000" b="1" dirty="0"/>
          </a:p>
        </p:txBody>
      </p:sp>
      <p:sp>
        <p:nvSpPr>
          <p:cNvPr id="7" name="Metin kutusu 6">
            <a:extLst>
              <a:ext uri="{FF2B5EF4-FFF2-40B4-BE49-F238E27FC236}">
                <a16:creationId xmlns:a16="http://schemas.microsoft.com/office/drawing/2014/main" id="{B1332860-E371-4BE1-BEE3-076E2C8DAD81}"/>
              </a:ext>
            </a:extLst>
          </p:cNvPr>
          <p:cNvSpPr txBox="1"/>
          <p:nvPr/>
        </p:nvSpPr>
        <p:spPr>
          <a:xfrm>
            <a:off x="1311579" y="1351614"/>
            <a:ext cx="8034572" cy="369332"/>
          </a:xfrm>
          <a:prstGeom prst="rect">
            <a:avLst/>
          </a:prstGeom>
          <a:noFill/>
        </p:spPr>
        <p:txBody>
          <a:bodyPr wrap="none" rtlCol="0">
            <a:spAutoFit/>
          </a:bodyPr>
          <a:lstStyle/>
          <a:p>
            <a:r>
              <a:rPr lang="tr-TR" dirty="0"/>
              <a:t>Koşulun yanlış olduğu durumda başka bir kod bloğu yürütmek istersek?</a:t>
            </a:r>
          </a:p>
        </p:txBody>
      </p:sp>
      <p:sp>
        <p:nvSpPr>
          <p:cNvPr id="8" name="Metin kutusu 7">
            <a:extLst>
              <a:ext uri="{FF2B5EF4-FFF2-40B4-BE49-F238E27FC236}">
                <a16:creationId xmlns:a16="http://schemas.microsoft.com/office/drawing/2014/main" id="{B9281522-5F57-E7FF-61B8-11B274E7B2BB}"/>
              </a:ext>
            </a:extLst>
          </p:cNvPr>
          <p:cNvSpPr txBox="1"/>
          <p:nvPr/>
        </p:nvSpPr>
        <p:spPr>
          <a:xfrm>
            <a:off x="1311579" y="1919653"/>
            <a:ext cx="6094520" cy="369332"/>
          </a:xfrm>
          <a:prstGeom prst="rect">
            <a:avLst/>
          </a:prstGeom>
          <a:noFill/>
        </p:spPr>
        <p:txBody>
          <a:bodyPr wrap="square">
            <a:spAutoFit/>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If / else ifadesinin genel biçimi veya sözdizimi şöyledir:</a:t>
            </a:r>
            <a:endParaRPr lang="tr-TR" dirty="0"/>
          </a:p>
        </p:txBody>
      </p:sp>
      <p:sp>
        <p:nvSpPr>
          <p:cNvPr id="9" name="Dikdörtgen: Köşeleri Yuvarlatılmış 8">
            <a:extLst>
              <a:ext uri="{FF2B5EF4-FFF2-40B4-BE49-F238E27FC236}">
                <a16:creationId xmlns:a16="http://schemas.microsoft.com/office/drawing/2014/main" id="{653040EA-1EAD-335E-F636-D233AE353095}"/>
              </a:ext>
            </a:extLst>
          </p:cNvPr>
          <p:cNvSpPr/>
          <p:nvPr/>
        </p:nvSpPr>
        <p:spPr>
          <a:xfrm>
            <a:off x="1311579" y="2459354"/>
            <a:ext cx="4296120" cy="3610864"/>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tr-TR" sz="1400" dirty="0">
                <a:effectLst/>
                <a:latin typeface="Courier New" panose="02070309020205020404" pitchFamily="49" charset="0"/>
                <a:ea typeface="Calibri" panose="020F0502020204030204" pitchFamily="34" charset="0"/>
                <a:cs typeface="Courier New" panose="02070309020205020404" pitchFamily="49" charset="0"/>
              </a:rPr>
              <a:t>if (koşul)</a:t>
            </a:r>
          </a:p>
          <a:p>
            <a:pPr>
              <a:lnSpc>
                <a:spcPct val="107000"/>
              </a:lnSpc>
              <a:spcAft>
                <a:spcPts val="800"/>
              </a:spcAft>
            </a:pPr>
            <a:r>
              <a:rPr lang="tr-TR" sz="1400" dirty="0">
                <a:effectLst/>
                <a:latin typeface="Courier New" panose="02070309020205020404" pitchFamily="49" charset="0"/>
                <a:ea typeface="Calibri" panose="020F0502020204030204" pitchFamily="34" charset="0"/>
                <a:cs typeface="Courier New" panose="02070309020205020404" pitchFamily="49" charset="0"/>
              </a:rPr>
              <a:t>{</a:t>
            </a:r>
          </a:p>
          <a:p>
            <a:pPr>
              <a:lnSpc>
                <a:spcPct val="107000"/>
              </a:lnSpc>
              <a:spcAft>
                <a:spcPts val="800"/>
              </a:spcAft>
            </a:pPr>
            <a:r>
              <a:rPr lang="tr-TR" sz="1400" dirty="0">
                <a:effectLst/>
                <a:latin typeface="Courier New" panose="02070309020205020404" pitchFamily="49" charset="0"/>
                <a:ea typeface="Calibri" panose="020F0502020204030204" pitchFamily="34" charset="0"/>
                <a:cs typeface="Courier New" panose="02070309020205020404" pitchFamily="49" charset="0"/>
              </a:rPr>
              <a:t>    // Koşul doğru ise bu süslü parantezler arasında verilen kodları yürütür </a:t>
            </a:r>
          </a:p>
          <a:p>
            <a:pPr>
              <a:lnSpc>
                <a:spcPct val="107000"/>
              </a:lnSpc>
              <a:spcAft>
                <a:spcPts val="800"/>
              </a:spcAft>
            </a:pPr>
            <a:r>
              <a:rPr lang="tr-TR" sz="1400" dirty="0">
                <a:effectLst/>
                <a:latin typeface="Courier New" panose="02070309020205020404" pitchFamily="49" charset="0"/>
                <a:ea typeface="Calibri" panose="020F0502020204030204" pitchFamily="34" charset="0"/>
                <a:cs typeface="Courier New" panose="02070309020205020404" pitchFamily="49" charset="0"/>
              </a:rPr>
              <a:t>}else{</a:t>
            </a:r>
          </a:p>
          <a:p>
            <a:pPr>
              <a:lnSpc>
                <a:spcPct val="107000"/>
              </a:lnSpc>
              <a:spcAft>
                <a:spcPts val="800"/>
              </a:spcAft>
            </a:pPr>
            <a:r>
              <a:rPr lang="tr-TR" sz="1400" dirty="0">
                <a:effectLst/>
                <a:latin typeface="Courier New" panose="02070309020205020404" pitchFamily="49" charset="0"/>
                <a:ea typeface="Calibri" panose="020F0502020204030204" pitchFamily="34" charset="0"/>
                <a:cs typeface="Courier New" panose="02070309020205020404" pitchFamily="49" charset="0"/>
              </a:rPr>
              <a:t>    // Koşul yanlış ise bu süslü parantezler arasında verilen kodları yürütür </a:t>
            </a:r>
          </a:p>
          <a:p>
            <a:pPr>
              <a:lnSpc>
                <a:spcPct val="107000"/>
              </a:lnSpc>
              <a:spcAft>
                <a:spcPts val="800"/>
              </a:spcAft>
            </a:pPr>
            <a:r>
              <a:rPr lang="tr-TR" sz="1400" dirty="0">
                <a:effectLst/>
                <a:latin typeface="Courier New" panose="02070309020205020404" pitchFamily="49" charset="0"/>
                <a:ea typeface="Calibri" panose="020F0502020204030204" pitchFamily="34" charset="0"/>
                <a:cs typeface="Courier New" panose="02070309020205020404" pitchFamily="49" charset="0"/>
              </a:rPr>
              <a:t>}</a:t>
            </a:r>
          </a:p>
          <a:p>
            <a:pPr algn="ctr">
              <a:lnSpc>
                <a:spcPct val="107000"/>
              </a:lnSpc>
              <a:spcAft>
                <a:spcPts val="800"/>
              </a:spcAft>
            </a:pPr>
            <a:r>
              <a:rPr lang="tr-TR" sz="1100" dirty="0">
                <a:effectLst/>
                <a:ea typeface="Calibri" panose="020F0502020204030204" pitchFamily="34" charset="0"/>
                <a:cs typeface="Times New Roman" panose="02020603050405020304" pitchFamily="18" charset="0"/>
              </a:rPr>
              <a:t> </a:t>
            </a:r>
          </a:p>
        </p:txBody>
      </p:sp>
      <p:sp>
        <p:nvSpPr>
          <p:cNvPr id="10" name="Metin kutusu 9">
            <a:extLst>
              <a:ext uri="{FF2B5EF4-FFF2-40B4-BE49-F238E27FC236}">
                <a16:creationId xmlns:a16="http://schemas.microsoft.com/office/drawing/2014/main" id="{5C9D779F-9AC3-74F5-D804-445ACA15E900}"/>
              </a:ext>
            </a:extLst>
          </p:cNvPr>
          <p:cNvSpPr txBox="1"/>
          <p:nvPr/>
        </p:nvSpPr>
        <p:spPr>
          <a:xfrm>
            <a:off x="6096000" y="2757085"/>
            <a:ext cx="6094520" cy="671915"/>
          </a:xfrm>
          <a:prstGeom prst="rect">
            <a:avLst/>
          </a:prstGeom>
          <a:noFill/>
        </p:spPr>
        <p:txBody>
          <a:bodyPr wrap="square">
            <a:spAutoFit/>
          </a:bodyPr>
          <a:lstStyle/>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If ifadesinde olduğu gibi if / else ifadesinde de süslü parantezlerin kullanımı önemlidir. </a:t>
            </a:r>
          </a:p>
        </p:txBody>
      </p:sp>
    </p:spTree>
    <p:extLst>
      <p:ext uri="{BB962C8B-B14F-4D97-AF65-F5344CB8AC3E}">
        <p14:creationId xmlns:p14="http://schemas.microsoft.com/office/powerpoint/2010/main" val="1415615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5" name="Google Shape;20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11</a:t>
            </a:fld>
            <a:endParaRPr lang="tr-TR" dirty="0"/>
          </a:p>
        </p:txBody>
      </p:sp>
      <p:sp>
        <p:nvSpPr>
          <p:cNvPr id="6" name="Google Shape;204;p4">
            <a:extLst>
              <a:ext uri="{FF2B5EF4-FFF2-40B4-BE49-F238E27FC236}">
                <a16:creationId xmlns:a16="http://schemas.microsoft.com/office/drawing/2014/main" id="{4543F4F9-C81E-5569-1EFB-568196ADA868}"/>
              </a:ext>
            </a:extLst>
          </p:cNvPr>
          <p:cNvSpPr txBox="1">
            <a:spLocks noGrp="1"/>
          </p:cNvSpPr>
          <p:nvPr>
            <p:ph type="title"/>
          </p:nvPr>
        </p:nvSpPr>
        <p:spPr>
          <a:xfrm>
            <a:off x="1403343" y="761017"/>
            <a:ext cx="9951720" cy="132588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168DBA"/>
              </a:buClr>
              <a:buSzPts val="3600"/>
              <a:buFont typeface="Century Gothic" panose="020B0502020202020204"/>
              <a:buNone/>
            </a:pPr>
            <a:r>
              <a:rPr lang="tr-TR" dirty="0" err="1"/>
              <a:t>C#’da</a:t>
            </a:r>
            <a:r>
              <a:rPr lang="tr-TR" dirty="0"/>
              <a:t> </a:t>
            </a:r>
            <a:r>
              <a:rPr lang="tr-TR" dirty="0" err="1"/>
              <a:t>If</a:t>
            </a:r>
            <a:r>
              <a:rPr lang="tr-TR" dirty="0"/>
              <a:t> / else İfadesi</a:t>
            </a:r>
            <a:br>
              <a:rPr lang="tr-TR" dirty="0"/>
            </a:br>
            <a:br>
              <a:rPr lang="tr-TR" dirty="0"/>
            </a:br>
            <a:endParaRPr lang="tr-TR" sz="2000" b="1" dirty="0"/>
          </a:p>
        </p:txBody>
      </p:sp>
      <p:sp>
        <p:nvSpPr>
          <p:cNvPr id="7" name="Elmas 6">
            <a:extLst>
              <a:ext uri="{FF2B5EF4-FFF2-40B4-BE49-F238E27FC236}">
                <a16:creationId xmlns:a16="http://schemas.microsoft.com/office/drawing/2014/main" id="{B1837AD2-0DFD-D1E9-3784-44200942810C}"/>
              </a:ext>
            </a:extLst>
          </p:cNvPr>
          <p:cNvSpPr/>
          <p:nvPr/>
        </p:nvSpPr>
        <p:spPr>
          <a:xfrm>
            <a:off x="5115110" y="3133144"/>
            <a:ext cx="1624615" cy="1200674"/>
          </a:xfrm>
          <a:prstGeom prst="diamon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Koşul</a:t>
            </a:r>
          </a:p>
        </p:txBody>
      </p:sp>
      <p:sp>
        <p:nvSpPr>
          <p:cNvPr id="8" name="Dikdörtgen 7">
            <a:extLst>
              <a:ext uri="{FF2B5EF4-FFF2-40B4-BE49-F238E27FC236}">
                <a16:creationId xmlns:a16="http://schemas.microsoft.com/office/drawing/2014/main" id="{E8FAC77D-BE76-F6A4-0C39-00E49DA0444E}"/>
              </a:ext>
            </a:extLst>
          </p:cNvPr>
          <p:cNvSpPr/>
          <p:nvPr/>
        </p:nvSpPr>
        <p:spPr>
          <a:xfrm>
            <a:off x="7513409" y="3388708"/>
            <a:ext cx="1731145" cy="68954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İşlem(ler)2</a:t>
            </a:r>
          </a:p>
        </p:txBody>
      </p:sp>
      <p:cxnSp>
        <p:nvCxnSpPr>
          <p:cNvPr id="9" name="Düz Ok Bağlayıcısı 8">
            <a:extLst>
              <a:ext uri="{FF2B5EF4-FFF2-40B4-BE49-F238E27FC236}">
                <a16:creationId xmlns:a16="http://schemas.microsoft.com/office/drawing/2014/main" id="{5B459C57-E860-016C-EA66-0E0EB8AD4006}"/>
              </a:ext>
            </a:extLst>
          </p:cNvPr>
          <p:cNvCxnSpPr>
            <a:cxnSpLocks/>
          </p:cNvCxnSpPr>
          <p:nvPr/>
        </p:nvCxnSpPr>
        <p:spPr>
          <a:xfrm>
            <a:off x="5927417" y="2647069"/>
            <a:ext cx="0" cy="4860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Düz Ok Bağlayıcısı 9">
            <a:extLst>
              <a:ext uri="{FF2B5EF4-FFF2-40B4-BE49-F238E27FC236}">
                <a16:creationId xmlns:a16="http://schemas.microsoft.com/office/drawing/2014/main" id="{BC890FE8-05E8-B418-EE8A-E6EA2E66DC71}"/>
              </a:ext>
            </a:extLst>
          </p:cNvPr>
          <p:cNvCxnSpPr>
            <a:cxnSpLocks/>
          </p:cNvCxnSpPr>
          <p:nvPr/>
        </p:nvCxnSpPr>
        <p:spPr>
          <a:xfrm>
            <a:off x="6768169" y="3733480"/>
            <a:ext cx="71679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Düz Ok Bağlayıcısı 10">
            <a:extLst>
              <a:ext uri="{FF2B5EF4-FFF2-40B4-BE49-F238E27FC236}">
                <a16:creationId xmlns:a16="http://schemas.microsoft.com/office/drawing/2014/main" id="{F3C8849C-4CD6-944C-2E51-C6AB27A2C6BA}"/>
              </a:ext>
            </a:extLst>
          </p:cNvPr>
          <p:cNvCxnSpPr>
            <a:cxnSpLocks/>
          </p:cNvCxnSpPr>
          <p:nvPr/>
        </p:nvCxnSpPr>
        <p:spPr>
          <a:xfrm>
            <a:off x="9919541" y="3733480"/>
            <a:ext cx="0" cy="16019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Düz Ok Bağlayıcısı 11">
            <a:extLst>
              <a:ext uri="{FF2B5EF4-FFF2-40B4-BE49-F238E27FC236}">
                <a16:creationId xmlns:a16="http://schemas.microsoft.com/office/drawing/2014/main" id="{20220436-BA6A-C7B2-DBAA-69C484D82D23}"/>
              </a:ext>
            </a:extLst>
          </p:cNvPr>
          <p:cNvCxnSpPr>
            <a:cxnSpLocks/>
          </p:cNvCxnSpPr>
          <p:nvPr/>
        </p:nvCxnSpPr>
        <p:spPr>
          <a:xfrm>
            <a:off x="9275168" y="3735712"/>
            <a:ext cx="64437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Düz Ok Bağlayıcısı 12">
            <a:extLst>
              <a:ext uri="{FF2B5EF4-FFF2-40B4-BE49-F238E27FC236}">
                <a16:creationId xmlns:a16="http://schemas.microsoft.com/office/drawing/2014/main" id="{AB1FBBE6-82AF-F2D7-CDC1-9F38ACC004CE}"/>
              </a:ext>
            </a:extLst>
          </p:cNvPr>
          <p:cNvCxnSpPr>
            <a:cxnSpLocks/>
          </p:cNvCxnSpPr>
          <p:nvPr/>
        </p:nvCxnSpPr>
        <p:spPr>
          <a:xfrm>
            <a:off x="6003987" y="5718474"/>
            <a:ext cx="0" cy="6125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Düz Ok Bağlayıcısı 13">
            <a:extLst>
              <a:ext uri="{FF2B5EF4-FFF2-40B4-BE49-F238E27FC236}">
                <a16:creationId xmlns:a16="http://schemas.microsoft.com/office/drawing/2014/main" id="{A43B13ED-EC80-A0C4-209D-BEBB8123D918}"/>
              </a:ext>
            </a:extLst>
          </p:cNvPr>
          <p:cNvCxnSpPr>
            <a:cxnSpLocks/>
          </p:cNvCxnSpPr>
          <p:nvPr/>
        </p:nvCxnSpPr>
        <p:spPr>
          <a:xfrm flipH="1">
            <a:off x="6893585" y="5335443"/>
            <a:ext cx="29707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Metin kutusu 14">
            <a:extLst>
              <a:ext uri="{FF2B5EF4-FFF2-40B4-BE49-F238E27FC236}">
                <a16:creationId xmlns:a16="http://schemas.microsoft.com/office/drawing/2014/main" id="{0F495205-47BB-5FD0-DF19-C32CDE7A9E50}"/>
              </a:ext>
            </a:extLst>
          </p:cNvPr>
          <p:cNvSpPr txBox="1"/>
          <p:nvPr/>
        </p:nvSpPr>
        <p:spPr>
          <a:xfrm>
            <a:off x="4242153" y="3333607"/>
            <a:ext cx="914400" cy="369332"/>
          </a:xfrm>
          <a:prstGeom prst="rect">
            <a:avLst/>
          </a:prstGeom>
          <a:noFill/>
        </p:spPr>
        <p:txBody>
          <a:bodyPr wrap="square" rtlCol="0">
            <a:spAutoFit/>
          </a:bodyPr>
          <a:lstStyle/>
          <a:p>
            <a:r>
              <a:rPr lang="tr-TR" dirty="0"/>
              <a:t>Doğru</a:t>
            </a:r>
          </a:p>
        </p:txBody>
      </p:sp>
      <p:sp>
        <p:nvSpPr>
          <p:cNvPr id="16" name="Metin kutusu 15">
            <a:extLst>
              <a:ext uri="{FF2B5EF4-FFF2-40B4-BE49-F238E27FC236}">
                <a16:creationId xmlns:a16="http://schemas.microsoft.com/office/drawing/2014/main" id="{329EC128-2707-2068-1933-5E20480FF4A4}"/>
              </a:ext>
            </a:extLst>
          </p:cNvPr>
          <p:cNvSpPr txBox="1"/>
          <p:nvPr/>
        </p:nvSpPr>
        <p:spPr>
          <a:xfrm>
            <a:off x="6679315" y="3363306"/>
            <a:ext cx="914400" cy="369332"/>
          </a:xfrm>
          <a:prstGeom prst="rect">
            <a:avLst/>
          </a:prstGeom>
          <a:noFill/>
        </p:spPr>
        <p:txBody>
          <a:bodyPr wrap="square" rtlCol="0">
            <a:spAutoFit/>
          </a:bodyPr>
          <a:lstStyle/>
          <a:p>
            <a:r>
              <a:rPr lang="tr-TR" dirty="0"/>
              <a:t>Yanlış</a:t>
            </a:r>
          </a:p>
        </p:txBody>
      </p:sp>
      <p:sp>
        <p:nvSpPr>
          <p:cNvPr id="17" name="Oval 16">
            <a:extLst>
              <a:ext uri="{FF2B5EF4-FFF2-40B4-BE49-F238E27FC236}">
                <a16:creationId xmlns:a16="http://schemas.microsoft.com/office/drawing/2014/main" id="{87FBA295-E012-5136-A593-9676D5A69795}"/>
              </a:ext>
            </a:extLst>
          </p:cNvPr>
          <p:cNvSpPr/>
          <p:nvPr/>
        </p:nvSpPr>
        <p:spPr>
          <a:xfrm>
            <a:off x="5038540" y="2028408"/>
            <a:ext cx="1777754" cy="5841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Başlangıç</a:t>
            </a:r>
          </a:p>
        </p:txBody>
      </p:sp>
      <p:cxnSp>
        <p:nvCxnSpPr>
          <p:cNvPr id="18" name="Düz Ok Bağlayıcısı 17">
            <a:extLst>
              <a:ext uri="{FF2B5EF4-FFF2-40B4-BE49-F238E27FC236}">
                <a16:creationId xmlns:a16="http://schemas.microsoft.com/office/drawing/2014/main" id="{39D94C82-B9C6-FE0F-105E-4389003FD5AC}"/>
              </a:ext>
            </a:extLst>
          </p:cNvPr>
          <p:cNvCxnSpPr>
            <a:cxnSpLocks/>
          </p:cNvCxnSpPr>
          <p:nvPr/>
        </p:nvCxnSpPr>
        <p:spPr>
          <a:xfrm flipH="1">
            <a:off x="4243885" y="3733480"/>
            <a:ext cx="79465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Dikdörtgen 18">
            <a:extLst>
              <a:ext uri="{FF2B5EF4-FFF2-40B4-BE49-F238E27FC236}">
                <a16:creationId xmlns:a16="http://schemas.microsoft.com/office/drawing/2014/main" id="{EA4603C6-582C-F074-E9EE-E26EBDC04E81}"/>
              </a:ext>
            </a:extLst>
          </p:cNvPr>
          <p:cNvSpPr/>
          <p:nvPr/>
        </p:nvSpPr>
        <p:spPr>
          <a:xfrm>
            <a:off x="2436170" y="3388707"/>
            <a:ext cx="1731145" cy="68954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İşlem(ler)1</a:t>
            </a:r>
          </a:p>
        </p:txBody>
      </p:sp>
      <p:cxnSp>
        <p:nvCxnSpPr>
          <p:cNvPr id="20" name="Düz Ok Bağlayıcısı 19">
            <a:extLst>
              <a:ext uri="{FF2B5EF4-FFF2-40B4-BE49-F238E27FC236}">
                <a16:creationId xmlns:a16="http://schemas.microsoft.com/office/drawing/2014/main" id="{E358236F-A1B2-7893-87FC-8EFC224443E2}"/>
              </a:ext>
            </a:extLst>
          </p:cNvPr>
          <p:cNvCxnSpPr>
            <a:cxnSpLocks/>
          </p:cNvCxnSpPr>
          <p:nvPr/>
        </p:nvCxnSpPr>
        <p:spPr>
          <a:xfrm>
            <a:off x="1932589" y="5341693"/>
            <a:ext cx="318252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Düz Ok Bağlayıcısı 20">
            <a:extLst>
              <a:ext uri="{FF2B5EF4-FFF2-40B4-BE49-F238E27FC236}">
                <a16:creationId xmlns:a16="http://schemas.microsoft.com/office/drawing/2014/main" id="{BD5E3696-44F8-4941-372D-87458C7BAFB1}"/>
              </a:ext>
            </a:extLst>
          </p:cNvPr>
          <p:cNvCxnSpPr>
            <a:cxnSpLocks/>
          </p:cNvCxnSpPr>
          <p:nvPr/>
        </p:nvCxnSpPr>
        <p:spPr>
          <a:xfrm>
            <a:off x="1886729" y="3733479"/>
            <a:ext cx="0" cy="16019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Düz Ok Bağlayıcısı 21">
            <a:extLst>
              <a:ext uri="{FF2B5EF4-FFF2-40B4-BE49-F238E27FC236}">
                <a16:creationId xmlns:a16="http://schemas.microsoft.com/office/drawing/2014/main" id="{1721A7C5-4149-4FE1-9144-E3FCD40ADCC0}"/>
              </a:ext>
            </a:extLst>
          </p:cNvPr>
          <p:cNvCxnSpPr>
            <a:cxnSpLocks/>
          </p:cNvCxnSpPr>
          <p:nvPr/>
        </p:nvCxnSpPr>
        <p:spPr>
          <a:xfrm flipH="1">
            <a:off x="1886729" y="3745241"/>
            <a:ext cx="4874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22515648-7C01-7B4E-491E-ED7E125EBD6B}"/>
              </a:ext>
            </a:extLst>
          </p:cNvPr>
          <p:cNvSpPr/>
          <p:nvPr/>
        </p:nvSpPr>
        <p:spPr>
          <a:xfrm>
            <a:off x="5115110" y="5047720"/>
            <a:ext cx="1777754" cy="5841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Çıkış</a:t>
            </a:r>
          </a:p>
        </p:txBody>
      </p:sp>
      <p:sp>
        <p:nvSpPr>
          <p:cNvPr id="24" name="Metin kutusu 23">
            <a:extLst>
              <a:ext uri="{FF2B5EF4-FFF2-40B4-BE49-F238E27FC236}">
                <a16:creationId xmlns:a16="http://schemas.microsoft.com/office/drawing/2014/main" id="{2F0970F7-7116-0965-150D-0E7E51ACC6A5}"/>
              </a:ext>
            </a:extLst>
          </p:cNvPr>
          <p:cNvSpPr txBox="1"/>
          <p:nvPr/>
        </p:nvSpPr>
        <p:spPr>
          <a:xfrm>
            <a:off x="1482930" y="1316821"/>
            <a:ext cx="4940007" cy="400110"/>
          </a:xfrm>
          <a:prstGeom prst="rect">
            <a:avLst/>
          </a:prstGeom>
          <a:noFill/>
        </p:spPr>
        <p:txBody>
          <a:bodyPr wrap="none" rtlCol="0">
            <a:spAutoFit/>
          </a:bodyPr>
          <a:lstStyle/>
          <a:p>
            <a:r>
              <a:rPr lang="tr-TR" sz="2000" b="1" i="1" dirty="0">
                <a:effectLst/>
                <a:latin typeface="Calibri" panose="020F0502020204030204" pitchFamily="34" charset="0"/>
                <a:cs typeface="Calibri" panose="020F0502020204030204" pitchFamily="34" charset="0"/>
              </a:rPr>
              <a:t>If / else ifadesinin genel akış şeması şöyledir:</a:t>
            </a:r>
            <a:endParaRPr lang="tr-TR" sz="2000" i="1" dirty="0">
              <a:latin typeface="Calibri" panose="020F0502020204030204" pitchFamily="34" charset="0"/>
              <a:cs typeface="Calibri" panose="020F0502020204030204" pitchFamily="34" charset="0"/>
            </a:endParaRPr>
          </a:p>
        </p:txBody>
      </p:sp>
      <p:sp>
        <p:nvSpPr>
          <p:cNvPr id="25" name="Metin kutusu 24">
            <a:extLst>
              <a:ext uri="{FF2B5EF4-FFF2-40B4-BE49-F238E27FC236}">
                <a16:creationId xmlns:a16="http://schemas.microsoft.com/office/drawing/2014/main" id="{CFA5494D-EE85-FA5B-427C-14B29510BBC9}"/>
              </a:ext>
            </a:extLst>
          </p:cNvPr>
          <p:cNvSpPr txBox="1"/>
          <p:nvPr/>
        </p:nvSpPr>
        <p:spPr>
          <a:xfrm>
            <a:off x="7136515" y="6121237"/>
            <a:ext cx="4981594" cy="646331"/>
          </a:xfrm>
          <a:prstGeom prst="rect">
            <a:avLst/>
          </a:prstGeom>
          <a:noFill/>
        </p:spPr>
        <p:txBody>
          <a:bodyPr wrap="square">
            <a:spAutoFit/>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I</a:t>
            </a:r>
            <a:r>
              <a:rPr lang="tr-TR" sz="1800" dirty="0"/>
              <a:t>f / else</a:t>
            </a:r>
            <a:r>
              <a:rPr lang="tr-TR" sz="1800" dirty="0">
                <a:effectLst/>
                <a:latin typeface="Calibri" panose="020F0502020204030204" pitchFamily="34" charset="0"/>
                <a:ea typeface="Calibri" panose="020F0502020204030204" pitchFamily="34" charset="0"/>
                <a:cs typeface="Times New Roman" panose="02020603050405020304" pitchFamily="18" charset="0"/>
              </a:rPr>
              <a:t> yapısı için örnek bir kod </a:t>
            </a:r>
            <a:r>
              <a:rPr lang="tr-TR" sz="1800" dirty="0">
                <a:latin typeface="Calibri" panose="020F0502020204030204" pitchFamily="34" charset="0"/>
                <a:ea typeface="Calibri" panose="020F0502020204030204" pitchFamily="34" charset="0"/>
                <a:cs typeface="Times New Roman" panose="02020603050405020304" pitchFamily="18" charset="0"/>
              </a:rPr>
              <a:t>ve akış diyagramı örneği </a:t>
            </a:r>
            <a:r>
              <a:rPr lang="tr-TR" sz="1800" dirty="0">
                <a:effectLst/>
                <a:latin typeface="Calibri" panose="020F0502020204030204" pitchFamily="34" charset="0"/>
                <a:ea typeface="Calibri" panose="020F0502020204030204" pitchFamily="34" charset="0"/>
                <a:cs typeface="Times New Roman" panose="02020603050405020304" pitchFamily="18" charset="0"/>
              </a:rPr>
              <a:t>yazacak olursak;</a:t>
            </a:r>
            <a:endParaRPr lang="tr-TR" sz="1800" dirty="0"/>
          </a:p>
        </p:txBody>
      </p:sp>
      <p:sp>
        <p:nvSpPr>
          <p:cNvPr id="26" name="Metin kutusu 25">
            <a:extLst>
              <a:ext uri="{FF2B5EF4-FFF2-40B4-BE49-F238E27FC236}">
                <a16:creationId xmlns:a16="http://schemas.microsoft.com/office/drawing/2014/main" id="{8937A212-8371-B84F-D91E-519AE3E20DCD}"/>
              </a:ext>
            </a:extLst>
          </p:cNvPr>
          <p:cNvSpPr txBox="1"/>
          <p:nvPr/>
        </p:nvSpPr>
        <p:spPr>
          <a:xfrm>
            <a:off x="8267330" y="2077579"/>
            <a:ext cx="3776888" cy="369332"/>
          </a:xfrm>
          <a:prstGeom prst="rect">
            <a:avLst/>
          </a:prstGeom>
          <a:noFill/>
        </p:spPr>
        <p:txBody>
          <a:bodyPr wrap="square">
            <a:spAutoFit/>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if / else yapısına çift seçimli yapı denir. </a:t>
            </a:r>
            <a:endParaRPr lang="tr-TR" dirty="0"/>
          </a:p>
        </p:txBody>
      </p:sp>
    </p:spTree>
    <p:extLst>
      <p:ext uri="{BB962C8B-B14F-4D97-AF65-F5344CB8AC3E}">
        <p14:creationId xmlns:p14="http://schemas.microsoft.com/office/powerpoint/2010/main" val="3142410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5" name="Google Shape;20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12</a:t>
            </a:fld>
            <a:endParaRPr lang="tr-TR" dirty="0"/>
          </a:p>
        </p:txBody>
      </p:sp>
      <p:sp>
        <p:nvSpPr>
          <p:cNvPr id="6" name="Google Shape;204;p4">
            <a:extLst>
              <a:ext uri="{FF2B5EF4-FFF2-40B4-BE49-F238E27FC236}">
                <a16:creationId xmlns:a16="http://schemas.microsoft.com/office/drawing/2014/main" id="{D8C19602-ACB1-3AAA-5C07-9D97CB50E466}"/>
              </a:ext>
            </a:extLst>
          </p:cNvPr>
          <p:cNvSpPr txBox="1">
            <a:spLocks noGrp="1"/>
          </p:cNvSpPr>
          <p:nvPr>
            <p:ph type="title"/>
          </p:nvPr>
        </p:nvSpPr>
        <p:spPr>
          <a:xfrm>
            <a:off x="1403343" y="761017"/>
            <a:ext cx="9951720" cy="132588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168DBA"/>
              </a:buClr>
              <a:buSzPts val="3600"/>
              <a:buFont typeface="Century Gothic" panose="020B0502020202020204"/>
              <a:buNone/>
            </a:pPr>
            <a:r>
              <a:rPr lang="tr-TR" dirty="0"/>
              <a:t>C#’da Ternary Operatörü</a:t>
            </a:r>
            <a:endParaRPr lang="tr-TR" sz="2000" b="1" dirty="0"/>
          </a:p>
        </p:txBody>
      </p:sp>
      <p:sp>
        <p:nvSpPr>
          <p:cNvPr id="9" name="Metin kutusu 8">
            <a:extLst>
              <a:ext uri="{FF2B5EF4-FFF2-40B4-BE49-F238E27FC236}">
                <a16:creationId xmlns:a16="http://schemas.microsoft.com/office/drawing/2014/main" id="{ACDCB279-0CBF-88E4-69E9-9C1509803688}"/>
              </a:ext>
            </a:extLst>
          </p:cNvPr>
          <p:cNvSpPr txBox="1"/>
          <p:nvPr/>
        </p:nvSpPr>
        <p:spPr>
          <a:xfrm>
            <a:off x="1758518" y="3321420"/>
            <a:ext cx="2856391" cy="369332"/>
          </a:xfrm>
          <a:prstGeom prst="rect">
            <a:avLst/>
          </a:prstGeom>
          <a:noFill/>
        </p:spPr>
        <p:txBody>
          <a:bodyPr wrap="square">
            <a:spAutoFit/>
          </a:bodyPr>
          <a:lstStyle/>
          <a:p>
            <a:r>
              <a:rPr lang="tr-TR" dirty="0">
                <a:latin typeface="Courier New" panose="02070309020205020404" pitchFamily="49" charset="0"/>
                <a:cs typeface="Courier New" panose="02070309020205020404" pitchFamily="49" charset="0"/>
              </a:rPr>
              <a:t>String mesaj</a:t>
            </a:r>
          </a:p>
        </p:txBody>
      </p:sp>
      <p:sp>
        <p:nvSpPr>
          <p:cNvPr id="10" name="Metin kutusu 9">
            <a:extLst>
              <a:ext uri="{FF2B5EF4-FFF2-40B4-BE49-F238E27FC236}">
                <a16:creationId xmlns:a16="http://schemas.microsoft.com/office/drawing/2014/main" id="{CABDDB8A-F3AD-25CA-D495-F5B9CEB59403}"/>
              </a:ext>
            </a:extLst>
          </p:cNvPr>
          <p:cNvSpPr txBox="1"/>
          <p:nvPr/>
        </p:nvSpPr>
        <p:spPr>
          <a:xfrm>
            <a:off x="1444778" y="1318476"/>
            <a:ext cx="10290083" cy="646331"/>
          </a:xfrm>
          <a:prstGeom prst="rect">
            <a:avLst/>
          </a:prstGeom>
          <a:noFill/>
        </p:spPr>
        <p:txBody>
          <a:bodyPr wrap="square">
            <a:spAutoFit/>
          </a:bodyPr>
          <a:lstStyle/>
          <a:p>
            <a:r>
              <a:rPr lang="tr-TR" dirty="0"/>
              <a:t>Ternary Operatörü kendi kalıbında şarta göre farklı değerleri döndürmemizi sağlayan bir operatördür.</a:t>
            </a:r>
          </a:p>
        </p:txBody>
      </p:sp>
      <p:sp>
        <p:nvSpPr>
          <p:cNvPr id="11" name="Metin kutusu 10">
            <a:extLst>
              <a:ext uri="{FF2B5EF4-FFF2-40B4-BE49-F238E27FC236}">
                <a16:creationId xmlns:a16="http://schemas.microsoft.com/office/drawing/2014/main" id="{B47AD84C-F1FC-0A06-CE32-045EA5B92105}"/>
              </a:ext>
            </a:extLst>
          </p:cNvPr>
          <p:cNvSpPr txBox="1"/>
          <p:nvPr/>
        </p:nvSpPr>
        <p:spPr>
          <a:xfrm>
            <a:off x="3958700" y="2853266"/>
            <a:ext cx="5262240" cy="369332"/>
          </a:xfrm>
          <a:prstGeom prst="rect">
            <a:avLst/>
          </a:prstGeom>
          <a:noFill/>
        </p:spPr>
        <p:txBody>
          <a:bodyPr wrap="square">
            <a:spAutoFit/>
          </a:bodyPr>
          <a:lstStyle/>
          <a:p>
            <a:r>
              <a:rPr lang="tr-TR" dirty="0">
                <a:latin typeface="Courier New" panose="02070309020205020404" pitchFamily="49" charset="0"/>
                <a:cs typeface="Courier New" panose="02070309020205020404" pitchFamily="49" charset="0"/>
              </a:rPr>
              <a:t>Kadınlara özel ürünler için kampanya</a:t>
            </a:r>
          </a:p>
        </p:txBody>
      </p:sp>
      <p:cxnSp>
        <p:nvCxnSpPr>
          <p:cNvPr id="12" name="Düz Ok Bağlayıcısı 11">
            <a:extLst>
              <a:ext uri="{FF2B5EF4-FFF2-40B4-BE49-F238E27FC236}">
                <a16:creationId xmlns:a16="http://schemas.microsoft.com/office/drawing/2014/main" id="{E3CBDE74-FA1E-828A-DF59-B5881A8A664C}"/>
              </a:ext>
            </a:extLst>
          </p:cNvPr>
          <p:cNvCxnSpPr/>
          <p:nvPr/>
        </p:nvCxnSpPr>
        <p:spPr>
          <a:xfrm flipV="1">
            <a:off x="3186714" y="3037932"/>
            <a:ext cx="771986" cy="283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Metin kutusu 12">
            <a:extLst>
              <a:ext uri="{FF2B5EF4-FFF2-40B4-BE49-F238E27FC236}">
                <a16:creationId xmlns:a16="http://schemas.microsoft.com/office/drawing/2014/main" id="{CFD0EE64-40B0-12D4-BBE1-AC18F50F91F2}"/>
              </a:ext>
            </a:extLst>
          </p:cNvPr>
          <p:cNvSpPr txBox="1"/>
          <p:nvPr/>
        </p:nvSpPr>
        <p:spPr>
          <a:xfrm>
            <a:off x="3958700" y="3789573"/>
            <a:ext cx="5262240" cy="369332"/>
          </a:xfrm>
          <a:prstGeom prst="rect">
            <a:avLst/>
          </a:prstGeom>
          <a:noFill/>
        </p:spPr>
        <p:txBody>
          <a:bodyPr wrap="square">
            <a:spAutoFit/>
          </a:bodyPr>
          <a:lstStyle/>
          <a:p>
            <a:r>
              <a:rPr lang="tr-TR" dirty="0">
                <a:latin typeface="Courier New" panose="02070309020205020404" pitchFamily="49" charset="0"/>
                <a:cs typeface="Courier New" panose="02070309020205020404" pitchFamily="49" charset="0"/>
              </a:rPr>
              <a:t>Erkeklere özel ürünler için kampanya</a:t>
            </a:r>
          </a:p>
        </p:txBody>
      </p:sp>
      <p:cxnSp>
        <p:nvCxnSpPr>
          <p:cNvPr id="14" name="Düz Ok Bağlayıcısı 13">
            <a:extLst>
              <a:ext uri="{FF2B5EF4-FFF2-40B4-BE49-F238E27FC236}">
                <a16:creationId xmlns:a16="http://schemas.microsoft.com/office/drawing/2014/main" id="{B89605BB-94AE-37AD-6A43-8240A4A60BEA}"/>
              </a:ext>
            </a:extLst>
          </p:cNvPr>
          <p:cNvCxnSpPr>
            <a:cxnSpLocks/>
          </p:cNvCxnSpPr>
          <p:nvPr/>
        </p:nvCxnSpPr>
        <p:spPr>
          <a:xfrm>
            <a:off x="3186714" y="3690752"/>
            <a:ext cx="771986" cy="283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Metin kutusu 14">
            <a:extLst>
              <a:ext uri="{FF2B5EF4-FFF2-40B4-BE49-F238E27FC236}">
                <a16:creationId xmlns:a16="http://schemas.microsoft.com/office/drawing/2014/main" id="{CCCD484D-FBFA-13A0-C2A0-DBEBA87E77E1}"/>
              </a:ext>
            </a:extLst>
          </p:cNvPr>
          <p:cNvSpPr txBox="1"/>
          <p:nvPr/>
        </p:nvSpPr>
        <p:spPr>
          <a:xfrm>
            <a:off x="2963107" y="5348187"/>
            <a:ext cx="9705632" cy="461665"/>
          </a:xfrm>
          <a:prstGeom prst="rect">
            <a:avLst/>
          </a:prstGeom>
          <a:noFill/>
        </p:spPr>
        <p:txBody>
          <a:bodyPr wrap="square">
            <a:spAutoFit/>
          </a:bodyPr>
          <a:lstStyle/>
          <a:p>
            <a:r>
              <a:rPr lang="tr-TR" sz="1700" dirty="0">
                <a:latin typeface="Courier New" panose="02070309020205020404" pitchFamily="49" charset="0"/>
                <a:cs typeface="Courier New" panose="02070309020205020404" pitchFamily="49" charset="0"/>
              </a:rPr>
              <a:t>..Şart/Durum..</a:t>
            </a:r>
            <a:r>
              <a:rPr lang="tr-TR" sz="2000" b="1" dirty="0">
                <a:solidFill>
                  <a:srgbClr val="FF0000"/>
                </a:solidFill>
                <a:latin typeface="Courier New" panose="02070309020205020404" pitchFamily="49" charset="0"/>
                <a:cs typeface="Courier New" panose="02070309020205020404" pitchFamily="49" charset="0"/>
              </a:rPr>
              <a:t>?</a:t>
            </a:r>
            <a:r>
              <a:rPr lang="tr-TR" sz="1700" dirty="0">
                <a:latin typeface="Courier New" panose="02070309020205020404" pitchFamily="49" charset="0"/>
                <a:cs typeface="Courier New" panose="02070309020205020404" pitchFamily="49" charset="0"/>
              </a:rPr>
              <a:t>..Şart doğru olduğunda..</a:t>
            </a:r>
            <a:r>
              <a:rPr lang="tr-TR" sz="2400" b="1" dirty="0">
                <a:solidFill>
                  <a:srgbClr val="FF0000"/>
                </a:solidFill>
                <a:latin typeface="Courier New" panose="02070309020205020404" pitchFamily="49" charset="0"/>
                <a:cs typeface="Courier New" panose="02070309020205020404" pitchFamily="49" charset="0"/>
              </a:rPr>
              <a:t>:</a:t>
            </a:r>
            <a:r>
              <a:rPr lang="tr-TR" sz="1700" dirty="0">
                <a:latin typeface="Courier New" panose="02070309020205020404" pitchFamily="49" charset="0"/>
                <a:cs typeface="Courier New" panose="02070309020205020404" pitchFamily="49" charset="0"/>
              </a:rPr>
              <a:t>..Şart Yanlış olduğunda..</a:t>
            </a:r>
            <a:endParaRPr lang="tr-TR" sz="1700" b="1" dirty="0">
              <a:solidFill>
                <a:srgbClr val="FF0000"/>
              </a:solidFill>
              <a:latin typeface="Courier New" panose="02070309020205020404" pitchFamily="49" charset="0"/>
              <a:cs typeface="Courier New" panose="02070309020205020404" pitchFamily="49" charset="0"/>
            </a:endParaRPr>
          </a:p>
        </p:txBody>
      </p:sp>
      <p:sp>
        <p:nvSpPr>
          <p:cNvPr id="16" name="Metin kutusu 15">
            <a:extLst>
              <a:ext uri="{FF2B5EF4-FFF2-40B4-BE49-F238E27FC236}">
                <a16:creationId xmlns:a16="http://schemas.microsoft.com/office/drawing/2014/main" id="{E3377DB3-89A4-09F7-1CB5-2EDA62286DCF}"/>
              </a:ext>
            </a:extLst>
          </p:cNvPr>
          <p:cNvSpPr txBox="1"/>
          <p:nvPr/>
        </p:nvSpPr>
        <p:spPr>
          <a:xfrm>
            <a:off x="1020747" y="5440520"/>
            <a:ext cx="2461431" cy="369332"/>
          </a:xfrm>
          <a:prstGeom prst="rect">
            <a:avLst/>
          </a:prstGeom>
          <a:noFill/>
        </p:spPr>
        <p:txBody>
          <a:bodyPr wrap="square">
            <a:spAutoFit/>
          </a:bodyPr>
          <a:lstStyle/>
          <a:p>
            <a:r>
              <a:rPr lang="tr-TR" dirty="0">
                <a:latin typeface="Courier New" panose="02070309020205020404" pitchFamily="49" charset="0"/>
                <a:cs typeface="Courier New" panose="02070309020205020404" pitchFamily="49" charset="0"/>
              </a:rPr>
              <a:t>String mesaj =  </a:t>
            </a:r>
          </a:p>
        </p:txBody>
      </p:sp>
      <p:sp>
        <p:nvSpPr>
          <p:cNvPr id="17" name="Metin kutusu 16">
            <a:extLst>
              <a:ext uri="{FF2B5EF4-FFF2-40B4-BE49-F238E27FC236}">
                <a16:creationId xmlns:a16="http://schemas.microsoft.com/office/drawing/2014/main" id="{D61F29A6-2289-8C47-5421-70A0D6011A72}"/>
              </a:ext>
            </a:extLst>
          </p:cNvPr>
          <p:cNvSpPr txBox="1"/>
          <p:nvPr/>
        </p:nvSpPr>
        <p:spPr>
          <a:xfrm>
            <a:off x="1758517" y="2249857"/>
            <a:ext cx="2856391" cy="369332"/>
          </a:xfrm>
          <a:prstGeom prst="rect">
            <a:avLst/>
          </a:prstGeom>
          <a:noFill/>
        </p:spPr>
        <p:txBody>
          <a:bodyPr wrap="square">
            <a:spAutoFit/>
          </a:bodyPr>
          <a:lstStyle/>
          <a:p>
            <a:r>
              <a:rPr lang="tr-TR" dirty="0">
                <a:latin typeface="Courier New" panose="02070309020205020404" pitchFamily="49" charset="0"/>
                <a:cs typeface="Courier New" panose="02070309020205020404" pitchFamily="49" charset="0"/>
              </a:rPr>
              <a:t>boolean cinsiyet </a:t>
            </a:r>
          </a:p>
        </p:txBody>
      </p:sp>
    </p:spTree>
    <p:extLst>
      <p:ext uri="{BB962C8B-B14F-4D97-AF65-F5344CB8AC3E}">
        <p14:creationId xmlns:p14="http://schemas.microsoft.com/office/powerpoint/2010/main" val="3308993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5" name="Google Shape;20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13</a:t>
            </a:fld>
            <a:endParaRPr lang="tr-TR" dirty="0"/>
          </a:p>
        </p:txBody>
      </p:sp>
      <p:sp>
        <p:nvSpPr>
          <p:cNvPr id="6" name="Google Shape;204;p4">
            <a:extLst>
              <a:ext uri="{FF2B5EF4-FFF2-40B4-BE49-F238E27FC236}">
                <a16:creationId xmlns:a16="http://schemas.microsoft.com/office/drawing/2014/main" id="{D8C19602-ACB1-3AAA-5C07-9D97CB50E466}"/>
              </a:ext>
            </a:extLst>
          </p:cNvPr>
          <p:cNvSpPr txBox="1">
            <a:spLocks noGrp="1"/>
          </p:cNvSpPr>
          <p:nvPr>
            <p:ph type="title"/>
          </p:nvPr>
        </p:nvSpPr>
        <p:spPr>
          <a:xfrm>
            <a:off x="1403343" y="761017"/>
            <a:ext cx="9951720" cy="132588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168DBA"/>
              </a:buClr>
              <a:buSzPts val="3600"/>
              <a:buFont typeface="Century Gothic" panose="020B0502020202020204"/>
              <a:buNone/>
            </a:pPr>
            <a:r>
              <a:rPr lang="tr-TR" dirty="0"/>
              <a:t>C#’da iç içe geçmiş if ifadesi (Nested if)</a:t>
            </a:r>
            <a:endParaRPr lang="tr-TR" sz="2000" b="1" dirty="0"/>
          </a:p>
        </p:txBody>
      </p:sp>
      <p:sp>
        <p:nvSpPr>
          <p:cNvPr id="7" name="Metin kutusu 6">
            <a:extLst>
              <a:ext uri="{FF2B5EF4-FFF2-40B4-BE49-F238E27FC236}">
                <a16:creationId xmlns:a16="http://schemas.microsoft.com/office/drawing/2014/main" id="{5696B317-E69E-F545-0891-19CEE6FD8671}"/>
              </a:ext>
            </a:extLst>
          </p:cNvPr>
          <p:cNvSpPr txBox="1"/>
          <p:nvPr/>
        </p:nvSpPr>
        <p:spPr>
          <a:xfrm>
            <a:off x="1311579" y="1152907"/>
            <a:ext cx="8786674" cy="968278"/>
          </a:xfrm>
          <a:prstGeom prst="rect">
            <a:avLst/>
          </a:prstGeom>
          <a:noFill/>
        </p:spPr>
        <p:txBody>
          <a:bodyPr wrap="square">
            <a:spAutoFit/>
          </a:bodyPr>
          <a:lstStyle/>
          <a:p>
            <a:pPr indent="449580">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İç içe geçmiş if, if'in gövdesinde veya başkasının gövdesinde başka bir if ifadesidir. </a:t>
            </a:r>
            <a:r>
              <a:rPr lang="tr-TR" sz="1800" dirty="0">
                <a:latin typeface="Calibri" panose="020F0502020204030204" pitchFamily="34" charset="0"/>
                <a:ea typeface="Calibri" panose="020F0502020204030204" pitchFamily="34" charset="0"/>
                <a:cs typeface="Times New Roman" panose="02020603050405020304" pitchFamily="18" charset="0"/>
              </a:rPr>
              <a:t>C#</a:t>
            </a:r>
            <a:r>
              <a:rPr lang="tr-TR" sz="1800" dirty="0">
                <a:effectLst/>
                <a:latin typeface="Calibri" panose="020F0502020204030204" pitchFamily="34" charset="0"/>
                <a:ea typeface="Calibri" panose="020F0502020204030204" pitchFamily="34" charset="0"/>
                <a:cs typeface="Times New Roman" panose="02020603050405020304" pitchFamily="18" charset="0"/>
              </a:rPr>
              <a:t>, yuvalanmış if ifadelerine izin verdiği için, bir if veya else-if ifadesini başka bir if ifadesinin içine yerleştirebiliriz.</a:t>
            </a:r>
          </a:p>
        </p:txBody>
      </p:sp>
      <p:sp>
        <p:nvSpPr>
          <p:cNvPr id="8" name="Metin kutusu 7">
            <a:extLst>
              <a:ext uri="{FF2B5EF4-FFF2-40B4-BE49-F238E27FC236}">
                <a16:creationId xmlns:a16="http://schemas.microsoft.com/office/drawing/2014/main" id="{04A49E36-52C6-48F5-1C5B-8E89C1EE3A49}"/>
              </a:ext>
            </a:extLst>
          </p:cNvPr>
          <p:cNvSpPr txBox="1"/>
          <p:nvPr/>
        </p:nvSpPr>
        <p:spPr>
          <a:xfrm>
            <a:off x="1311578" y="2247445"/>
            <a:ext cx="8640289" cy="375552"/>
          </a:xfrm>
          <a:prstGeom prst="rect">
            <a:avLst/>
          </a:prstGeom>
          <a:noFill/>
        </p:spPr>
        <p:txBody>
          <a:bodyPr wrap="square">
            <a:spAutoFit/>
          </a:bodyPr>
          <a:lstStyle/>
          <a:p>
            <a:pPr>
              <a:lnSpc>
                <a:spcPct val="107000"/>
              </a:lnSpc>
              <a:spcAft>
                <a:spcPts val="800"/>
              </a:spcAft>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C#’da</a:t>
            </a:r>
            <a:r>
              <a:rPr lang="tr-TR" sz="1800" dirty="0">
                <a:effectLst/>
                <a:latin typeface="Calibri" panose="020F0502020204030204" pitchFamily="34" charset="0"/>
                <a:ea typeface="Calibri" panose="020F0502020204030204" pitchFamily="34" charset="0"/>
                <a:cs typeface="Times New Roman" panose="02020603050405020304" pitchFamily="18" charset="0"/>
              </a:rPr>
              <a:t> iç içe geçmiş if ifadesinin (Nested if) genel biçimi veya sözdizimi şöyledir:</a:t>
            </a:r>
          </a:p>
        </p:txBody>
      </p:sp>
      <p:sp>
        <p:nvSpPr>
          <p:cNvPr id="9" name="Dikdörtgen: Köşeleri Yuvarlatılmış 8">
            <a:extLst>
              <a:ext uri="{FF2B5EF4-FFF2-40B4-BE49-F238E27FC236}">
                <a16:creationId xmlns:a16="http://schemas.microsoft.com/office/drawing/2014/main" id="{D1CF1AE4-A2F7-96EE-25EE-E2D751FA0F6E}"/>
              </a:ext>
            </a:extLst>
          </p:cNvPr>
          <p:cNvSpPr/>
          <p:nvPr/>
        </p:nvSpPr>
        <p:spPr>
          <a:xfrm>
            <a:off x="1500997" y="2745807"/>
            <a:ext cx="4322754" cy="3984232"/>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tr-TR" sz="1600" i="1" dirty="0">
                <a:effectLst/>
                <a:latin typeface="Courier New" panose="02070309020205020404" pitchFamily="49" charset="0"/>
                <a:ea typeface="Calibri" panose="020F0502020204030204" pitchFamily="34" charset="0"/>
                <a:cs typeface="Courier New" panose="02070309020205020404" pitchFamily="49" charset="0"/>
              </a:rPr>
              <a:t>if (koşul1) </a:t>
            </a:r>
            <a:endParaRPr lang="tr-TR" sz="1600" dirty="0">
              <a:effectLst/>
              <a:latin typeface="Courier New" panose="02070309020205020404" pitchFamily="49" charset="0"/>
              <a:ea typeface="Calibri" panose="020F0502020204030204" pitchFamily="34" charset="0"/>
              <a:cs typeface="Courier New" panose="02070309020205020404" pitchFamily="49" charset="0"/>
            </a:endParaRPr>
          </a:p>
          <a:p>
            <a:pPr>
              <a:lnSpc>
                <a:spcPct val="107000"/>
              </a:lnSpc>
              <a:spcAft>
                <a:spcPts val="800"/>
              </a:spcAft>
            </a:pPr>
            <a:r>
              <a:rPr lang="tr-TR" sz="1600" i="1" dirty="0">
                <a:effectLst/>
                <a:latin typeface="Courier New" panose="02070309020205020404" pitchFamily="49" charset="0"/>
                <a:ea typeface="Calibri" panose="020F0502020204030204" pitchFamily="34" charset="0"/>
                <a:cs typeface="Courier New" panose="02070309020205020404" pitchFamily="49" charset="0"/>
              </a:rPr>
              <a:t>{</a:t>
            </a:r>
            <a:endParaRPr lang="tr-TR" sz="1600" dirty="0">
              <a:effectLst/>
              <a:latin typeface="Courier New" panose="02070309020205020404" pitchFamily="49" charset="0"/>
              <a:ea typeface="Calibri" panose="020F0502020204030204" pitchFamily="34" charset="0"/>
              <a:cs typeface="Courier New" panose="02070309020205020404" pitchFamily="49" charset="0"/>
            </a:endParaRPr>
          </a:p>
          <a:p>
            <a:pPr>
              <a:lnSpc>
                <a:spcPct val="107000"/>
              </a:lnSpc>
              <a:spcAft>
                <a:spcPts val="800"/>
              </a:spcAft>
            </a:pPr>
            <a:r>
              <a:rPr lang="tr-TR" sz="1600" i="1" dirty="0">
                <a:effectLst/>
                <a:latin typeface="Courier New" panose="02070309020205020404" pitchFamily="49" charset="0"/>
                <a:ea typeface="Calibri" panose="020F0502020204030204" pitchFamily="34" charset="0"/>
                <a:cs typeface="Courier New" panose="02070309020205020404" pitchFamily="49" charset="0"/>
              </a:rPr>
              <a:t>   // koşul1 doğru olduğunda çalıştırılır</a:t>
            </a:r>
            <a:endParaRPr lang="tr-TR" sz="1600" dirty="0">
              <a:effectLst/>
              <a:latin typeface="Courier New" panose="02070309020205020404" pitchFamily="49" charset="0"/>
              <a:ea typeface="Calibri" panose="020F0502020204030204" pitchFamily="34" charset="0"/>
              <a:cs typeface="Courier New" panose="02070309020205020404" pitchFamily="49" charset="0"/>
            </a:endParaRPr>
          </a:p>
          <a:p>
            <a:pPr>
              <a:lnSpc>
                <a:spcPct val="107000"/>
              </a:lnSpc>
              <a:spcAft>
                <a:spcPts val="800"/>
              </a:spcAft>
            </a:pPr>
            <a:r>
              <a:rPr lang="tr-TR" sz="1600" i="1" dirty="0">
                <a:effectLst/>
                <a:latin typeface="Courier New" panose="02070309020205020404" pitchFamily="49" charset="0"/>
                <a:ea typeface="Calibri" panose="020F0502020204030204" pitchFamily="34" charset="0"/>
                <a:cs typeface="Courier New" panose="02070309020205020404" pitchFamily="49" charset="0"/>
              </a:rPr>
              <a:t>   if (koşul2) </a:t>
            </a:r>
            <a:endParaRPr lang="tr-TR" sz="1600" dirty="0">
              <a:effectLst/>
              <a:latin typeface="Courier New" panose="02070309020205020404" pitchFamily="49" charset="0"/>
              <a:ea typeface="Calibri" panose="020F0502020204030204" pitchFamily="34" charset="0"/>
              <a:cs typeface="Courier New" panose="02070309020205020404" pitchFamily="49" charset="0"/>
            </a:endParaRPr>
          </a:p>
          <a:p>
            <a:pPr>
              <a:lnSpc>
                <a:spcPct val="107000"/>
              </a:lnSpc>
              <a:spcAft>
                <a:spcPts val="800"/>
              </a:spcAft>
            </a:pPr>
            <a:r>
              <a:rPr lang="tr-TR" sz="1600" i="1" dirty="0">
                <a:effectLst/>
                <a:latin typeface="Courier New" panose="02070309020205020404" pitchFamily="49" charset="0"/>
                <a:ea typeface="Calibri" panose="020F0502020204030204" pitchFamily="34" charset="0"/>
                <a:cs typeface="Courier New" panose="02070309020205020404" pitchFamily="49" charset="0"/>
              </a:rPr>
              <a:t>   {</a:t>
            </a:r>
            <a:endParaRPr lang="tr-TR" sz="1600" dirty="0">
              <a:effectLst/>
              <a:latin typeface="Courier New" panose="02070309020205020404" pitchFamily="49" charset="0"/>
              <a:ea typeface="Calibri" panose="020F0502020204030204" pitchFamily="34" charset="0"/>
              <a:cs typeface="Courier New" panose="02070309020205020404" pitchFamily="49" charset="0"/>
            </a:endParaRPr>
          </a:p>
          <a:p>
            <a:pPr>
              <a:lnSpc>
                <a:spcPct val="107000"/>
              </a:lnSpc>
              <a:spcAft>
                <a:spcPts val="800"/>
              </a:spcAft>
            </a:pPr>
            <a:r>
              <a:rPr lang="tr-TR" sz="1600" i="1" dirty="0">
                <a:effectLst/>
                <a:latin typeface="Courier New" panose="02070309020205020404" pitchFamily="49" charset="0"/>
                <a:ea typeface="Calibri" panose="020F0502020204030204" pitchFamily="34" charset="0"/>
                <a:cs typeface="Courier New" panose="02070309020205020404" pitchFamily="49" charset="0"/>
              </a:rPr>
              <a:t>      // koşul2 doğru olduğunda çalıştırılır</a:t>
            </a:r>
            <a:endParaRPr lang="tr-TR" sz="1600" dirty="0">
              <a:effectLst/>
              <a:latin typeface="Courier New" panose="02070309020205020404" pitchFamily="49" charset="0"/>
              <a:ea typeface="Calibri" panose="020F0502020204030204" pitchFamily="34" charset="0"/>
              <a:cs typeface="Courier New" panose="02070309020205020404" pitchFamily="49" charset="0"/>
            </a:endParaRPr>
          </a:p>
          <a:p>
            <a:pPr>
              <a:lnSpc>
                <a:spcPct val="107000"/>
              </a:lnSpc>
              <a:spcAft>
                <a:spcPts val="800"/>
              </a:spcAft>
            </a:pPr>
            <a:r>
              <a:rPr lang="tr-TR" sz="1600" i="1" dirty="0">
                <a:effectLst/>
                <a:latin typeface="Courier New" panose="02070309020205020404" pitchFamily="49" charset="0"/>
                <a:ea typeface="Calibri" panose="020F0502020204030204" pitchFamily="34" charset="0"/>
                <a:cs typeface="Courier New" panose="02070309020205020404" pitchFamily="49" charset="0"/>
              </a:rPr>
              <a:t>   }</a:t>
            </a:r>
            <a:endParaRPr lang="tr-TR" sz="1600" dirty="0">
              <a:effectLst/>
              <a:latin typeface="Courier New" panose="02070309020205020404" pitchFamily="49" charset="0"/>
              <a:ea typeface="Calibri" panose="020F0502020204030204" pitchFamily="34" charset="0"/>
              <a:cs typeface="Courier New" panose="02070309020205020404" pitchFamily="49" charset="0"/>
            </a:endParaRPr>
          </a:p>
          <a:p>
            <a:pPr>
              <a:lnSpc>
                <a:spcPct val="107000"/>
              </a:lnSpc>
              <a:spcAft>
                <a:spcPts val="800"/>
              </a:spcAft>
            </a:pPr>
            <a:r>
              <a:rPr lang="tr-TR" sz="1600" i="1" dirty="0">
                <a:effectLst/>
                <a:latin typeface="Courier New" panose="02070309020205020404" pitchFamily="49" charset="0"/>
                <a:ea typeface="Calibri" panose="020F0502020204030204" pitchFamily="34" charset="0"/>
                <a:cs typeface="Courier New" panose="02070309020205020404" pitchFamily="49" charset="0"/>
              </a:rPr>
              <a:t>}</a:t>
            </a:r>
            <a:endParaRPr lang="tr-TR" sz="1600" dirty="0">
              <a:effectLst/>
              <a:latin typeface="Courier New" panose="02070309020205020404" pitchFamily="49" charset="0"/>
              <a:ea typeface="Calibri" panose="020F0502020204030204" pitchFamily="34" charset="0"/>
              <a:cs typeface="Courier New" panose="02070309020205020404" pitchFamily="49" charset="0"/>
            </a:endParaRPr>
          </a:p>
          <a:p>
            <a:pPr>
              <a:lnSpc>
                <a:spcPct val="107000"/>
              </a:lnSpc>
              <a:spcAft>
                <a:spcPts val="800"/>
              </a:spcAft>
            </a:pPr>
            <a:r>
              <a:rPr lang="tr-TR" dirty="0">
                <a:effectLst/>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191549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5" name="Google Shape;20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14</a:t>
            </a:fld>
            <a:endParaRPr lang="tr-TR" dirty="0"/>
          </a:p>
        </p:txBody>
      </p:sp>
      <p:sp>
        <p:nvSpPr>
          <p:cNvPr id="6" name="Google Shape;204;p4">
            <a:extLst>
              <a:ext uri="{FF2B5EF4-FFF2-40B4-BE49-F238E27FC236}">
                <a16:creationId xmlns:a16="http://schemas.microsoft.com/office/drawing/2014/main" id="{D8C19602-ACB1-3AAA-5C07-9D97CB50E466}"/>
              </a:ext>
            </a:extLst>
          </p:cNvPr>
          <p:cNvSpPr txBox="1">
            <a:spLocks noGrp="1"/>
          </p:cNvSpPr>
          <p:nvPr>
            <p:ph type="title"/>
          </p:nvPr>
        </p:nvSpPr>
        <p:spPr>
          <a:xfrm>
            <a:off x="1403343" y="761017"/>
            <a:ext cx="9951720" cy="132588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168DBA"/>
              </a:buClr>
              <a:buSzPts val="3600"/>
              <a:buFont typeface="Century Gothic" panose="020B0502020202020204"/>
              <a:buNone/>
            </a:pPr>
            <a:r>
              <a:rPr lang="tr-TR" dirty="0"/>
              <a:t>C#’da iç içe geçmiş if ifadesi (Nested if)</a:t>
            </a:r>
            <a:endParaRPr lang="tr-TR" sz="2000" b="1" dirty="0"/>
          </a:p>
        </p:txBody>
      </p:sp>
      <p:sp>
        <p:nvSpPr>
          <p:cNvPr id="7" name="Metin kutusu 6">
            <a:extLst>
              <a:ext uri="{FF2B5EF4-FFF2-40B4-BE49-F238E27FC236}">
                <a16:creationId xmlns:a16="http://schemas.microsoft.com/office/drawing/2014/main" id="{C3E78244-F5F9-D5B0-DA28-640AD1A2C1C6}"/>
              </a:ext>
            </a:extLst>
          </p:cNvPr>
          <p:cNvSpPr txBox="1"/>
          <p:nvPr/>
        </p:nvSpPr>
        <p:spPr>
          <a:xfrm>
            <a:off x="1311579" y="1205379"/>
            <a:ext cx="9467257" cy="369332"/>
          </a:xfrm>
          <a:prstGeom prst="rect">
            <a:avLst/>
          </a:prstGeom>
          <a:noFill/>
        </p:spPr>
        <p:txBody>
          <a:bodyPr wrap="square" rtlCol="0">
            <a:spAutoFit/>
          </a:bodyPr>
          <a:lstStyle/>
          <a:p>
            <a:r>
              <a:rPr lang="tr-TR" sz="1800" b="1" dirty="0" err="1">
                <a:latin typeface="+mj-lt"/>
              </a:rPr>
              <a:t>C#’da</a:t>
            </a:r>
            <a:r>
              <a:rPr lang="tr-TR" sz="1800" b="1" dirty="0">
                <a:latin typeface="+mj-lt"/>
              </a:rPr>
              <a:t> iç içe geçmiş if ifadesinin (Nested if) </a:t>
            </a:r>
            <a:r>
              <a:rPr lang="tr-TR" sz="1800" b="1" i="1" dirty="0">
                <a:effectLst/>
                <a:latin typeface="+mj-lt"/>
                <a:cs typeface="Calibri" panose="020F0502020204030204" pitchFamily="34" charset="0"/>
              </a:rPr>
              <a:t>genel akış şeması şöyledir:</a:t>
            </a:r>
            <a:endParaRPr lang="tr-TR" b="1" dirty="0">
              <a:latin typeface="+mj-lt"/>
            </a:endParaRPr>
          </a:p>
        </p:txBody>
      </p:sp>
      <p:sp>
        <p:nvSpPr>
          <p:cNvPr id="8" name="Elmas 7">
            <a:extLst>
              <a:ext uri="{FF2B5EF4-FFF2-40B4-BE49-F238E27FC236}">
                <a16:creationId xmlns:a16="http://schemas.microsoft.com/office/drawing/2014/main" id="{630DAE66-3160-2321-8BF5-9E9DD46EDAA0}"/>
              </a:ext>
            </a:extLst>
          </p:cNvPr>
          <p:cNvSpPr/>
          <p:nvPr/>
        </p:nvSpPr>
        <p:spPr>
          <a:xfrm>
            <a:off x="5137949" y="2645169"/>
            <a:ext cx="1624615" cy="1200674"/>
          </a:xfrm>
          <a:prstGeom prst="diamon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Koşul</a:t>
            </a:r>
          </a:p>
        </p:txBody>
      </p:sp>
      <p:sp>
        <p:nvSpPr>
          <p:cNvPr id="9" name="Dikdörtgen 8">
            <a:extLst>
              <a:ext uri="{FF2B5EF4-FFF2-40B4-BE49-F238E27FC236}">
                <a16:creationId xmlns:a16="http://schemas.microsoft.com/office/drawing/2014/main" id="{0670E478-58DE-1E38-2158-5D6C3E961AC6}"/>
              </a:ext>
            </a:extLst>
          </p:cNvPr>
          <p:cNvSpPr/>
          <p:nvPr/>
        </p:nvSpPr>
        <p:spPr>
          <a:xfrm>
            <a:off x="9198922" y="4577015"/>
            <a:ext cx="1731145" cy="68954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İşlem(ler)2</a:t>
            </a:r>
          </a:p>
        </p:txBody>
      </p:sp>
      <p:cxnSp>
        <p:nvCxnSpPr>
          <p:cNvPr id="10" name="Düz Ok Bağlayıcısı 9">
            <a:extLst>
              <a:ext uri="{FF2B5EF4-FFF2-40B4-BE49-F238E27FC236}">
                <a16:creationId xmlns:a16="http://schemas.microsoft.com/office/drawing/2014/main" id="{7ACBDFBC-EF0A-8BB1-1F18-84C6126EDF3A}"/>
              </a:ext>
            </a:extLst>
          </p:cNvPr>
          <p:cNvCxnSpPr>
            <a:cxnSpLocks/>
          </p:cNvCxnSpPr>
          <p:nvPr/>
        </p:nvCxnSpPr>
        <p:spPr>
          <a:xfrm>
            <a:off x="5950256" y="2245844"/>
            <a:ext cx="0" cy="3908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Düz Ok Bağlayıcısı 10">
            <a:extLst>
              <a:ext uri="{FF2B5EF4-FFF2-40B4-BE49-F238E27FC236}">
                <a16:creationId xmlns:a16="http://schemas.microsoft.com/office/drawing/2014/main" id="{DEC8F89F-56DC-9776-A7D1-E1828229420E}"/>
              </a:ext>
            </a:extLst>
          </p:cNvPr>
          <p:cNvCxnSpPr>
            <a:cxnSpLocks/>
          </p:cNvCxnSpPr>
          <p:nvPr/>
        </p:nvCxnSpPr>
        <p:spPr>
          <a:xfrm>
            <a:off x="6791008" y="3245505"/>
            <a:ext cx="189291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Düz Ok Bağlayıcısı 11">
            <a:extLst>
              <a:ext uri="{FF2B5EF4-FFF2-40B4-BE49-F238E27FC236}">
                <a16:creationId xmlns:a16="http://schemas.microsoft.com/office/drawing/2014/main" id="{174BE5B2-299C-C0AD-32AF-BFF04A743BD7}"/>
              </a:ext>
            </a:extLst>
          </p:cNvPr>
          <p:cNvCxnSpPr>
            <a:cxnSpLocks/>
          </p:cNvCxnSpPr>
          <p:nvPr/>
        </p:nvCxnSpPr>
        <p:spPr>
          <a:xfrm flipV="1">
            <a:off x="9641299" y="4197945"/>
            <a:ext cx="641133" cy="61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Düz Ok Bağlayıcısı 12">
            <a:extLst>
              <a:ext uri="{FF2B5EF4-FFF2-40B4-BE49-F238E27FC236}">
                <a16:creationId xmlns:a16="http://schemas.microsoft.com/office/drawing/2014/main" id="{D90B152C-5584-063B-49BF-0E2C24C59E4F}"/>
              </a:ext>
            </a:extLst>
          </p:cNvPr>
          <p:cNvCxnSpPr>
            <a:cxnSpLocks/>
          </p:cNvCxnSpPr>
          <p:nvPr/>
        </p:nvCxnSpPr>
        <p:spPr>
          <a:xfrm>
            <a:off x="5950256" y="5748594"/>
            <a:ext cx="0" cy="3858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Düz Ok Bağlayıcısı 13">
            <a:extLst>
              <a:ext uri="{FF2B5EF4-FFF2-40B4-BE49-F238E27FC236}">
                <a16:creationId xmlns:a16="http://schemas.microsoft.com/office/drawing/2014/main" id="{FE89E7F0-EE2A-0AA1-049B-97BE734D928B}"/>
              </a:ext>
            </a:extLst>
          </p:cNvPr>
          <p:cNvCxnSpPr>
            <a:cxnSpLocks/>
          </p:cNvCxnSpPr>
          <p:nvPr/>
        </p:nvCxnSpPr>
        <p:spPr>
          <a:xfrm flipH="1">
            <a:off x="5946140" y="5748594"/>
            <a:ext cx="4336292" cy="68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Metin kutusu 14">
            <a:extLst>
              <a:ext uri="{FF2B5EF4-FFF2-40B4-BE49-F238E27FC236}">
                <a16:creationId xmlns:a16="http://schemas.microsoft.com/office/drawing/2014/main" id="{3D206922-2255-11FC-908A-A9BFEF16ED13}"/>
              </a:ext>
            </a:extLst>
          </p:cNvPr>
          <p:cNvSpPr txBox="1"/>
          <p:nvPr/>
        </p:nvSpPr>
        <p:spPr>
          <a:xfrm>
            <a:off x="7251216" y="2836611"/>
            <a:ext cx="1197287" cy="369332"/>
          </a:xfrm>
          <a:prstGeom prst="rect">
            <a:avLst/>
          </a:prstGeom>
          <a:noFill/>
        </p:spPr>
        <p:txBody>
          <a:bodyPr wrap="square" rtlCol="0">
            <a:spAutoFit/>
          </a:bodyPr>
          <a:lstStyle/>
          <a:p>
            <a:r>
              <a:rPr lang="tr-TR" dirty="0"/>
              <a:t>Doğru</a:t>
            </a:r>
          </a:p>
        </p:txBody>
      </p:sp>
      <p:sp>
        <p:nvSpPr>
          <p:cNvPr id="16" name="Metin kutusu 15">
            <a:extLst>
              <a:ext uri="{FF2B5EF4-FFF2-40B4-BE49-F238E27FC236}">
                <a16:creationId xmlns:a16="http://schemas.microsoft.com/office/drawing/2014/main" id="{BA4F0B55-E33D-ACE6-3940-246B2BF88808}"/>
              </a:ext>
            </a:extLst>
          </p:cNvPr>
          <p:cNvSpPr txBox="1"/>
          <p:nvPr/>
        </p:nvSpPr>
        <p:spPr>
          <a:xfrm>
            <a:off x="4305723" y="2836611"/>
            <a:ext cx="914400" cy="369332"/>
          </a:xfrm>
          <a:prstGeom prst="rect">
            <a:avLst/>
          </a:prstGeom>
          <a:noFill/>
        </p:spPr>
        <p:txBody>
          <a:bodyPr wrap="square" rtlCol="0">
            <a:spAutoFit/>
          </a:bodyPr>
          <a:lstStyle/>
          <a:p>
            <a:r>
              <a:rPr lang="tr-TR" dirty="0"/>
              <a:t>Yanlış</a:t>
            </a:r>
          </a:p>
        </p:txBody>
      </p:sp>
      <p:sp>
        <p:nvSpPr>
          <p:cNvPr id="17" name="Oval 16">
            <a:extLst>
              <a:ext uri="{FF2B5EF4-FFF2-40B4-BE49-F238E27FC236}">
                <a16:creationId xmlns:a16="http://schemas.microsoft.com/office/drawing/2014/main" id="{E23E46CC-31FC-83EF-74E1-43C85F6311FA}"/>
              </a:ext>
            </a:extLst>
          </p:cNvPr>
          <p:cNvSpPr/>
          <p:nvPr/>
        </p:nvSpPr>
        <p:spPr>
          <a:xfrm>
            <a:off x="5061379" y="1627183"/>
            <a:ext cx="1777754" cy="5841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Başlangıç</a:t>
            </a:r>
          </a:p>
        </p:txBody>
      </p:sp>
      <p:cxnSp>
        <p:nvCxnSpPr>
          <p:cNvPr id="18" name="Düz Ok Bağlayıcısı 17">
            <a:extLst>
              <a:ext uri="{FF2B5EF4-FFF2-40B4-BE49-F238E27FC236}">
                <a16:creationId xmlns:a16="http://schemas.microsoft.com/office/drawing/2014/main" id="{D4BE4A32-C814-0318-3CC7-0DBD8B6C4B37}"/>
              </a:ext>
            </a:extLst>
          </p:cNvPr>
          <p:cNvCxnSpPr>
            <a:cxnSpLocks/>
          </p:cNvCxnSpPr>
          <p:nvPr/>
        </p:nvCxnSpPr>
        <p:spPr>
          <a:xfrm flipH="1">
            <a:off x="4266724" y="3245505"/>
            <a:ext cx="79465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Dikdörtgen 18">
            <a:extLst>
              <a:ext uri="{FF2B5EF4-FFF2-40B4-BE49-F238E27FC236}">
                <a16:creationId xmlns:a16="http://schemas.microsoft.com/office/drawing/2014/main" id="{83C5225D-7502-ADA4-8E5B-A38C7B933315}"/>
              </a:ext>
            </a:extLst>
          </p:cNvPr>
          <p:cNvSpPr/>
          <p:nvPr/>
        </p:nvSpPr>
        <p:spPr>
          <a:xfrm>
            <a:off x="2459009" y="2900732"/>
            <a:ext cx="1731145" cy="68954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İşlem(ler)1</a:t>
            </a:r>
          </a:p>
        </p:txBody>
      </p:sp>
      <p:cxnSp>
        <p:nvCxnSpPr>
          <p:cNvPr id="20" name="Düz Ok Bağlayıcısı 19">
            <a:extLst>
              <a:ext uri="{FF2B5EF4-FFF2-40B4-BE49-F238E27FC236}">
                <a16:creationId xmlns:a16="http://schemas.microsoft.com/office/drawing/2014/main" id="{36D604AF-437E-22FC-05E5-0429F445D9D0}"/>
              </a:ext>
            </a:extLst>
          </p:cNvPr>
          <p:cNvCxnSpPr>
            <a:cxnSpLocks/>
          </p:cNvCxnSpPr>
          <p:nvPr/>
        </p:nvCxnSpPr>
        <p:spPr>
          <a:xfrm flipV="1">
            <a:off x="1909568" y="5748594"/>
            <a:ext cx="4036572" cy="136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Düz Ok Bağlayıcısı 20">
            <a:extLst>
              <a:ext uri="{FF2B5EF4-FFF2-40B4-BE49-F238E27FC236}">
                <a16:creationId xmlns:a16="http://schemas.microsoft.com/office/drawing/2014/main" id="{B1CF4334-63C0-C191-CD7B-B97C2239AFB1}"/>
              </a:ext>
            </a:extLst>
          </p:cNvPr>
          <p:cNvCxnSpPr>
            <a:cxnSpLocks/>
          </p:cNvCxnSpPr>
          <p:nvPr/>
        </p:nvCxnSpPr>
        <p:spPr>
          <a:xfrm>
            <a:off x="1909568" y="3245504"/>
            <a:ext cx="0" cy="250989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Düz Ok Bağlayıcısı 21">
            <a:extLst>
              <a:ext uri="{FF2B5EF4-FFF2-40B4-BE49-F238E27FC236}">
                <a16:creationId xmlns:a16="http://schemas.microsoft.com/office/drawing/2014/main" id="{BE20ECFF-2DB6-71EC-4B6C-6EBAD4481326}"/>
              </a:ext>
            </a:extLst>
          </p:cNvPr>
          <p:cNvCxnSpPr>
            <a:cxnSpLocks/>
          </p:cNvCxnSpPr>
          <p:nvPr/>
        </p:nvCxnSpPr>
        <p:spPr>
          <a:xfrm flipH="1">
            <a:off x="1909568" y="3257266"/>
            <a:ext cx="4874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5D9575C-CCF9-F284-441F-C7ED8E5F5CAA}"/>
              </a:ext>
            </a:extLst>
          </p:cNvPr>
          <p:cNvSpPr/>
          <p:nvPr/>
        </p:nvSpPr>
        <p:spPr>
          <a:xfrm>
            <a:off x="5057263" y="6185698"/>
            <a:ext cx="1777754" cy="5841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Çıkış</a:t>
            </a:r>
          </a:p>
        </p:txBody>
      </p:sp>
      <p:sp>
        <p:nvSpPr>
          <p:cNvPr id="24" name="Elmas 23">
            <a:extLst>
              <a:ext uri="{FF2B5EF4-FFF2-40B4-BE49-F238E27FC236}">
                <a16:creationId xmlns:a16="http://schemas.microsoft.com/office/drawing/2014/main" id="{80393A80-D6D1-E150-0839-79C838280D8D}"/>
              </a:ext>
            </a:extLst>
          </p:cNvPr>
          <p:cNvSpPr/>
          <p:nvPr/>
        </p:nvSpPr>
        <p:spPr>
          <a:xfrm>
            <a:off x="7721603" y="3614110"/>
            <a:ext cx="1892912" cy="1200674"/>
          </a:xfrm>
          <a:prstGeom prst="diamon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Koşul2</a:t>
            </a:r>
          </a:p>
        </p:txBody>
      </p:sp>
      <p:cxnSp>
        <p:nvCxnSpPr>
          <p:cNvPr id="25" name="Düz Ok Bağlayıcısı 24">
            <a:extLst>
              <a:ext uri="{FF2B5EF4-FFF2-40B4-BE49-F238E27FC236}">
                <a16:creationId xmlns:a16="http://schemas.microsoft.com/office/drawing/2014/main" id="{F8AAFC52-C064-1587-BD51-FAFBC298AD00}"/>
              </a:ext>
            </a:extLst>
          </p:cNvPr>
          <p:cNvCxnSpPr>
            <a:cxnSpLocks/>
          </p:cNvCxnSpPr>
          <p:nvPr/>
        </p:nvCxnSpPr>
        <p:spPr>
          <a:xfrm>
            <a:off x="8673248" y="3257266"/>
            <a:ext cx="0" cy="3330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Düz Ok Bağlayıcısı 25">
            <a:extLst>
              <a:ext uri="{FF2B5EF4-FFF2-40B4-BE49-F238E27FC236}">
                <a16:creationId xmlns:a16="http://schemas.microsoft.com/office/drawing/2014/main" id="{C5F59BEA-B5B0-E421-E266-F7077D8D0C5F}"/>
              </a:ext>
            </a:extLst>
          </p:cNvPr>
          <p:cNvCxnSpPr>
            <a:cxnSpLocks/>
          </p:cNvCxnSpPr>
          <p:nvPr/>
        </p:nvCxnSpPr>
        <p:spPr>
          <a:xfrm flipH="1">
            <a:off x="6976996" y="4212017"/>
            <a:ext cx="71782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Metin kutusu 26">
            <a:extLst>
              <a:ext uri="{FF2B5EF4-FFF2-40B4-BE49-F238E27FC236}">
                <a16:creationId xmlns:a16="http://schemas.microsoft.com/office/drawing/2014/main" id="{F4B1A1FB-610D-1D60-F417-4CBB34308FD1}"/>
              </a:ext>
            </a:extLst>
          </p:cNvPr>
          <p:cNvSpPr txBox="1"/>
          <p:nvPr/>
        </p:nvSpPr>
        <p:spPr>
          <a:xfrm>
            <a:off x="9501271" y="3858678"/>
            <a:ext cx="914400" cy="369332"/>
          </a:xfrm>
          <a:prstGeom prst="rect">
            <a:avLst/>
          </a:prstGeom>
          <a:noFill/>
        </p:spPr>
        <p:txBody>
          <a:bodyPr wrap="square" rtlCol="0">
            <a:spAutoFit/>
          </a:bodyPr>
          <a:lstStyle/>
          <a:p>
            <a:r>
              <a:rPr lang="tr-TR" dirty="0"/>
              <a:t>Doğru</a:t>
            </a:r>
          </a:p>
        </p:txBody>
      </p:sp>
      <p:sp>
        <p:nvSpPr>
          <p:cNvPr id="28" name="Metin kutusu 27">
            <a:extLst>
              <a:ext uri="{FF2B5EF4-FFF2-40B4-BE49-F238E27FC236}">
                <a16:creationId xmlns:a16="http://schemas.microsoft.com/office/drawing/2014/main" id="{BFF28CF5-BB20-F9E3-6A9D-C5AF62CFBA7D}"/>
              </a:ext>
            </a:extLst>
          </p:cNvPr>
          <p:cNvSpPr txBox="1"/>
          <p:nvPr/>
        </p:nvSpPr>
        <p:spPr>
          <a:xfrm>
            <a:off x="6952763" y="3833537"/>
            <a:ext cx="914400" cy="369332"/>
          </a:xfrm>
          <a:prstGeom prst="rect">
            <a:avLst/>
          </a:prstGeom>
          <a:noFill/>
        </p:spPr>
        <p:txBody>
          <a:bodyPr wrap="square" rtlCol="0">
            <a:spAutoFit/>
          </a:bodyPr>
          <a:lstStyle/>
          <a:p>
            <a:r>
              <a:rPr lang="tr-TR" dirty="0"/>
              <a:t>Yanlış</a:t>
            </a:r>
          </a:p>
        </p:txBody>
      </p:sp>
      <p:cxnSp>
        <p:nvCxnSpPr>
          <p:cNvPr id="29" name="Düz Ok Bağlayıcısı 28">
            <a:extLst>
              <a:ext uri="{FF2B5EF4-FFF2-40B4-BE49-F238E27FC236}">
                <a16:creationId xmlns:a16="http://schemas.microsoft.com/office/drawing/2014/main" id="{B9BD7E3A-D418-A3AB-8B95-25DD00660C47}"/>
              </a:ext>
            </a:extLst>
          </p:cNvPr>
          <p:cNvCxnSpPr>
            <a:cxnSpLocks/>
          </p:cNvCxnSpPr>
          <p:nvPr/>
        </p:nvCxnSpPr>
        <p:spPr>
          <a:xfrm>
            <a:off x="10282432" y="4197945"/>
            <a:ext cx="0" cy="3903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Düz Ok Bağlayıcısı 29">
            <a:extLst>
              <a:ext uri="{FF2B5EF4-FFF2-40B4-BE49-F238E27FC236}">
                <a16:creationId xmlns:a16="http://schemas.microsoft.com/office/drawing/2014/main" id="{95D1AA97-EEC0-D1E3-19D3-CAA373FBC9EF}"/>
              </a:ext>
            </a:extLst>
          </p:cNvPr>
          <p:cNvCxnSpPr>
            <a:cxnSpLocks/>
          </p:cNvCxnSpPr>
          <p:nvPr/>
        </p:nvCxnSpPr>
        <p:spPr>
          <a:xfrm>
            <a:off x="6990085" y="4228010"/>
            <a:ext cx="0" cy="3330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Dikdörtgen 30">
            <a:extLst>
              <a:ext uri="{FF2B5EF4-FFF2-40B4-BE49-F238E27FC236}">
                <a16:creationId xmlns:a16="http://schemas.microsoft.com/office/drawing/2014/main" id="{95662032-76AA-4814-6F1B-7E92D10B8248}"/>
              </a:ext>
            </a:extLst>
          </p:cNvPr>
          <p:cNvSpPr/>
          <p:nvPr/>
        </p:nvSpPr>
        <p:spPr>
          <a:xfrm>
            <a:off x="6109000" y="4599582"/>
            <a:ext cx="1731145" cy="68954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İşlem(ler)3</a:t>
            </a:r>
          </a:p>
        </p:txBody>
      </p:sp>
      <p:cxnSp>
        <p:nvCxnSpPr>
          <p:cNvPr id="32" name="Düz Ok Bağlayıcısı 31">
            <a:extLst>
              <a:ext uri="{FF2B5EF4-FFF2-40B4-BE49-F238E27FC236}">
                <a16:creationId xmlns:a16="http://schemas.microsoft.com/office/drawing/2014/main" id="{09C0CA46-1A50-0E8E-6BDB-41873A26DC46}"/>
              </a:ext>
            </a:extLst>
          </p:cNvPr>
          <p:cNvCxnSpPr>
            <a:cxnSpLocks/>
          </p:cNvCxnSpPr>
          <p:nvPr/>
        </p:nvCxnSpPr>
        <p:spPr>
          <a:xfrm flipH="1">
            <a:off x="10279512" y="5307898"/>
            <a:ext cx="136" cy="4594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Düz Ok Bağlayıcısı 32">
            <a:extLst>
              <a:ext uri="{FF2B5EF4-FFF2-40B4-BE49-F238E27FC236}">
                <a16:creationId xmlns:a16="http://schemas.microsoft.com/office/drawing/2014/main" id="{0B9E210F-2EF7-887B-B6C6-0B63F8A12F94}"/>
              </a:ext>
            </a:extLst>
          </p:cNvPr>
          <p:cNvCxnSpPr>
            <a:cxnSpLocks/>
          </p:cNvCxnSpPr>
          <p:nvPr/>
        </p:nvCxnSpPr>
        <p:spPr>
          <a:xfrm>
            <a:off x="6952763" y="5289127"/>
            <a:ext cx="0" cy="4594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Metin kutusu 33">
            <a:extLst>
              <a:ext uri="{FF2B5EF4-FFF2-40B4-BE49-F238E27FC236}">
                <a16:creationId xmlns:a16="http://schemas.microsoft.com/office/drawing/2014/main" id="{999C19FF-C87A-C46E-1C62-C919AA4FB6D7}"/>
              </a:ext>
            </a:extLst>
          </p:cNvPr>
          <p:cNvSpPr txBox="1"/>
          <p:nvPr/>
        </p:nvSpPr>
        <p:spPr>
          <a:xfrm>
            <a:off x="7673399" y="5874244"/>
            <a:ext cx="4335204" cy="923330"/>
          </a:xfrm>
          <a:prstGeom prst="rect">
            <a:avLst/>
          </a:prstGeom>
          <a:noFill/>
        </p:spPr>
        <p:txBody>
          <a:bodyPr wrap="square">
            <a:spAutoFit/>
          </a:bodyPr>
          <a:lstStyle/>
          <a:p>
            <a:r>
              <a:rPr lang="tr-TR" sz="1800" dirty="0" err="1">
                <a:latin typeface="Calibri" panose="020F0502020204030204" pitchFamily="34" charset="0"/>
                <a:ea typeface="Calibri" panose="020F0502020204030204" pitchFamily="34" charset="0"/>
                <a:cs typeface="Times New Roman" panose="02020603050405020304" pitchFamily="18" charset="0"/>
              </a:rPr>
              <a:t>C#</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’da</a:t>
            </a:r>
            <a:r>
              <a:rPr lang="tr-TR" sz="1800" dirty="0">
                <a:effectLst/>
                <a:latin typeface="Calibri" panose="020F0502020204030204" pitchFamily="34" charset="0"/>
                <a:ea typeface="Calibri" panose="020F0502020204030204" pitchFamily="34" charset="0"/>
                <a:cs typeface="Times New Roman" panose="02020603050405020304" pitchFamily="18" charset="0"/>
              </a:rPr>
              <a:t> iç içe geçmiş if ifadesi (Nested if) için örnek bir kod </a:t>
            </a:r>
            <a:r>
              <a:rPr lang="tr-TR" sz="1800" dirty="0">
                <a:latin typeface="Calibri" panose="020F0502020204030204" pitchFamily="34" charset="0"/>
                <a:ea typeface="Calibri" panose="020F0502020204030204" pitchFamily="34" charset="0"/>
                <a:cs typeface="Times New Roman" panose="02020603050405020304" pitchFamily="18" charset="0"/>
              </a:rPr>
              <a:t>ve akış diyagramı </a:t>
            </a:r>
            <a:r>
              <a:rPr lang="tr-TR" sz="1800" dirty="0">
                <a:effectLst/>
                <a:latin typeface="Calibri" panose="020F0502020204030204" pitchFamily="34" charset="0"/>
                <a:ea typeface="Calibri" panose="020F0502020204030204" pitchFamily="34" charset="0"/>
                <a:cs typeface="Times New Roman" panose="02020603050405020304" pitchFamily="18" charset="0"/>
              </a:rPr>
              <a:t>yazacak olursak;</a:t>
            </a:r>
            <a:endParaRPr lang="tr-TR" sz="1800" dirty="0"/>
          </a:p>
        </p:txBody>
      </p:sp>
    </p:spTree>
    <p:extLst>
      <p:ext uri="{BB962C8B-B14F-4D97-AF65-F5344CB8AC3E}">
        <p14:creationId xmlns:p14="http://schemas.microsoft.com/office/powerpoint/2010/main" val="331166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5" name="Google Shape;20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15</a:t>
            </a:fld>
            <a:endParaRPr lang="tr-TR" dirty="0"/>
          </a:p>
        </p:txBody>
      </p:sp>
      <p:sp>
        <p:nvSpPr>
          <p:cNvPr id="6" name="Google Shape;204;p4">
            <a:extLst>
              <a:ext uri="{FF2B5EF4-FFF2-40B4-BE49-F238E27FC236}">
                <a16:creationId xmlns:a16="http://schemas.microsoft.com/office/drawing/2014/main" id="{D8C19602-ACB1-3AAA-5C07-9D97CB50E466}"/>
              </a:ext>
            </a:extLst>
          </p:cNvPr>
          <p:cNvSpPr txBox="1">
            <a:spLocks noGrp="1"/>
          </p:cNvSpPr>
          <p:nvPr>
            <p:ph type="title"/>
          </p:nvPr>
        </p:nvSpPr>
        <p:spPr>
          <a:xfrm>
            <a:off x="1403343" y="761017"/>
            <a:ext cx="9951720" cy="132588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168DBA"/>
              </a:buClr>
              <a:buSzPts val="3600"/>
              <a:buFont typeface="Century Gothic" panose="020B0502020202020204"/>
              <a:buNone/>
            </a:pPr>
            <a:r>
              <a:rPr lang="tr-TR" dirty="0"/>
              <a:t>C#’da if / else – if ifadesi</a:t>
            </a:r>
            <a:endParaRPr lang="tr-TR" sz="2000" b="1" dirty="0"/>
          </a:p>
        </p:txBody>
      </p:sp>
      <p:sp>
        <p:nvSpPr>
          <p:cNvPr id="35" name="Slayt Numarası Yer Tutucusu 3">
            <a:extLst>
              <a:ext uri="{FF2B5EF4-FFF2-40B4-BE49-F238E27FC236}">
                <a16:creationId xmlns:a16="http://schemas.microsoft.com/office/drawing/2014/main" id="{F2615F39-AA79-702A-5196-B0B40E4DFFB9}"/>
              </a:ext>
            </a:extLst>
          </p:cNvPr>
          <p:cNvSpPr txBox="1">
            <a:spLocks/>
          </p:cNvSpPr>
          <p:nvPr/>
        </p:nvSpPr>
        <p:spPr>
          <a:xfrm>
            <a:off x="531812" y="787782"/>
            <a:ext cx="779767"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rtl="0">
              <a:lnSpc>
                <a:spcPct val="100000"/>
              </a:lnSpc>
              <a:spcBef>
                <a:spcPts val="0"/>
              </a:spcBef>
              <a:spcAft>
                <a:spcPts val="0"/>
              </a:spcAft>
              <a:buClr>
                <a:srgbClr val="000000"/>
              </a:buClr>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rtl="0">
              <a:lnSpc>
                <a:spcPct val="100000"/>
              </a:lnSpc>
              <a:spcBef>
                <a:spcPts val="0"/>
              </a:spcBef>
              <a:spcAft>
                <a:spcPts val="0"/>
              </a:spcAft>
              <a:buClr>
                <a:srgbClr val="000000"/>
              </a:buClr>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rtl="0">
              <a:lnSpc>
                <a:spcPct val="100000"/>
              </a:lnSpc>
              <a:spcBef>
                <a:spcPts val="0"/>
              </a:spcBef>
              <a:spcAft>
                <a:spcPts val="0"/>
              </a:spcAft>
              <a:buClr>
                <a:srgbClr val="000000"/>
              </a:buClr>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rtl="0">
              <a:lnSpc>
                <a:spcPct val="100000"/>
              </a:lnSpc>
              <a:spcBef>
                <a:spcPts val="0"/>
              </a:spcBef>
              <a:spcAft>
                <a:spcPts val="0"/>
              </a:spcAft>
              <a:buClr>
                <a:srgbClr val="000000"/>
              </a:buClr>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rtl="0">
              <a:lnSpc>
                <a:spcPct val="100000"/>
              </a:lnSpc>
              <a:spcBef>
                <a:spcPts val="0"/>
              </a:spcBef>
              <a:spcAft>
                <a:spcPts val="0"/>
              </a:spcAft>
              <a:buClr>
                <a:srgbClr val="000000"/>
              </a:buClr>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rtl="0">
              <a:lnSpc>
                <a:spcPct val="100000"/>
              </a:lnSpc>
              <a:spcBef>
                <a:spcPts val="0"/>
              </a:spcBef>
              <a:spcAft>
                <a:spcPts val="0"/>
              </a:spcAft>
              <a:buClr>
                <a:srgbClr val="000000"/>
              </a:buClr>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rtl="0">
              <a:lnSpc>
                <a:spcPct val="100000"/>
              </a:lnSpc>
              <a:spcBef>
                <a:spcPts val="0"/>
              </a:spcBef>
              <a:spcAft>
                <a:spcPts val="0"/>
              </a:spcAft>
              <a:buClr>
                <a:srgbClr val="000000"/>
              </a:buClr>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rtl="0">
              <a:lnSpc>
                <a:spcPct val="100000"/>
              </a:lnSpc>
              <a:spcBef>
                <a:spcPts val="0"/>
              </a:spcBef>
              <a:spcAft>
                <a:spcPts val="0"/>
              </a:spcAft>
              <a:buClr>
                <a:srgbClr val="000000"/>
              </a:buClr>
              <a:buFont typeface="Arial" panose="020B0604020202020204"/>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r>
              <a:rPr lang="tr-TR" dirty="0"/>
              <a:t>14</a:t>
            </a:r>
            <a:endParaRPr lang="en-US" dirty="0"/>
          </a:p>
        </p:txBody>
      </p:sp>
      <p:sp>
        <p:nvSpPr>
          <p:cNvPr id="37" name="Metin kutusu 36">
            <a:extLst>
              <a:ext uri="{FF2B5EF4-FFF2-40B4-BE49-F238E27FC236}">
                <a16:creationId xmlns:a16="http://schemas.microsoft.com/office/drawing/2014/main" id="{F71AB31A-0F13-FD8D-5932-51B8F7EA91BB}"/>
              </a:ext>
            </a:extLst>
          </p:cNvPr>
          <p:cNvSpPr txBox="1"/>
          <p:nvPr/>
        </p:nvSpPr>
        <p:spPr>
          <a:xfrm>
            <a:off x="1311579" y="1393768"/>
            <a:ext cx="9274946" cy="1415772"/>
          </a:xfrm>
          <a:prstGeom prst="rect">
            <a:avLst/>
          </a:prstGeom>
          <a:noFill/>
        </p:spPr>
        <p:txBody>
          <a:bodyPr wrap="square">
            <a:spAutoFit/>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If</a:t>
            </a:r>
            <a:r>
              <a:rPr lang="tr-TR" sz="1800" dirty="0">
                <a:effectLst/>
                <a:latin typeface="Calibri" panose="020F0502020204030204" pitchFamily="34" charset="0"/>
                <a:ea typeface="Calibri" panose="020F0502020204030204" pitchFamily="34" charset="0"/>
                <a:cs typeface="Times New Roman" panose="02020603050405020304" pitchFamily="18" charset="0"/>
              </a:rPr>
              <a:t>-else-</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if</a:t>
            </a:r>
            <a:r>
              <a:rPr lang="tr-TR" sz="1800" dirty="0">
                <a:effectLst/>
                <a:latin typeface="Calibri" panose="020F0502020204030204" pitchFamily="34" charset="0"/>
                <a:ea typeface="Calibri" panose="020F0502020204030204" pitchFamily="34" charset="0"/>
                <a:cs typeface="Times New Roman" panose="02020603050405020304" pitchFamily="18" charset="0"/>
              </a:rPr>
              <a:t> merdiveni, </a:t>
            </a:r>
            <a:r>
              <a:rPr lang="tr-TR" sz="1800" dirty="0" err="1">
                <a:latin typeface="Calibri" panose="020F0502020204030204" pitchFamily="34" charset="0"/>
                <a:ea typeface="Calibri" panose="020F0502020204030204" pitchFamily="34" charset="0"/>
                <a:cs typeface="Times New Roman" panose="02020603050405020304" pitchFamily="18" charset="0"/>
              </a:rPr>
              <a:t>C#</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'da</a:t>
            </a:r>
            <a:r>
              <a:rPr lang="tr-TR" sz="1800" dirty="0">
                <a:effectLst/>
                <a:latin typeface="Calibri" panose="020F0502020204030204" pitchFamily="34" charset="0"/>
                <a:ea typeface="Calibri" panose="020F0502020204030204" pitchFamily="34" charset="0"/>
                <a:cs typeface="Times New Roman" panose="02020603050405020304" pitchFamily="18" charset="0"/>
              </a:rPr>
              <a:t> çok yaygın bir programlama yapısıdır ve görünüşü nedeniyle if-else-if merdiveni olarak da adlandırılır.  </a:t>
            </a:r>
          </a:p>
          <a:p>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latin typeface="Calibri" panose="020F0502020204030204" pitchFamily="34" charset="0"/>
              <a:ea typeface="Calibri" panose="020F0502020204030204" pitchFamily="34" charset="0"/>
              <a:cs typeface="Times New Roman" panose="02020603050405020304" pitchFamily="18" charset="0"/>
            </a:endParaRPr>
          </a:p>
          <a:p>
            <a:r>
              <a:rPr lang="tr-TR" sz="1800" dirty="0">
                <a:effectLst/>
                <a:latin typeface="Calibri" panose="020F0502020204030204" pitchFamily="34" charset="0"/>
                <a:ea typeface="Calibri" panose="020F0502020204030204" pitchFamily="34" charset="0"/>
                <a:cs typeface="Times New Roman" panose="02020603050405020304" pitchFamily="18" charset="0"/>
              </a:rPr>
              <a:t>Bu şekilde bir yazımda, kullanıcı birden fazla seçenek arasından karar verebilir. </a:t>
            </a:r>
            <a:endParaRPr lang="tr-TR" dirty="0"/>
          </a:p>
        </p:txBody>
      </p:sp>
      <p:sp>
        <p:nvSpPr>
          <p:cNvPr id="39" name="Metin kutusu 38">
            <a:extLst>
              <a:ext uri="{FF2B5EF4-FFF2-40B4-BE49-F238E27FC236}">
                <a16:creationId xmlns:a16="http://schemas.microsoft.com/office/drawing/2014/main" id="{80B2DD5B-4433-EE83-E370-408CE0386023}"/>
              </a:ext>
            </a:extLst>
          </p:cNvPr>
          <p:cNvSpPr txBox="1"/>
          <p:nvPr/>
        </p:nvSpPr>
        <p:spPr>
          <a:xfrm>
            <a:off x="1311579" y="3292545"/>
            <a:ext cx="9208460" cy="646331"/>
          </a:xfrm>
          <a:prstGeom prst="rect">
            <a:avLst/>
          </a:prstGeom>
          <a:noFill/>
        </p:spPr>
        <p:txBody>
          <a:bodyPr wrap="square">
            <a:spAutoFit/>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	Ayrıca if, elseif veya else'den sonra çalışması gereken kod bir tane ise { } parantezleri kullanmak da gerekmez. </a:t>
            </a:r>
            <a:endParaRPr lang="tr-TR" dirty="0"/>
          </a:p>
        </p:txBody>
      </p:sp>
    </p:spTree>
    <p:extLst>
      <p:ext uri="{BB962C8B-B14F-4D97-AF65-F5344CB8AC3E}">
        <p14:creationId xmlns:p14="http://schemas.microsoft.com/office/powerpoint/2010/main" val="3508106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5" name="Google Shape;20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16</a:t>
            </a:fld>
            <a:endParaRPr lang="tr-TR" dirty="0"/>
          </a:p>
        </p:txBody>
      </p:sp>
      <p:sp>
        <p:nvSpPr>
          <p:cNvPr id="6" name="Google Shape;204;p4">
            <a:extLst>
              <a:ext uri="{FF2B5EF4-FFF2-40B4-BE49-F238E27FC236}">
                <a16:creationId xmlns:a16="http://schemas.microsoft.com/office/drawing/2014/main" id="{D8C19602-ACB1-3AAA-5C07-9D97CB50E466}"/>
              </a:ext>
            </a:extLst>
          </p:cNvPr>
          <p:cNvSpPr txBox="1">
            <a:spLocks noGrp="1"/>
          </p:cNvSpPr>
          <p:nvPr>
            <p:ph type="title"/>
          </p:nvPr>
        </p:nvSpPr>
        <p:spPr>
          <a:xfrm>
            <a:off x="1403343" y="761017"/>
            <a:ext cx="9951720" cy="132588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168DBA"/>
              </a:buClr>
              <a:buSzPts val="3600"/>
              <a:buFont typeface="Century Gothic" panose="020B0502020202020204"/>
              <a:buNone/>
            </a:pPr>
            <a:r>
              <a:rPr lang="tr-TR" dirty="0"/>
              <a:t>C#’da if / else – if ifadesi</a:t>
            </a:r>
            <a:endParaRPr lang="tr-TR" sz="2000" b="1" dirty="0"/>
          </a:p>
        </p:txBody>
      </p:sp>
      <p:sp>
        <p:nvSpPr>
          <p:cNvPr id="7" name="Metin kutusu 6">
            <a:extLst>
              <a:ext uri="{FF2B5EF4-FFF2-40B4-BE49-F238E27FC236}">
                <a16:creationId xmlns:a16="http://schemas.microsoft.com/office/drawing/2014/main" id="{829013F8-C560-4730-BDF5-952A53C44614}"/>
              </a:ext>
            </a:extLst>
          </p:cNvPr>
          <p:cNvSpPr txBox="1"/>
          <p:nvPr/>
        </p:nvSpPr>
        <p:spPr>
          <a:xfrm>
            <a:off x="1311578" y="1185149"/>
            <a:ext cx="8205283" cy="369332"/>
          </a:xfrm>
          <a:prstGeom prst="rect">
            <a:avLst/>
          </a:prstGeom>
          <a:noFill/>
        </p:spPr>
        <p:txBody>
          <a:bodyPr wrap="square">
            <a:spAutoFit/>
          </a:bodyPr>
          <a:lstStyle/>
          <a:p>
            <a:r>
              <a:rPr lang="tr-TR" sz="1800" b="1" dirty="0">
                <a:latin typeface="+mj-lt"/>
              </a:rPr>
              <a:t>if / else – if ifadesinin </a:t>
            </a:r>
            <a:r>
              <a:rPr lang="tr-TR" sz="1800" b="1" i="1" dirty="0">
                <a:effectLst/>
                <a:latin typeface="+mj-lt"/>
                <a:cs typeface="Calibri" panose="020F0502020204030204" pitchFamily="34" charset="0"/>
              </a:rPr>
              <a:t>genel biçimi veya sözdizimi şöyledir:</a:t>
            </a:r>
            <a:endParaRPr lang="tr-TR" sz="1800" b="1" i="1" dirty="0">
              <a:latin typeface="+mj-lt"/>
              <a:cs typeface="Calibri" panose="020F0502020204030204" pitchFamily="34" charset="0"/>
            </a:endParaRPr>
          </a:p>
        </p:txBody>
      </p:sp>
      <p:sp>
        <p:nvSpPr>
          <p:cNvPr id="8" name="Metin kutusu 7">
            <a:extLst>
              <a:ext uri="{FF2B5EF4-FFF2-40B4-BE49-F238E27FC236}">
                <a16:creationId xmlns:a16="http://schemas.microsoft.com/office/drawing/2014/main" id="{383A0497-5612-2B04-A07D-CA6AE92C12AD}"/>
              </a:ext>
            </a:extLst>
          </p:cNvPr>
          <p:cNvSpPr txBox="1"/>
          <p:nvPr/>
        </p:nvSpPr>
        <p:spPr>
          <a:xfrm>
            <a:off x="7397319" y="4841418"/>
            <a:ext cx="4614168" cy="646331"/>
          </a:xfrm>
          <a:prstGeom prst="rect">
            <a:avLst/>
          </a:prstGeom>
          <a:noFill/>
        </p:spPr>
        <p:txBody>
          <a:bodyPr wrap="square">
            <a:spAutoFit/>
          </a:bodyPr>
          <a:lstStyle/>
          <a:p>
            <a:r>
              <a:rPr lang="tr-TR" sz="1800" dirty="0" err="1">
                <a:latin typeface="Calibri" panose="020F0502020204030204" pitchFamily="34" charset="0"/>
                <a:ea typeface="Calibri" panose="020F0502020204030204" pitchFamily="34" charset="0"/>
                <a:cs typeface="Times New Roman" panose="02020603050405020304" pitchFamily="18" charset="0"/>
              </a:rPr>
              <a:t>C#</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’da</a:t>
            </a:r>
            <a:r>
              <a:rPr lang="tr-TR" sz="1800" dirty="0">
                <a:effectLst/>
                <a:latin typeface="Calibri" panose="020F0502020204030204" pitchFamily="34" charset="0"/>
                <a:ea typeface="Calibri" panose="020F0502020204030204" pitchFamily="34" charset="0"/>
                <a:cs typeface="Times New Roman" panose="02020603050405020304" pitchFamily="18" charset="0"/>
              </a:rPr>
              <a:t> if / else – if ifadesi için örnek bir yazacak olursak;</a:t>
            </a:r>
            <a:endParaRPr lang="tr-TR" dirty="0"/>
          </a:p>
        </p:txBody>
      </p:sp>
      <p:sp>
        <p:nvSpPr>
          <p:cNvPr id="9" name="Dikdörtgen: Köşeleri Yuvarlatılmış 8">
            <a:extLst>
              <a:ext uri="{FF2B5EF4-FFF2-40B4-BE49-F238E27FC236}">
                <a16:creationId xmlns:a16="http://schemas.microsoft.com/office/drawing/2014/main" id="{46A3C5FF-A1A8-32DB-5717-FFE353C11151}"/>
              </a:ext>
            </a:extLst>
          </p:cNvPr>
          <p:cNvSpPr/>
          <p:nvPr/>
        </p:nvSpPr>
        <p:spPr>
          <a:xfrm>
            <a:off x="1473695" y="1569856"/>
            <a:ext cx="5495276" cy="520855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tr-TR" sz="1600" i="1" dirty="0">
                <a:solidFill>
                  <a:schemeClr val="bg1"/>
                </a:solidFill>
                <a:latin typeface="Calibri" panose="020F0502020204030204" pitchFamily="34" charset="0"/>
                <a:cs typeface="Calibri" panose="020F0502020204030204" pitchFamily="34" charset="0"/>
              </a:rPr>
              <a:t>if(koşul1)</a:t>
            </a:r>
          </a:p>
          <a:p>
            <a:r>
              <a:rPr lang="tr-TR" sz="1600" i="1" dirty="0">
                <a:solidFill>
                  <a:schemeClr val="bg1"/>
                </a:solidFill>
                <a:latin typeface="Calibri" panose="020F0502020204030204" pitchFamily="34" charset="0"/>
                <a:cs typeface="Calibri" panose="020F0502020204030204" pitchFamily="34" charset="0"/>
              </a:rPr>
              <a:t>{</a:t>
            </a:r>
          </a:p>
          <a:p>
            <a:r>
              <a:rPr lang="tr-TR" sz="1600" i="1" dirty="0">
                <a:solidFill>
                  <a:schemeClr val="bg1"/>
                </a:solidFill>
                <a:latin typeface="Calibri" panose="020F0502020204030204" pitchFamily="34" charset="0"/>
                <a:cs typeface="Calibri" panose="020F0502020204030204" pitchFamily="34" charset="0"/>
              </a:rPr>
              <a:t>//koşul1 doğru olduğunda çalıştırılır</a:t>
            </a:r>
          </a:p>
          <a:p>
            <a:r>
              <a:rPr lang="tr-TR" sz="1600" i="1" dirty="0">
                <a:solidFill>
                  <a:schemeClr val="bg1"/>
                </a:solidFill>
                <a:latin typeface="Calibri" panose="020F0502020204030204" pitchFamily="34" charset="0"/>
                <a:cs typeface="Calibri" panose="020F0502020204030204" pitchFamily="34" charset="0"/>
              </a:rPr>
              <a:t>}</a:t>
            </a:r>
          </a:p>
          <a:p>
            <a:r>
              <a:rPr lang="tr-TR" sz="1600" i="1" dirty="0">
                <a:solidFill>
                  <a:schemeClr val="bg1"/>
                </a:solidFill>
                <a:latin typeface="Calibri" panose="020F0502020204030204" pitchFamily="34" charset="0"/>
                <a:cs typeface="Calibri" panose="020F0502020204030204" pitchFamily="34" charset="0"/>
              </a:rPr>
              <a:t>else if (koşul2)</a:t>
            </a:r>
          </a:p>
          <a:p>
            <a:r>
              <a:rPr lang="tr-TR" sz="1600" i="1" dirty="0">
                <a:solidFill>
                  <a:schemeClr val="bg1"/>
                </a:solidFill>
                <a:latin typeface="Calibri" panose="020F0502020204030204" pitchFamily="34" charset="0"/>
                <a:cs typeface="Calibri" panose="020F0502020204030204" pitchFamily="34" charset="0"/>
              </a:rPr>
              <a:t>{</a:t>
            </a:r>
          </a:p>
          <a:p>
            <a:r>
              <a:rPr lang="tr-TR" sz="1600" i="1" dirty="0">
                <a:solidFill>
                  <a:schemeClr val="bg1"/>
                </a:solidFill>
                <a:latin typeface="Calibri" panose="020F0502020204030204" pitchFamily="34" charset="0"/>
                <a:cs typeface="Calibri" panose="020F0502020204030204" pitchFamily="34" charset="0"/>
              </a:rPr>
              <a:t>//koşul2 doğru olduğunda çalıştırılır</a:t>
            </a:r>
          </a:p>
          <a:p>
            <a:r>
              <a:rPr lang="tr-TR" sz="1600" i="1" dirty="0">
                <a:solidFill>
                  <a:schemeClr val="bg1"/>
                </a:solidFill>
                <a:latin typeface="Calibri" panose="020F0502020204030204" pitchFamily="34" charset="0"/>
                <a:cs typeface="Calibri" panose="020F0502020204030204" pitchFamily="34" charset="0"/>
              </a:rPr>
              <a:t>}</a:t>
            </a:r>
          </a:p>
          <a:p>
            <a:r>
              <a:rPr lang="tr-TR" sz="1600" i="1" dirty="0">
                <a:solidFill>
                  <a:schemeClr val="bg1"/>
                </a:solidFill>
                <a:latin typeface="Calibri" panose="020F0502020204030204" pitchFamily="34" charset="0"/>
                <a:cs typeface="Calibri" panose="020F0502020204030204" pitchFamily="34" charset="0"/>
              </a:rPr>
              <a:t>else if (koşul3)</a:t>
            </a:r>
          </a:p>
          <a:p>
            <a:r>
              <a:rPr lang="tr-TR" sz="1600" i="1" dirty="0">
                <a:solidFill>
                  <a:schemeClr val="bg1"/>
                </a:solidFill>
                <a:latin typeface="Calibri" panose="020F0502020204030204" pitchFamily="34" charset="0"/>
                <a:cs typeface="Calibri" panose="020F0502020204030204" pitchFamily="34" charset="0"/>
              </a:rPr>
              <a:t>{</a:t>
            </a:r>
          </a:p>
          <a:p>
            <a:r>
              <a:rPr lang="tr-TR" sz="1600" i="1" dirty="0">
                <a:solidFill>
                  <a:schemeClr val="bg1"/>
                </a:solidFill>
                <a:latin typeface="Calibri" panose="020F0502020204030204" pitchFamily="34" charset="0"/>
                <a:cs typeface="Calibri" panose="020F0502020204030204" pitchFamily="34" charset="0"/>
              </a:rPr>
              <a:t>//koşul3 doğru olduğunda çalıştırılır</a:t>
            </a:r>
          </a:p>
          <a:p>
            <a:r>
              <a:rPr lang="tr-TR" sz="1600" i="1" dirty="0">
                <a:solidFill>
                  <a:schemeClr val="bg1"/>
                </a:solidFill>
                <a:latin typeface="Calibri" panose="020F0502020204030204" pitchFamily="34" charset="0"/>
                <a:cs typeface="Calibri" panose="020F0502020204030204" pitchFamily="34" charset="0"/>
              </a:rPr>
              <a:t>}</a:t>
            </a:r>
          </a:p>
          <a:p>
            <a:r>
              <a:rPr lang="tr-TR" sz="1600" i="1" dirty="0">
                <a:solidFill>
                  <a:schemeClr val="bg1"/>
                </a:solidFill>
                <a:latin typeface="Calibri" panose="020F0502020204030204" pitchFamily="34" charset="0"/>
                <a:cs typeface="Calibri" panose="020F0502020204030204" pitchFamily="34" charset="0"/>
              </a:rPr>
              <a:t>.</a:t>
            </a:r>
          </a:p>
          <a:p>
            <a:r>
              <a:rPr lang="tr-TR" sz="1600" i="1" dirty="0">
                <a:solidFill>
                  <a:schemeClr val="bg1"/>
                </a:solidFill>
                <a:latin typeface="Calibri" panose="020F0502020204030204" pitchFamily="34" charset="0"/>
                <a:cs typeface="Calibri" panose="020F0502020204030204" pitchFamily="34" charset="0"/>
              </a:rPr>
              <a:t>.</a:t>
            </a:r>
          </a:p>
          <a:p>
            <a:r>
              <a:rPr lang="tr-TR" sz="1600" i="1" dirty="0">
                <a:solidFill>
                  <a:schemeClr val="bg1"/>
                </a:solidFill>
                <a:latin typeface="Calibri" panose="020F0502020204030204" pitchFamily="34" charset="0"/>
                <a:cs typeface="Calibri" panose="020F0502020204030204" pitchFamily="34" charset="0"/>
              </a:rPr>
              <a:t>.</a:t>
            </a:r>
          </a:p>
          <a:p>
            <a:r>
              <a:rPr lang="tr-TR" sz="1600" i="1" dirty="0">
                <a:solidFill>
                  <a:schemeClr val="bg1"/>
                </a:solidFill>
                <a:latin typeface="Calibri" panose="020F0502020204030204" pitchFamily="34" charset="0"/>
                <a:cs typeface="Calibri" panose="020F0502020204030204" pitchFamily="34" charset="0"/>
              </a:rPr>
              <a:t>else</a:t>
            </a:r>
          </a:p>
          <a:p>
            <a:r>
              <a:rPr lang="tr-TR" sz="1600" i="1" dirty="0">
                <a:solidFill>
                  <a:schemeClr val="bg1"/>
                </a:solidFill>
                <a:latin typeface="Calibri" panose="020F0502020204030204" pitchFamily="34" charset="0"/>
                <a:cs typeface="Calibri" panose="020F0502020204030204" pitchFamily="34" charset="0"/>
              </a:rPr>
              <a:t>{</a:t>
            </a:r>
          </a:p>
          <a:p>
            <a:r>
              <a:rPr lang="tr-TR" sz="1600" i="1" dirty="0">
                <a:solidFill>
                  <a:schemeClr val="bg1"/>
                </a:solidFill>
                <a:latin typeface="Calibri" panose="020F0502020204030204" pitchFamily="34" charset="0"/>
                <a:cs typeface="Calibri" panose="020F0502020204030204" pitchFamily="34" charset="0"/>
              </a:rPr>
              <a:t>//Koşullardan hiçbiri doğru değilse çalışacak kod kısmı</a:t>
            </a:r>
          </a:p>
          <a:p>
            <a:r>
              <a:rPr lang="tr-TR" sz="1600" i="1" dirty="0">
                <a:solidFill>
                  <a:schemeClr val="bg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352398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5" name="Google Shape;20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17</a:t>
            </a:fld>
            <a:endParaRPr lang="tr-TR" dirty="0"/>
          </a:p>
        </p:txBody>
      </p:sp>
      <p:sp>
        <p:nvSpPr>
          <p:cNvPr id="6" name="Google Shape;204;p4">
            <a:extLst>
              <a:ext uri="{FF2B5EF4-FFF2-40B4-BE49-F238E27FC236}">
                <a16:creationId xmlns:a16="http://schemas.microsoft.com/office/drawing/2014/main" id="{D8C19602-ACB1-3AAA-5C07-9D97CB50E466}"/>
              </a:ext>
            </a:extLst>
          </p:cNvPr>
          <p:cNvSpPr txBox="1">
            <a:spLocks noGrp="1"/>
          </p:cNvSpPr>
          <p:nvPr>
            <p:ph type="title"/>
          </p:nvPr>
        </p:nvSpPr>
        <p:spPr>
          <a:xfrm>
            <a:off x="1403343" y="761017"/>
            <a:ext cx="9951720" cy="132588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168DBA"/>
              </a:buClr>
              <a:buSzPts val="3600"/>
              <a:buFont typeface="Century Gothic" panose="020B0502020202020204"/>
              <a:buNone/>
            </a:pPr>
            <a:r>
              <a:rPr lang="tr-TR" dirty="0"/>
              <a:t>C#’da Switch – Case ifadesi</a:t>
            </a:r>
            <a:endParaRPr lang="tr-TR" sz="2000" b="1" dirty="0"/>
          </a:p>
        </p:txBody>
      </p:sp>
      <p:sp>
        <p:nvSpPr>
          <p:cNvPr id="7" name="Metin kutusu 6">
            <a:extLst>
              <a:ext uri="{FF2B5EF4-FFF2-40B4-BE49-F238E27FC236}">
                <a16:creationId xmlns:a16="http://schemas.microsoft.com/office/drawing/2014/main" id="{272A2644-673B-8B30-7D92-CA7F68D2D516}"/>
              </a:ext>
            </a:extLst>
          </p:cNvPr>
          <p:cNvSpPr txBox="1"/>
          <p:nvPr/>
        </p:nvSpPr>
        <p:spPr>
          <a:xfrm>
            <a:off x="1311579" y="1259637"/>
            <a:ext cx="7952173" cy="923330"/>
          </a:xfrm>
          <a:prstGeom prst="rect">
            <a:avLst/>
          </a:prstGeom>
          <a:noFill/>
        </p:spPr>
        <p:txBody>
          <a:bodyPr wrap="square">
            <a:spAutoFit/>
          </a:bodyPr>
          <a:lstStyle/>
          <a:p>
            <a:r>
              <a:rPr lang="tr-TR" dirty="0"/>
              <a:t>Switch - case yapısı değişkenin farklı durumları için farklı işlemler yapar. </a:t>
            </a:r>
          </a:p>
          <a:p>
            <a:endParaRPr lang="tr-TR" dirty="0"/>
          </a:p>
          <a:p>
            <a:endParaRPr lang="tr-TR" dirty="0"/>
          </a:p>
        </p:txBody>
      </p:sp>
      <p:sp>
        <p:nvSpPr>
          <p:cNvPr id="8" name="Metin kutusu 7">
            <a:extLst>
              <a:ext uri="{FF2B5EF4-FFF2-40B4-BE49-F238E27FC236}">
                <a16:creationId xmlns:a16="http://schemas.microsoft.com/office/drawing/2014/main" id="{73EE3B8F-B3A1-D5B3-BD3B-97E071A0F381}"/>
              </a:ext>
            </a:extLst>
          </p:cNvPr>
          <p:cNvSpPr txBox="1"/>
          <p:nvPr/>
        </p:nvSpPr>
        <p:spPr>
          <a:xfrm>
            <a:off x="1200100" y="1721302"/>
            <a:ext cx="9467257" cy="307777"/>
          </a:xfrm>
          <a:prstGeom prst="rect">
            <a:avLst/>
          </a:prstGeom>
          <a:noFill/>
        </p:spPr>
        <p:txBody>
          <a:bodyPr wrap="square" rtlCol="0">
            <a:spAutoFit/>
          </a:bodyPr>
          <a:lstStyle/>
          <a:p>
            <a:r>
              <a:rPr lang="tr-TR" b="1" dirty="0" err="1"/>
              <a:t>C#’da</a:t>
            </a:r>
            <a:r>
              <a:rPr lang="tr-TR" b="1" dirty="0"/>
              <a:t> Switch – Case ifadesinin genel biçimi veya sözdizimi şöyledir:</a:t>
            </a:r>
          </a:p>
        </p:txBody>
      </p:sp>
      <p:sp>
        <p:nvSpPr>
          <p:cNvPr id="9" name="Dikdörtgen: Köşeleri Yuvarlatılmış 8">
            <a:extLst>
              <a:ext uri="{FF2B5EF4-FFF2-40B4-BE49-F238E27FC236}">
                <a16:creationId xmlns:a16="http://schemas.microsoft.com/office/drawing/2014/main" id="{881067DF-1AB8-9FFF-0D62-57975F4A2A68}"/>
              </a:ext>
            </a:extLst>
          </p:cNvPr>
          <p:cNvSpPr/>
          <p:nvPr/>
        </p:nvSpPr>
        <p:spPr>
          <a:xfrm>
            <a:off x="7049554" y="2348766"/>
            <a:ext cx="3736639" cy="3733854"/>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tr-TR" sz="1600" i="1" dirty="0">
                <a:solidFill>
                  <a:schemeClr val="bg1"/>
                </a:solidFill>
                <a:latin typeface="Calibri" panose="020F0502020204030204" pitchFamily="34" charset="0"/>
                <a:cs typeface="Calibri" panose="020F0502020204030204" pitchFamily="34" charset="0"/>
              </a:rPr>
              <a:t> switch (Değişken ismi) {</a:t>
            </a:r>
          </a:p>
          <a:p>
            <a:r>
              <a:rPr lang="tr-TR" sz="1600" i="1" dirty="0">
                <a:solidFill>
                  <a:schemeClr val="bg1"/>
                </a:solidFill>
                <a:latin typeface="Calibri" panose="020F0502020204030204" pitchFamily="34" charset="0"/>
                <a:cs typeface="Calibri" panose="020F0502020204030204" pitchFamily="34" charset="0"/>
              </a:rPr>
              <a:t>            case koşul1:</a:t>
            </a:r>
          </a:p>
          <a:p>
            <a:r>
              <a:rPr lang="tr-TR" sz="1600" i="1" dirty="0">
                <a:solidFill>
                  <a:schemeClr val="bg1"/>
                </a:solidFill>
                <a:latin typeface="Calibri" panose="020F0502020204030204" pitchFamily="34" charset="0"/>
                <a:cs typeface="Calibri" panose="020F0502020204030204" pitchFamily="34" charset="0"/>
              </a:rPr>
              <a:t>                Çalıştırılacak kod</a:t>
            </a:r>
          </a:p>
          <a:p>
            <a:r>
              <a:rPr lang="tr-TR" sz="1600" i="1" dirty="0">
                <a:solidFill>
                  <a:schemeClr val="bg1"/>
                </a:solidFill>
                <a:latin typeface="Calibri" panose="020F0502020204030204" pitchFamily="34" charset="0"/>
                <a:cs typeface="Calibri" panose="020F0502020204030204" pitchFamily="34" charset="0"/>
              </a:rPr>
              <a:t>                break;</a:t>
            </a:r>
          </a:p>
          <a:p>
            <a:r>
              <a:rPr lang="tr-TR" sz="1600" i="1" dirty="0">
                <a:solidFill>
                  <a:schemeClr val="bg1"/>
                </a:solidFill>
                <a:latin typeface="Calibri" panose="020F0502020204030204" pitchFamily="34" charset="0"/>
                <a:cs typeface="Calibri" panose="020F0502020204030204" pitchFamily="34" charset="0"/>
              </a:rPr>
              <a:t>            case koşul2:</a:t>
            </a:r>
          </a:p>
          <a:p>
            <a:r>
              <a:rPr lang="tr-TR" sz="1600" i="1" dirty="0">
                <a:solidFill>
                  <a:schemeClr val="bg1"/>
                </a:solidFill>
                <a:latin typeface="Calibri" panose="020F0502020204030204" pitchFamily="34" charset="0"/>
                <a:cs typeface="Calibri" panose="020F0502020204030204" pitchFamily="34" charset="0"/>
              </a:rPr>
              <a:t>                Çalıştırılacak kod</a:t>
            </a:r>
          </a:p>
          <a:p>
            <a:r>
              <a:rPr lang="tr-TR" sz="1600" i="1" dirty="0">
                <a:solidFill>
                  <a:schemeClr val="bg1"/>
                </a:solidFill>
                <a:latin typeface="Calibri" panose="020F0502020204030204" pitchFamily="34" charset="0"/>
                <a:cs typeface="Calibri" panose="020F0502020204030204" pitchFamily="34" charset="0"/>
              </a:rPr>
              <a:t>                break;</a:t>
            </a:r>
          </a:p>
          <a:p>
            <a:r>
              <a:rPr lang="tr-TR" sz="1600" i="1" dirty="0">
                <a:solidFill>
                  <a:schemeClr val="bg1"/>
                </a:solidFill>
                <a:latin typeface="Calibri" panose="020F0502020204030204" pitchFamily="34" charset="0"/>
                <a:cs typeface="Calibri" panose="020F0502020204030204" pitchFamily="34" charset="0"/>
              </a:rPr>
              <a:t>            case koşul3:</a:t>
            </a:r>
          </a:p>
          <a:p>
            <a:r>
              <a:rPr lang="tr-TR" sz="1600" i="1" dirty="0">
                <a:solidFill>
                  <a:schemeClr val="bg1"/>
                </a:solidFill>
                <a:latin typeface="Calibri" panose="020F0502020204030204" pitchFamily="34" charset="0"/>
                <a:cs typeface="Calibri" panose="020F0502020204030204" pitchFamily="34" charset="0"/>
              </a:rPr>
              <a:t>	   case koşul4:</a:t>
            </a:r>
          </a:p>
          <a:p>
            <a:r>
              <a:rPr lang="tr-TR" sz="1600" i="1" dirty="0">
                <a:solidFill>
                  <a:schemeClr val="bg1"/>
                </a:solidFill>
                <a:latin typeface="Calibri" panose="020F0502020204030204" pitchFamily="34" charset="0"/>
                <a:cs typeface="Calibri" panose="020F0502020204030204" pitchFamily="34" charset="0"/>
              </a:rPr>
              <a:t>                Çalıştırılacak kod</a:t>
            </a:r>
          </a:p>
          <a:p>
            <a:r>
              <a:rPr lang="tr-TR" sz="1600" i="1" dirty="0">
                <a:solidFill>
                  <a:schemeClr val="bg1"/>
                </a:solidFill>
                <a:latin typeface="Calibri" panose="020F0502020204030204" pitchFamily="34" charset="0"/>
                <a:cs typeface="Calibri" panose="020F0502020204030204" pitchFamily="34" charset="0"/>
              </a:rPr>
              <a:t>                break;</a:t>
            </a:r>
          </a:p>
          <a:p>
            <a:r>
              <a:rPr lang="tr-TR" sz="1600" i="1" dirty="0">
                <a:solidFill>
                  <a:schemeClr val="bg1"/>
                </a:solidFill>
                <a:latin typeface="Calibri" panose="020F0502020204030204" pitchFamily="34" charset="0"/>
                <a:cs typeface="Calibri" panose="020F0502020204030204" pitchFamily="34" charset="0"/>
              </a:rPr>
              <a:t>            default:</a:t>
            </a:r>
          </a:p>
          <a:p>
            <a:r>
              <a:rPr lang="tr-TR" sz="1600" i="1" dirty="0">
                <a:solidFill>
                  <a:schemeClr val="bg1"/>
                </a:solidFill>
                <a:latin typeface="Calibri" panose="020F0502020204030204" pitchFamily="34" charset="0"/>
                <a:cs typeface="Calibri" panose="020F0502020204030204" pitchFamily="34" charset="0"/>
              </a:rPr>
              <a:t>                Çalıştırılacak kod</a:t>
            </a:r>
          </a:p>
          <a:p>
            <a:r>
              <a:rPr lang="tr-TR" sz="1600" i="1" dirty="0">
                <a:solidFill>
                  <a:schemeClr val="bg1"/>
                </a:solidFill>
                <a:latin typeface="Calibri" panose="020F0502020204030204" pitchFamily="34" charset="0"/>
                <a:cs typeface="Calibri" panose="020F0502020204030204" pitchFamily="34" charset="0"/>
              </a:rPr>
              <a:t>        }</a:t>
            </a:r>
          </a:p>
        </p:txBody>
      </p:sp>
      <p:sp>
        <p:nvSpPr>
          <p:cNvPr id="10" name="Dikdörtgen: Köşeleri Yuvarlatılmış 9">
            <a:extLst>
              <a:ext uri="{FF2B5EF4-FFF2-40B4-BE49-F238E27FC236}">
                <a16:creationId xmlns:a16="http://schemas.microsoft.com/office/drawing/2014/main" id="{0F9373F9-C33D-726E-DA47-5FE7334DA831}"/>
              </a:ext>
            </a:extLst>
          </p:cNvPr>
          <p:cNvSpPr/>
          <p:nvPr/>
        </p:nvSpPr>
        <p:spPr>
          <a:xfrm>
            <a:off x="1669862" y="2348766"/>
            <a:ext cx="3736639" cy="3733854"/>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tr-TR" sz="1600" i="1" dirty="0">
                <a:solidFill>
                  <a:schemeClr val="bg1"/>
                </a:solidFill>
                <a:latin typeface="Calibri" panose="020F0502020204030204" pitchFamily="34" charset="0"/>
                <a:cs typeface="Calibri" panose="020F0502020204030204" pitchFamily="34" charset="0"/>
              </a:rPr>
              <a:t> switch (Değişken ismi) {</a:t>
            </a:r>
          </a:p>
          <a:p>
            <a:r>
              <a:rPr lang="tr-TR" sz="1600" i="1" dirty="0">
                <a:solidFill>
                  <a:schemeClr val="bg1"/>
                </a:solidFill>
                <a:latin typeface="Calibri" panose="020F0502020204030204" pitchFamily="34" charset="0"/>
                <a:cs typeface="Calibri" panose="020F0502020204030204" pitchFamily="34" charset="0"/>
              </a:rPr>
              <a:t>            case koşul1:</a:t>
            </a:r>
          </a:p>
          <a:p>
            <a:r>
              <a:rPr lang="tr-TR" sz="1600" i="1" dirty="0">
                <a:solidFill>
                  <a:schemeClr val="bg1"/>
                </a:solidFill>
                <a:latin typeface="Calibri" panose="020F0502020204030204" pitchFamily="34" charset="0"/>
                <a:cs typeface="Calibri" panose="020F0502020204030204" pitchFamily="34" charset="0"/>
              </a:rPr>
              <a:t>                Çalıştırılacak kod</a:t>
            </a:r>
          </a:p>
          <a:p>
            <a:r>
              <a:rPr lang="tr-TR" sz="1600" i="1" dirty="0">
                <a:solidFill>
                  <a:schemeClr val="bg1"/>
                </a:solidFill>
                <a:latin typeface="Calibri" panose="020F0502020204030204" pitchFamily="34" charset="0"/>
                <a:cs typeface="Calibri" panose="020F0502020204030204" pitchFamily="34" charset="0"/>
              </a:rPr>
              <a:t>                break;</a:t>
            </a:r>
          </a:p>
          <a:p>
            <a:r>
              <a:rPr lang="tr-TR" sz="1600" i="1" dirty="0">
                <a:solidFill>
                  <a:schemeClr val="bg1"/>
                </a:solidFill>
                <a:latin typeface="Calibri" panose="020F0502020204030204" pitchFamily="34" charset="0"/>
                <a:cs typeface="Calibri" panose="020F0502020204030204" pitchFamily="34" charset="0"/>
              </a:rPr>
              <a:t>            case koşul2:</a:t>
            </a:r>
          </a:p>
          <a:p>
            <a:r>
              <a:rPr lang="tr-TR" sz="1600" i="1" dirty="0">
                <a:solidFill>
                  <a:schemeClr val="bg1"/>
                </a:solidFill>
                <a:latin typeface="Calibri" panose="020F0502020204030204" pitchFamily="34" charset="0"/>
                <a:cs typeface="Calibri" panose="020F0502020204030204" pitchFamily="34" charset="0"/>
              </a:rPr>
              <a:t>                Çalıştırılacak kod</a:t>
            </a:r>
          </a:p>
          <a:p>
            <a:r>
              <a:rPr lang="tr-TR" sz="1600" i="1" dirty="0">
                <a:solidFill>
                  <a:schemeClr val="bg1"/>
                </a:solidFill>
                <a:latin typeface="Calibri" panose="020F0502020204030204" pitchFamily="34" charset="0"/>
                <a:cs typeface="Calibri" panose="020F0502020204030204" pitchFamily="34" charset="0"/>
              </a:rPr>
              <a:t>                break;</a:t>
            </a:r>
          </a:p>
          <a:p>
            <a:r>
              <a:rPr lang="tr-TR" sz="1600" i="1" dirty="0">
                <a:solidFill>
                  <a:schemeClr val="bg1"/>
                </a:solidFill>
                <a:latin typeface="Calibri" panose="020F0502020204030204" pitchFamily="34" charset="0"/>
                <a:cs typeface="Calibri" panose="020F0502020204030204" pitchFamily="34" charset="0"/>
              </a:rPr>
              <a:t>            case koşul3:</a:t>
            </a:r>
          </a:p>
          <a:p>
            <a:r>
              <a:rPr lang="tr-TR" sz="1600" i="1" dirty="0">
                <a:solidFill>
                  <a:schemeClr val="bg1"/>
                </a:solidFill>
                <a:latin typeface="Calibri" panose="020F0502020204030204" pitchFamily="34" charset="0"/>
                <a:cs typeface="Calibri" panose="020F0502020204030204" pitchFamily="34" charset="0"/>
              </a:rPr>
              <a:t>                Çalıştırılacak kod</a:t>
            </a:r>
          </a:p>
          <a:p>
            <a:r>
              <a:rPr lang="tr-TR" sz="1600" i="1" dirty="0">
                <a:solidFill>
                  <a:schemeClr val="bg1"/>
                </a:solidFill>
                <a:latin typeface="Calibri" panose="020F0502020204030204" pitchFamily="34" charset="0"/>
                <a:cs typeface="Calibri" panose="020F0502020204030204" pitchFamily="34" charset="0"/>
              </a:rPr>
              <a:t>                break;</a:t>
            </a:r>
          </a:p>
          <a:p>
            <a:r>
              <a:rPr lang="tr-TR" sz="1600" i="1" dirty="0">
                <a:solidFill>
                  <a:schemeClr val="bg1"/>
                </a:solidFill>
                <a:latin typeface="Calibri" panose="020F0502020204030204" pitchFamily="34" charset="0"/>
                <a:cs typeface="Calibri" panose="020F0502020204030204" pitchFamily="34" charset="0"/>
              </a:rPr>
              <a:t>            default:</a:t>
            </a:r>
          </a:p>
          <a:p>
            <a:r>
              <a:rPr lang="tr-TR" sz="1600" i="1" dirty="0">
                <a:solidFill>
                  <a:schemeClr val="bg1"/>
                </a:solidFill>
                <a:latin typeface="Calibri" panose="020F0502020204030204" pitchFamily="34" charset="0"/>
                <a:cs typeface="Calibri" panose="020F0502020204030204" pitchFamily="34" charset="0"/>
              </a:rPr>
              <a:t>                Çalıştırılacak kod</a:t>
            </a:r>
          </a:p>
          <a:p>
            <a:r>
              <a:rPr lang="tr-TR" sz="1600" i="1" dirty="0">
                <a:solidFill>
                  <a:schemeClr val="bg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42335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5" name="Google Shape;20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18</a:t>
            </a:fld>
            <a:endParaRPr lang="tr-TR" dirty="0"/>
          </a:p>
        </p:txBody>
      </p:sp>
      <p:sp>
        <p:nvSpPr>
          <p:cNvPr id="6" name="Google Shape;204;p4">
            <a:extLst>
              <a:ext uri="{FF2B5EF4-FFF2-40B4-BE49-F238E27FC236}">
                <a16:creationId xmlns:a16="http://schemas.microsoft.com/office/drawing/2014/main" id="{D8C19602-ACB1-3AAA-5C07-9D97CB50E466}"/>
              </a:ext>
            </a:extLst>
          </p:cNvPr>
          <p:cNvSpPr txBox="1">
            <a:spLocks noGrp="1"/>
          </p:cNvSpPr>
          <p:nvPr>
            <p:ph type="title"/>
          </p:nvPr>
        </p:nvSpPr>
        <p:spPr>
          <a:xfrm>
            <a:off x="1403343" y="761017"/>
            <a:ext cx="9951720" cy="132588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168DBA"/>
              </a:buClr>
              <a:buSzPts val="3600"/>
              <a:buFont typeface="Century Gothic" panose="020B0502020202020204"/>
              <a:buNone/>
            </a:pPr>
            <a:r>
              <a:rPr lang="tr-TR" dirty="0"/>
              <a:t>C#’da Switch – Case ifadesi</a:t>
            </a:r>
            <a:endParaRPr lang="tr-TR" sz="2000" b="1" dirty="0"/>
          </a:p>
        </p:txBody>
      </p:sp>
      <p:sp>
        <p:nvSpPr>
          <p:cNvPr id="13" name="Metin kutusu 12">
            <a:extLst>
              <a:ext uri="{FF2B5EF4-FFF2-40B4-BE49-F238E27FC236}">
                <a16:creationId xmlns:a16="http://schemas.microsoft.com/office/drawing/2014/main" id="{D9F18C1F-59D3-41FA-810E-7F48A9E1DD03}"/>
              </a:ext>
            </a:extLst>
          </p:cNvPr>
          <p:cNvSpPr txBox="1"/>
          <p:nvPr/>
        </p:nvSpPr>
        <p:spPr>
          <a:xfrm>
            <a:off x="1218498" y="1268120"/>
            <a:ext cx="9467257" cy="307777"/>
          </a:xfrm>
          <a:prstGeom prst="rect">
            <a:avLst/>
          </a:prstGeom>
          <a:noFill/>
        </p:spPr>
        <p:txBody>
          <a:bodyPr wrap="square" rtlCol="0">
            <a:spAutoFit/>
          </a:bodyPr>
          <a:lstStyle/>
          <a:p>
            <a:r>
              <a:rPr lang="tr-TR" b="1" dirty="0" err="1"/>
              <a:t>C#’da</a:t>
            </a:r>
            <a:r>
              <a:rPr lang="tr-TR" b="1" dirty="0"/>
              <a:t> Switch – Case ifadesinin genel akış şeması şöyledir:</a:t>
            </a:r>
          </a:p>
        </p:txBody>
      </p:sp>
      <p:sp>
        <p:nvSpPr>
          <p:cNvPr id="14" name="Elmas 13">
            <a:extLst>
              <a:ext uri="{FF2B5EF4-FFF2-40B4-BE49-F238E27FC236}">
                <a16:creationId xmlns:a16="http://schemas.microsoft.com/office/drawing/2014/main" id="{8EAA0453-B936-72C6-D37D-4BDD4961D22E}"/>
              </a:ext>
            </a:extLst>
          </p:cNvPr>
          <p:cNvSpPr/>
          <p:nvPr/>
        </p:nvSpPr>
        <p:spPr>
          <a:xfrm>
            <a:off x="3310368" y="1645935"/>
            <a:ext cx="1931543" cy="1084455"/>
          </a:xfrm>
          <a:prstGeom prst="diamon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Case</a:t>
            </a:r>
          </a:p>
          <a:p>
            <a:pPr algn="ctr"/>
            <a:endParaRPr lang="tr-TR" sz="1600" dirty="0">
              <a:solidFill>
                <a:schemeClr val="tx1"/>
              </a:solidFill>
            </a:endParaRPr>
          </a:p>
          <a:p>
            <a:pPr algn="ctr"/>
            <a:r>
              <a:rPr lang="tr-TR" sz="1600" dirty="0">
                <a:solidFill>
                  <a:schemeClr val="tx1"/>
                </a:solidFill>
              </a:rPr>
              <a:t>Şart1</a:t>
            </a:r>
          </a:p>
        </p:txBody>
      </p:sp>
      <p:sp>
        <p:nvSpPr>
          <p:cNvPr id="15" name="Dikdörtgen: Köşeleri Yuvarlatılmış 14">
            <a:extLst>
              <a:ext uri="{FF2B5EF4-FFF2-40B4-BE49-F238E27FC236}">
                <a16:creationId xmlns:a16="http://schemas.microsoft.com/office/drawing/2014/main" id="{97F08D88-5586-1642-C544-55512C1203AE}"/>
              </a:ext>
            </a:extLst>
          </p:cNvPr>
          <p:cNvSpPr/>
          <p:nvPr/>
        </p:nvSpPr>
        <p:spPr>
          <a:xfrm>
            <a:off x="6276513" y="1911163"/>
            <a:ext cx="2121762" cy="55399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Çalışacak kod1</a:t>
            </a:r>
          </a:p>
          <a:p>
            <a:pPr algn="ctr"/>
            <a:r>
              <a:rPr lang="tr-TR" dirty="0">
                <a:solidFill>
                  <a:schemeClr val="tx1"/>
                </a:solidFill>
              </a:rPr>
              <a:t>Break</a:t>
            </a:r>
          </a:p>
        </p:txBody>
      </p:sp>
      <p:sp>
        <p:nvSpPr>
          <p:cNvPr id="16" name="Dikdörtgen: Köşeleri Yuvarlatılmış 15">
            <a:extLst>
              <a:ext uri="{FF2B5EF4-FFF2-40B4-BE49-F238E27FC236}">
                <a16:creationId xmlns:a16="http://schemas.microsoft.com/office/drawing/2014/main" id="{9C8DE7B6-AEFF-657E-F074-7F8E24524121}"/>
              </a:ext>
            </a:extLst>
          </p:cNvPr>
          <p:cNvSpPr/>
          <p:nvPr/>
        </p:nvSpPr>
        <p:spPr>
          <a:xfrm>
            <a:off x="3447646" y="5603028"/>
            <a:ext cx="1606858" cy="55399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Default</a:t>
            </a:r>
          </a:p>
        </p:txBody>
      </p:sp>
      <p:sp>
        <p:nvSpPr>
          <p:cNvPr id="17" name="Elmas 16">
            <a:extLst>
              <a:ext uri="{FF2B5EF4-FFF2-40B4-BE49-F238E27FC236}">
                <a16:creationId xmlns:a16="http://schemas.microsoft.com/office/drawing/2014/main" id="{FA63B6C6-BE98-8529-CFD9-C8626EE85894}"/>
              </a:ext>
            </a:extLst>
          </p:cNvPr>
          <p:cNvSpPr/>
          <p:nvPr/>
        </p:nvSpPr>
        <p:spPr>
          <a:xfrm>
            <a:off x="3321279" y="2959310"/>
            <a:ext cx="1931543" cy="1084455"/>
          </a:xfrm>
          <a:prstGeom prst="diamon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Case</a:t>
            </a:r>
          </a:p>
          <a:p>
            <a:pPr algn="ctr"/>
            <a:endParaRPr lang="tr-TR" sz="1600" dirty="0">
              <a:solidFill>
                <a:schemeClr val="tx1"/>
              </a:solidFill>
            </a:endParaRPr>
          </a:p>
          <a:p>
            <a:pPr algn="ctr"/>
            <a:r>
              <a:rPr lang="tr-TR" sz="1600" dirty="0">
                <a:solidFill>
                  <a:schemeClr val="tx1"/>
                </a:solidFill>
              </a:rPr>
              <a:t>Şart2</a:t>
            </a:r>
          </a:p>
        </p:txBody>
      </p:sp>
      <p:sp>
        <p:nvSpPr>
          <p:cNvPr id="18" name="Elmas 17">
            <a:extLst>
              <a:ext uri="{FF2B5EF4-FFF2-40B4-BE49-F238E27FC236}">
                <a16:creationId xmlns:a16="http://schemas.microsoft.com/office/drawing/2014/main" id="{5EBC9DDB-713D-2EEC-22E5-71B757D99A4A}"/>
              </a:ext>
            </a:extLst>
          </p:cNvPr>
          <p:cNvSpPr/>
          <p:nvPr/>
        </p:nvSpPr>
        <p:spPr>
          <a:xfrm>
            <a:off x="3321279" y="4281169"/>
            <a:ext cx="1931543" cy="1084455"/>
          </a:xfrm>
          <a:prstGeom prst="diamon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00" dirty="0">
                <a:solidFill>
                  <a:schemeClr val="tx1"/>
                </a:solidFill>
              </a:rPr>
              <a:t>Case</a:t>
            </a:r>
          </a:p>
          <a:p>
            <a:pPr algn="ctr"/>
            <a:endParaRPr lang="tr-TR" sz="1600" dirty="0">
              <a:solidFill>
                <a:schemeClr val="tx1"/>
              </a:solidFill>
            </a:endParaRPr>
          </a:p>
          <a:p>
            <a:pPr algn="ctr"/>
            <a:r>
              <a:rPr lang="tr-TR" sz="1600" dirty="0">
                <a:solidFill>
                  <a:schemeClr val="tx1"/>
                </a:solidFill>
              </a:rPr>
              <a:t>Şart3</a:t>
            </a:r>
          </a:p>
        </p:txBody>
      </p:sp>
      <p:sp>
        <p:nvSpPr>
          <p:cNvPr id="19" name="Dikdörtgen: Köşeleri Yuvarlatılmış 18">
            <a:extLst>
              <a:ext uri="{FF2B5EF4-FFF2-40B4-BE49-F238E27FC236}">
                <a16:creationId xmlns:a16="http://schemas.microsoft.com/office/drawing/2014/main" id="{AA3C1B61-B8A1-AE1D-DF94-4768C91B52F3}"/>
              </a:ext>
            </a:extLst>
          </p:cNvPr>
          <p:cNvSpPr/>
          <p:nvPr/>
        </p:nvSpPr>
        <p:spPr>
          <a:xfrm>
            <a:off x="6276513" y="3224538"/>
            <a:ext cx="2121762" cy="55399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Çalışacak kod2</a:t>
            </a:r>
          </a:p>
          <a:p>
            <a:pPr algn="ctr"/>
            <a:r>
              <a:rPr lang="tr-TR" dirty="0">
                <a:solidFill>
                  <a:schemeClr val="tx1"/>
                </a:solidFill>
              </a:rPr>
              <a:t>Break</a:t>
            </a:r>
          </a:p>
        </p:txBody>
      </p:sp>
      <p:sp>
        <p:nvSpPr>
          <p:cNvPr id="20" name="Dikdörtgen: Köşeleri Yuvarlatılmış 19">
            <a:extLst>
              <a:ext uri="{FF2B5EF4-FFF2-40B4-BE49-F238E27FC236}">
                <a16:creationId xmlns:a16="http://schemas.microsoft.com/office/drawing/2014/main" id="{A833EBE0-1CEE-0824-15F8-56904C5B9585}"/>
              </a:ext>
            </a:extLst>
          </p:cNvPr>
          <p:cNvSpPr/>
          <p:nvPr/>
        </p:nvSpPr>
        <p:spPr>
          <a:xfrm>
            <a:off x="6329779" y="4546397"/>
            <a:ext cx="2121762" cy="55399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Çalışacak kod3</a:t>
            </a:r>
          </a:p>
          <a:p>
            <a:pPr algn="ctr"/>
            <a:r>
              <a:rPr lang="tr-TR" dirty="0">
                <a:solidFill>
                  <a:schemeClr val="tx1"/>
                </a:solidFill>
              </a:rPr>
              <a:t>Break</a:t>
            </a:r>
          </a:p>
        </p:txBody>
      </p:sp>
      <p:cxnSp>
        <p:nvCxnSpPr>
          <p:cNvPr id="21" name="Düz Ok Bağlayıcısı 20">
            <a:extLst>
              <a:ext uri="{FF2B5EF4-FFF2-40B4-BE49-F238E27FC236}">
                <a16:creationId xmlns:a16="http://schemas.microsoft.com/office/drawing/2014/main" id="{8FEC9B17-6F36-4A19-4420-9DED172A91EA}"/>
              </a:ext>
            </a:extLst>
          </p:cNvPr>
          <p:cNvCxnSpPr>
            <a:cxnSpLocks/>
            <a:stCxn id="14" idx="3"/>
            <a:endCxn id="15" idx="1"/>
          </p:cNvCxnSpPr>
          <p:nvPr/>
        </p:nvCxnSpPr>
        <p:spPr>
          <a:xfrm flipV="1">
            <a:off x="5241911" y="2188162"/>
            <a:ext cx="10346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Düz Ok Bağlayıcısı 21">
            <a:extLst>
              <a:ext uri="{FF2B5EF4-FFF2-40B4-BE49-F238E27FC236}">
                <a16:creationId xmlns:a16="http://schemas.microsoft.com/office/drawing/2014/main" id="{D8DC5021-C278-1835-08BD-02846F5BA5BF}"/>
              </a:ext>
            </a:extLst>
          </p:cNvPr>
          <p:cNvCxnSpPr>
            <a:stCxn id="15" idx="3"/>
          </p:cNvCxnSpPr>
          <p:nvPr/>
        </p:nvCxnSpPr>
        <p:spPr>
          <a:xfrm>
            <a:off x="8398275" y="2188162"/>
            <a:ext cx="5592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Düz Ok Bağlayıcısı 22">
            <a:extLst>
              <a:ext uri="{FF2B5EF4-FFF2-40B4-BE49-F238E27FC236}">
                <a16:creationId xmlns:a16="http://schemas.microsoft.com/office/drawing/2014/main" id="{D5796BEF-4FE0-F06A-1866-CB572C4CD6E3}"/>
              </a:ext>
            </a:extLst>
          </p:cNvPr>
          <p:cNvCxnSpPr/>
          <p:nvPr/>
        </p:nvCxnSpPr>
        <p:spPr>
          <a:xfrm>
            <a:off x="8398275" y="3501537"/>
            <a:ext cx="5592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Düz Ok Bağlayıcısı 23">
            <a:extLst>
              <a:ext uri="{FF2B5EF4-FFF2-40B4-BE49-F238E27FC236}">
                <a16:creationId xmlns:a16="http://schemas.microsoft.com/office/drawing/2014/main" id="{648C2DBF-0DA2-1F57-F44A-E4FD1210E29D}"/>
              </a:ext>
            </a:extLst>
          </p:cNvPr>
          <p:cNvCxnSpPr/>
          <p:nvPr/>
        </p:nvCxnSpPr>
        <p:spPr>
          <a:xfrm>
            <a:off x="8451541" y="4823396"/>
            <a:ext cx="5592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Düz Ok Bağlayıcısı 24">
            <a:extLst>
              <a:ext uri="{FF2B5EF4-FFF2-40B4-BE49-F238E27FC236}">
                <a16:creationId xmlns:a16="http://schemas.microsoft.com/office/drawing/2014/main" id="{7A36A640-007B-62DE-2844-985CF55B3F1C}"/>
              </a:ext>
            </a:extLst>
          </p:cNvPr>
          <p:cNvCxnSpPr>
            <a:cxnSpLocks/>
          </p:cNvCxnSpPr>
          <p:nvPr/>
        </p:nvCxnSpPr>
        <p:spPr>
          <a:xfrm>
            <a:off x="8957569" y="2188162"/>
            <a:ext cx="53266" cy="3691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Düz Ok Bağlayıcısı 25">
            <a:extLst>
              <a:ext uri="{FF2B5EF4-FFF2-40B4-BE49-F238E27FC236}">
                <a16:creationId xmlns:a16="http://schemas.microsoft.com/office/drawing/2014/main" id="{88284BF1-6799-68AE-B0A4-6529BD9CF501}"/>
              </a:ext>
            </a:extLst>
          </p:cNvPr>
          <p:cNvCxnSpPr>
            <a:cxnSpLocks/>
          </p:cNvCxnSpPr>
          <p:nvPr/>
        </p:nvCxnSpPr>
        <p:spPr>
          <a:xfrm flipH="1">
            <a:off x="5079568" y="5897782"/>
            <a:ext cx="39312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Düz Ok Bağlayıcısı 26">
            <a:extLst>
              <a:ext uri="{FF2B5EF4-FFF2-40B4-BE49-F238E27FC236}">
                <a16:creationId xmlns:a16="http://schemas.microsoft.com/office/drawing/2014/main" id="{0B667ED0-2061-0B29-0BF2-309FF782BB26}"/>
              </a:ext>
            </a:extLst>
          </p:cNvPr>
          <p:cNvCxnSpPr>
            <a:cxnSpLocks/>
            <a:stCxn id="14" idx="2"/>
            <a:endCxn id="17" idx="0"/>
          </p:cNvCxnSpPr>
          <p:nvPr/>
        </p:nvCxnSpPr>
        <p:spPr>
          <a:xfrm>
            <a:off x="4276140" y="2730390"/>
            <a:ext cx="10911" cy="228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Düz Ok Bağlayıcısı 27">
            <a:extLst>
              <a:ext uri="{FF2B5EF4-FFF2-40B4-BE49-F238E27FC236}">
                <a16:creationId xmlns:a16="http://schemas.microsoft.com/office/drawing/2014/main" id="{7E09C225-CBF0-6E55-E16B-A60FF4FC981A}"/>
              </a:ext>
            </a:extLst>
          </p:cNvPr>
          <p:cNvCxnSpPr>
            <a:stCxn id="17" idx="2"/>
            <a:endCxn id="18" idx="0"/>
          </p:cNvCxnSpPr>
          <p:nvPr/>
        </p:nvCxnSpPr>
        <p:spPr>
          <a:xfrm>
            <a:off x="4287051" y="4043765"/>
            <a:ext cx="0" cy="237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Düz Ok Bağlayıcısı 28">
            <a:extLst>
              <a:ext uri="{FF2B5EF4-FFF2-40B4-BE49-F238E27FC236}">
                <a16:creationId xmlns:a16="http://schemas.microsoft.com/office/drawing/2014/main" id="{E9D7C87A-D529-0FB5-5C12-93F1E509F62B}"/>
              </a:ext>
            </a:extLst>
          </p:cNvPr>
          <p:cNvCxnSpPr>
            <a:cxnSpLocks/>
            <a:stCxn id="18" idx="2"/>
          </p:cNvCxnSpPr>
          <p:nvPr/>
        </p:nvCxnSpPr>
        <p:spPr>
          <a:xfrm flipH="1">
            <a:off x="4287050" y="5365624"/>
            <a:ext cx="1" cy="255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Düz Ok Bağlayıcısı 29">
            <a:extLst>
              <a:ext uri="{FF2B5EF4-FFF2-40B4-BE49-F238E27FC236}">
                <a16:creationId xmlns:a16="http://schemas.microsoft.com/office/drawing/2014/main" id="{92AFB9B6-E6F2-72A0-BCB5-3FB34BAA1D56}"/>
              </a:ext>
            </a:extLst>
          </p:cNvPr>
          <p:cNvCxnSpPr>
            <a:stCxn id="17" idx="3"/>
            <a:endCxn id="19" idx="1"/>
          </p:cNvCxnSpPr>
          <p:nvPr/>
        </p:nvCxnSpPr>
        <p:spPr>
          <a:xfrm flipV="1">
            <a:off x="5252822" y="3501537"/>
            <a:ext cx="10236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Düz Ok Bağlayıcısı 30">
            <a:extLst>
              <a:ext uri="{FF2B5EF4-FFF2-40B4-BE49-F238E27FC236}">
                <a16:creationId xmlns:a16="http://schemas.microsoft.com/office/drawing/2014/main" id="{C3F79ECD-27D6-B8E0-58E5-C8D9F3B35C3D}"/>
              </a:ext>
            </a:extLst>
          </p:cNvPr>
          <p:cNvCxnSpPr>
            <a:stCxn id="18" idx="3"/>
            <a:endCxn id="20" idx="1"/>
          </p:cNvCxnSpPr>
          <p:nvPr/>
        </p:nvCxnSpPr>
        <p:spPr>
          <a:xfrm flipV="1">
            <a:off x="5252822" y="4823396"/>
            <a:ext cx="10769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Metin kutusu 31">
            <a:extLst>
              <a:ext uri="{FF2B5EF4-FFF2-40B4-BE49-F238E27FC236}">
                <a16:creationId xmlns:a16="http://schemas.microsoft.com/office/drawing/2014/main" id="{C0EE28B2-83EA-A449-496D-35E0F0CD0856}"/>
              </a:ext>
            </a:extLst>
          </p:cNvPr>
          <p:cNvSpPr txBox="1"/>
          <p:nvPr/>
        </p:nvSpPr>
        <p:spPr>
          <a:xfrm>
            <a:off x="5313077" y="3140689"/>
            <a:ext cx="872355" cy="369332"/>
          </a:xfrm>
          <a:prstGeom prst="rect">
            <a:avLst/>
          </a:prstGeom>
          <a:noFill/>
        </p:spPr>
        <p:txBody>
          <a:bodyPr wrap="none" rtlCol="0">
            <a:spAutoFit/>
          </a:bodyPr>
          <a:lstStyle/>
          <a:p>
            <a:r>
              <a:rPr lang="tr-TR" dirty="0"/>
              <a:t>Doğru</a:t>
            </a:r>
          </a:p>
        </p:txBody>
      </p:sp>
      <p:sp>
        <p:nvSpPr>
          <p:cNvPr id="33" name="Metin kutusu 32">
            <a:extLst>
              <a:ext uri="{FF2B5EF4-FFF2-40B4-BE49-F238E27FC236}">
                <a16:creationId xmlns:a16="http://schemas.microsoft.com/office/drawing/2014/main" id="{DA61BC2A-9BE2-B442-6229-D4FC5283C4DD}"/>
              </a:ext>
            </a:extLst>
          </p:cNvPr>
          <p:cNvSpPr txBox="1"/>
          <p:nvPr/>
        </p:nvSpPr>
        <p:spPr>
          <a:xfrm>
            <a:off x="5311761" y="1810347"/>
            <a:ext cx="872355" cy="369332"/>
          </a:xfrm>
          <a:prstGeom prst="rect">
            <a:avLst/>
          </a:prstGeom>
          <a:noFill/>
        </p:spPr>
        <p:txBody>
          <a:bodyPr wrap="none" rtlCol="0">
            <a:spAutoFit/>
          </a:bodyPr>
          <a:lstStyle/>
          <a:p>
            <a:r>
              <a:rPr lang="tr-TR" dirty="0"/>
              <a:t>Doğru</a:t>
            </a:r>
          </a:p>
        </p:txBody>
      </p:sp>
      <p:sp>
        <p:nvSpPr>
          <p:cNvPr id="34" name="Metin kutusu 33">
            <a:extLst>
              <a:ext uri="{FF2B5EF4-FFF2-40B4-BE49-F238E27FC236}">
                <a16:creationId xmlns:a16="http://schemas.microsoft.com/office/drawing/2014/main" id="{D0D75F11-1CD5-BBF5-430F-1664A91552FF}"/>
              </a:ext>
            </a:extLst>
          </p:cNvPr>
          <p:cNvSpPr txBox="1"/>
          <p:nvPr/>
        </p:nvSpPr>
        <p:spPr>
          <a:xfrm>
            <a:off x="5313078" y="4461434"/>
            <a:ext cx="872355" cy="369332"/>
          </a:xfrm>
          <a:prstGeom prst="rect">
            <a:avLst/>
          </a:prstGeom>
          <a:noFill/>
        </p:spPr>
        <p:txBody>
          <a:bodyPr wrap="none" rtlCol="0">
            <a:spAutoFit/>
          </a:bodyPr>
          <a:lstStyle/>
          <a:p>
            <a:r>
              <a:rPr lang="tr-TR" dirty="0"/>
              <a:t>Doğru</a:t>
            </a:r>
          </a:p>
        </p:txBody>
      </p:sp>
      <p:sp>
        <p:nvSpPr>
          <p:cNvPr id="35" name="Metin kutusu 34">
            <a:extLst>
              <a:ext uri="{FF2B5EF4-FFF2-40B4-BE49-F238E27FC236}">
                <a16:creationId xmlns:a16="http://schemas.microsoft.com/office/drawing/2014/main" id="{696FBCEA-3C5F-03AA-2DF9-5E6E06628A0E}"/>
              </a:ext>
            </a:extLst>
          </p:cNvPr>
          <p:cNvSpPr txBox="1"/>
          <p:nvPr/>
        </p:nvSpPr>
        <p:spPr>
          <a:xfrm>
            <a:off x="4318784" y="5249274"/>
            <a:ext cx="801823" cy="369332"/>
          </a:xfrm>
          <a:prstGeom prst="rect">
            <a:avLst/>
          </a:prstGeom>
          <a:noFill/>
        </p:spPr>
        <p:txBody>
          <a:bodyPr wrap="none" rtlCol="0">
            <a:spAutoFit/>
          </a:bodyPr>
          <a:lstStyle/>
          <a:p>
            <a:r>
              <a:rPr lang="tr-TR" dirty="0"/>
              <a:t>Yanlış</a:t>
            </a:r>
          </a:p>
        </p:txBody>
      </p:sp>
      <p:sp>
        <p:nvSpPr>
          <p:cNvPr id="36" name="Metin kutusu 35">
            <a:extLst>
              <a:ext uri="{FF2B5EF4-FFF2-40B4-BE49-F238E27FC236}">
                <a16:creationId xmlns:a16="http://schemas.microsoft.com/office/drawing/2014/main" id="{33A394C7-EA1A-EA6A-92E9-631440EA2E5A}"/>
              </a:ext>
            </a:extLst>
          </p:cNvPr>
          <p:cNvSpPr txBox="1"/>
          <p:nvPr/>
        </p:nvSpPr>
        <p:spPr>
          <a:xfrm>
            <a:off x="4240718" y="3997592"/>
            <a:ext cx="801823" cy="369332"/>
          </a:xfrm>
          <a:prstGeom prst="rect">
            <a:avLst/>
          </a:prstGeom>
          <a:noFill/>
        </p:spPr>
        <p:txBody>
          <a:bodyPr wrap="none" rtlCol="0">
            <a:spAutoFit/>
          </a:bodyPr>
          <a:lstStyle/>
          <a:p>
            <a:r>
              <a:rPr lang="tr-TR" dirty="0"/>
              <a:t>Yanlış</a:t>
            </a:r>
          </a:p>
        </p:txBody>
      </p:sp>
      <p:sp>
        <p:nvSpPr>
          <p:cNvPr id="37" name="Metin kutusu 36">
            <a:extLst>
              <a:ext uri="{FF2B5EF4-FFF2-40B4-BE49-F238E27FC236}">
                <a16:creationId xmlns:a16="http://schemas.microsoft.com/office/drawing/2014/main" id="{A1882039-20A6-436C-D249-A4EACEF35FB6}"/>
              </a:ext>
            </a:extLst>
          </p:cNvPr>
          <p:cNvSpPr txBox="1"/>
          <p:nvPr/>
        </p:nvSpPr>
        <p:spPr>
          <a:xfrm>
            <a:off x="4251075" y="2625130"/>
            <a:ext cx="801823" cy="369332"/>
          </a:xfrm>
          <a:prstGeom prst="rect">
            <a:avLst/>
          </a:prstGeom>
          <a:noFill/>
        </p:spPr>
        <p:txBody>
          <a:bodyPr wrap="none" rtlCol="0">
            <a:spAutoFit/>
          </a:bodyPr>
          <a:lstStyle/>
          <a:p>
            <a:r>
              <a:rPr lang="tr-TR" dirty="0"/>
              <a:t>Yanlış</a:t>
            </a:r>
          </a:p>
        </p:txBody>
      </p:sp>
      <p:cxnSp>
        <p:nvCxnSpPr>
          <p:cNvPr id="38" name="Düz Ok Bağlayıcısı 37">
            <a:extLst>
              <a:ext uri="{FF2B5EF4-FFF2-40B4-BE49-F238E27FC236}">
                <a16:creationId xmlns:a16="http://schemas.microsoft.com/office/drawing/2014/main" id="{071572F4-9956-C705-88F3-31A88ACD5B33}"/>
              </a:ext>
            </a:extLst>
          </p:cNvPr>
          <p:cNvCxnSpPr>
            <a:stCxn id="16" idx="2"/>
          </p:cNvCxnSpPr>
          <p:nvPr/>
        </p:nvCxnSpPr>
        <p:spPr>
          <a:xfrm>
            <a:off x="4251075" y="6157026"/>
            <a:ext cx="0" cy="421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Metin kutusu 38">
            <a:extLst>
              <a:ext uri="{FF2B5EF4-FFF2-40B4-BE49-F238E27FC236}">
                <a16:creationId xmlns:a16="http://schemas.microsoft.com/office/drawing/2014/main" id="{08555A14-D3FE-DE85-E5FB-FDC7FA81076E}"/>
              </a:ext>
            </a:extLst>
          </p:cNvPr>
          <p:cNvSpPr txBox="1"/>
          <p:nvPr/>
        </p:nvSpPr>
        <p:spPr>
          <a:xfrm>
            <a:off x="5857933" y="6036633"/>
            <a:ext cx="6094520" cy="375552"/>
          </a:xfrm>
          <a:prstGeom prst="rect">
            <a:avLst/>
          </a:prstGeom>
          <a:noFill/>
        </p:spPr>
        <p:txBody>
          <a:bodyPr wrap="square">
            <a:spAutoFit/>
          </a:bodyPr>
          <a:lstStyle/>
          <a:p>
            <a:pPr>
              <a:lnSpc>
                <a:spcPct val="107000"/>
              </a:lnSpc>
              <a:spcAft>
                <a:spcPts val="800"/>
              </a:spcAft>
            </a:pPr>
            <a:r>
              <a:rPr lang="tr-TR" sz="1800" dirty="0" err="1">
                <a:latin typeface="Calibri" panose="020F0502020204030204" pitchFamily="34" charset="0"/>
                <a:ea typeface="Calibri" panose="020F0502020204030204" pitchFamily="34" charset="0"/>
                <a:cs typeface="Times New Roman" panose="02020603050405020304" pitchFamily="18" charset="0"/>
              </a:rPr>
              <a:t>C#</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’da</a:t>
            </a:r>
            <a:r>
              <a:rPr lang="tr-TR" sz="1800" dirty="0">
                <a:effectLst/>
                <a:latin typeface="Calibri" panose="020F0502020204030204" pitchFamily="34" charset="0"/>
                <a:ea typeface="Calibri" panose="020F0502020204030204" pitchFamily="34" charset="0"/>
                <a:cs typeface="Times New Roman" panose="02020603050405020304" pitchFamily="18" charset="0"/>
              </a:rPr>
              <a:t> Switch – Case ifadesine örnek kod yazacak olursak;</a:t>
            </a:r>
          </a:p>
        </p:txBody>
      </p:sp>
    </p:spTree>
    <p:extLst>
      <p:ext uri="{BB962C8B-B14F-4D97-AF65-F5344CB8AC3E}">
        <p14:creationId xmlns:p14="http://schemas.microsoft.com/office/powerpoint/2010/main" val="2732230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5" name="Google Shape;20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19</a:t>
            </a:fld>
            <a:endParaRPr lang="tr-TR" dirty="0"/>
          </a:p>
        </p:txBody>
      </p:sp>
      <p:sp>
        <p:nvSpPr>
          <p:cNvPr id="6" name="Google Shape;204;p4">
            <a:extLst>
              <a:ext uri="{FF2B5EF4-FFF2-40B4-BE49-F238E27FC236}">
                <a16:creationId xmlns:a16="http://schemas.microsoft.com/office/drawing/2014/main" id="{D8C19602-ACB1-3AAA-5C07-9D97CB50E466}"/>
              </a:ext>
            </a:extLst>
          </p:cNvPr>
          <p:cNvSpPr txBox="1">
            <a:spLocks noGrp="1"/>
          </p:cNvSpPr>
          <p:nvPr>
            <p:ph type="title"/>
          </p:nvPr>
        </p:nvSpPr>
        <p:spPr>
          <a:xfrm>
            <a:off x="1403343" y="761017"/>
            <a:ext cx="9951720" cy="132588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168DBA"/>
              </a:buClr>
              <a:buSzPts val="3600"/>
              <a:buFont typeface="Century Gothic" panose="020B0502020202020204"/>
              <a:buNone/>
            </a:pPr>
            <a:r>
              <a:rPr lang="tr-TR" dirty="0"/>
              <a:t>Break – Continue nedir?</a:t>
            </a:r>
            <a:endParaRPr lang="tr-TR" sz="2000" b="1" dirty="0"/>
          </a:p>
        </p:txBody>
      </p:sp>
      <p:sp>
        <p:nvSpPr>
          <p:cNvPr id="40" name="Metin kutusu 39">
            <a:extLst>
              <a:ext uri="{FF2B5EF4-FFF2-40B4-BE49-F238E27FC236}">
                <a16:creationId xmlns:a16="http://schemas.microsoft.com/office/drawing/2014/main" id="{F79CD291-DAC0-6A84-03FB-FFC51CCEAC66}"/>
              </a:ext>
            </a:extLst>
          </p:cNvPr>
          <p:cNvSpPr txBox="1"/>
          <p:nvPr/>
        </p:nvSpPr>
        <p:spPr>
          <a:xfrm>
            <a:off x="1186648" y="1602760"/>
            <a:ext cx="9818703" cy="1959960"/>
          </a:xfrm>
          <a:prstGeom prst="rect">
            <a:avLst/>
          </a:prstGeom>
          <a:noFill/>
        </p:spPr>
        <p:txBody>
          <a:bodyPr wrap="square">
            <a:spAutoFit/>
          </a:bodyPr>
          <a:lstStyle/>
          <a:p>
            <a:pPr indent="449580">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Break, döngüyü sona erdirir, bu ne anlama gelir programın akışında herhangi bir yerde break gördüğümüz de break görür görmez içinde bulunduğumuz döngü anında koşula bakmadan sona erer koşulun doğru ya da yanlış olması hiçbir şey ifade etmez.</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	Continue, altındaki işlemleri yapmadan döngünün en başına gider... Örneğin programın herhangi bir yerinde continue görüldü continue direkt olarak döngünün en başına gider ve alttaki hiçbir işlemi gerçekleştirmez.</a:t>
            </a:r>
          </a:p>
        </p:txBody>
      </p:sp>
    </p:spTree>
    <p:extLst>
      <p:ext uri="{BB962C8B-B14F-4D97-AF65-F5344CB8AC3E}">
        <p14:creationId xmlns:p14="http://schemas.microsoft.com/office/powerpoint/2010/main" val="3202653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
          <p:cNvSpPr txBox="1">
            <a:spLocks noGrp="1"/>
          </p:cNvSpPr>
          <p:nvPr>
            <p:ph type="title"/>
          </p:nvPr>
        </p:nvSpPr>
        <p:spPr>
          <a:xfrm>
            <a:off x="1846898" y="548640"/>
            <a:ext cx="8915400" cy="566738"/>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İÇİNDEKİLER</a:t>
            </a:r>
          </a:p>
        </p:txBody>
      </p:sp>
      <p:sp>
        <p:nvSpPr>
          <p:cNvPr id="205" name="Google Shape;20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a:t>
            </a:fld>
            <a:endParaRPr lang="tr-TR" dirty="0"/>
          </a:p>
        </p:txBody>
      </p:sp>
      <p:pic>
        <p:nvPicPr>
          <p:cNvPr id="100" name="Picture Placeholder 99"/>
          <p:cNvPicPr>
            <a:picLocks noGrp="1" noChangeAspect="1"/>
          </p:cNvPicPr>
          <p:nvPr>
            <p:ph type="pic" idx="2"/>
          </p:nvPr>
        </p:nvPicPr>
        <p:blipFill>
          <a:blip r:embed="rId3"/>
          <a:stretch>
            <a:fillRect/>
          </a:stretch>
        </p:blipFill>
        <p:spPr>
          <a:xfrm>
            <a:off x="9552305" y="4364990"/>
            <a:ext cx="1932940" cy="1932940"/>
          </a:xfrm>
          <a:prstGeom prst="rect">
            <a:avLst/>
          </a:prstGeom>
          <a:noFill/>
          <a:ln w="9525">
            <a:noFill/>
          </a:ln>
        </p:spPr>
      </p:pic>
      <p:sp>
        <p:nvSpPr>
          <p:cNvPr id="9" name="İçerik Yer Tutucusu 2">
            <a:extLst>
              <a:ext uri="{FF2B5EF4-FFF2-40B4-BE49-F238E27FC236}">
                <a16:creationId xmlns:a16="http://schemas.microsoft.com/office/drawing/2014/main" id="{F214309C-828A-506C-5BB0-D144713D7F63}"/>
              </a:ext>
            </a:extLst>
          </p:cNvPr>
          <p:cNvSpPr txBox="1">
            <a:spLocks/>
          </p:cNvSpPr>
          <p:nvPr/>
        </p:nvSpPr>
        <p:spPr>
          <a:xfrm>
            <a:off x="1509045" y="1082069"/>
            <a:ext cx="8915400" cy="3777622"/>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353535"/>
              </a:buClr>
              <a:buSzTx/>
              <a:buFont typeface="Wingdings 3" charset="2"/>
              <a:buChar char=""/>
              <a:tabLst/>
              <a:defRPr/>
            </a:pPr>
            <a:endParaRPr kumimoji="0" lang="tr-TR" sz="1800" b="0" i="0" u="none" strike="noStrike" kern="1200" cap="none" spc="0" normalizeH="0" baseline="0" noProof="0" dirty="0">
              <a:ln>
                <a:noFill/>
              </a:ln>
              <a:solidFill>
                <a:sysClr val="windowText" lastClr="000000">
                  <a:lumMod val="75000"/>
                  <a:lumOff val="25000"/>
                </a:sysClr>
              </a:solidFill>
              <a:effectLst/>
              <a:uLnTx/>
              <a:uFillTx/>
              <a:latin typeface="Century Gothic" panose="020B0502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353535"/>
              </a:buClr>
              <a:buSzTx/>
              <a:buFont typeface="Wingdings 3" charset="2"/>
              <a:buChar char=""/>
              <a:tabLst/>
              <a:defRPr/>
            </a:pPr>
            <a:r>
              <a:rPr kumimoji="0" lang="tr-TR" sz="1800" b="0" i="0" u="none" strike="noStrike" kern="1200" cap="none" spc="0" normalizeH="0" baseline="0" noProof="0" dirty="0">
                <a:ln>
                  <a:noFill/>
                </a:ln>
                <a:solidFill>
                  <a:sysClr val="windowText" lastClr="000000">
                    <a:lumMod val="75000"/>
                    <a:lumOff val="25000"/>
                  </a:sysClr>
                </a:solidFill>
                <a:effectLst/>
                <a:uLnTx/>
                <a:uFillTx/>
                <a:latin typeface="Century Gothic" panose="020B0502020202020204"/>
                <a:ea typeface="+mn-ea"/>
                <a:cs typeface="+mn-cs"/>
              </a:rPr>
              <a:t>Karar Verme Nedir? Karar Verme Aşamaları Nelerdir?</a:t>
            </a:r>
          </a:p>
          <a:p>
            <a:pPr marL="342900" marR="0" lvl="0" indent="-342900" algn="l" defTabSz="457200" rtl="0" eaLnBrk="1" fontAlgn="auto" latinLnBrk="0" hangingPunct="1">
              <a:lnSpc>
                <a:spcPct val="100000"/>
              </a:lnSpc>
              <a:spcBef>
                <a:spcPts val="1000"/>
              </a:spcBef>
              <a:spcAft>
                <a:spcPts val="0"/>
              </a:spcAft>
              <a:buClr>
                <a:srgbClr val="353535"/>
              </a:buClr>
              <a:buSzTx/>
              <a:buFont typeface="Wingdings 3" charset="2"/>
              <a:buChar char=""/>
              <a:tabLst/>
              <a:defRPr/>
            </a:pPr>
            <a:r>
              <a:rPr kumimoji="0" lang="tr-TR" sz="1800" b="0" i="0" u="none" strike="noStrike" kern="1200" cap="none" spc="0" normalizeH="0" baseline="0" noProof="0" dirty="0">
                <a:ln>
                  <a:noFill/>
                </a:ln>
                <a:solidFill>
                  <a:sysClr val="windowText" lastClr="000000">
                    <a:lumMod val="75000"/>
                    <a:lumOff val="25000"/>
                  </a:sysClr>
                </a:solidFill>
                <a:effectLst/>
                <a:uLnTx/>
                <a:uFillTx/>
                <a:latin typeface="Century Gothic" panose="020B0502020202020204"/>
                <a:ea typeface="+mn-ea"/>
                <a:cs typeface="+mn-cs"/>
              </a:rPr>
              <a:t>C#’da Karar Yapıları Nelerdir?</a:t>
            </a:r>
          </a:p>
          <a:p>
            <a:pPr marL="342900" marR="0" lvl="0" indent="-342900" algn="l" defTabSz="457200" rtl="0" eaLnBrk="1" fontAlgn="auto" latinLnBrk="0" hangingPunct="1">
              <a:lnSpc>
                <a:spcPct val="100000"/>
              </a:lnSpc>
              <a:spcBef>
                <a:spcPts val="1000"/>
              </a:spcBef>
              <a:spcAft>
                <a:spcPts val="0"/>
              </a:spcAft>
              <a:buClr>
                <a:srgbClr val="353535"/>
              </a:buClr>
              <a:buSzTx/>
              <a:buFont typeface="Wingdings 3" charset="2"/>
              <a:buChar char=""/>
              <a:tabLst/>
              <a:defRPr/>
            </a:pPr>
            <a:r>
              <a:rPr kumimoji="0" lang="tr-TR" sz="1800" b="0" i="0" u="none" strike="noStrike" kern="1200" cap="none" spc="0" normalizeH="0" baseline="0" noProof="0" dirty="0">
                <a:ln>
                  <a:noFill/>
                </a:ln>
                <a:solidFill>
                  <a:sysClr val="windowText" lastClr="000000">
                    <a:lumMod val="75000"/>
                    <a:lumOff val="25000"/>
                  </a:sysClr>
                </a:solidFill>
                <a:effectLst/>
                <a:uLnTx/>
                <a:uFillTx/>
                <a:latin typeface="Century Gothic" panose="020B0502020202020204"/>
                <a:ea typeface="+mn-ea"/>
                <a:cs typeface="+mn-cs"/>
              </a:rPr>
              <a:t>C#’da if ifadesi</a:t>
            </a:r>
          </a:p>
          <a:p>
            <a:pPr marL="342900" marR="0" lvl="0" indent="-342900" algn="l" defTabSz="457200" rtl="0" eaLnBrk="1" fontAlgn="auto" latinLnBrk="0" hangingPunct="1">
              <a:lnSpc>
                <a:spcPct val="100000"/>
              </a:lnSpc>
              <a:spcBef>
                <a:spcPts val="1000"/>
              </a:spcBef>
              <a:spcAft>
                <a:spcPts val="0"/>
              </a:spcAft>
              <a:buClr>
                <a:srgbClr val="353535"/>
              </a:buClr>
              <a:buSzTx/>
              <a:buFont typeface="Wingdings 3" charset="2"/>
              <a:buChar char=""/>
              <a:tabLst/>
              <a:defRPr/>
            </a:pPr>
            <a:r>
              <a:rPr kumimoji="0" lang="tr-TR" sz="1800" b="0" i="0" u="none" strike="noStrike" kern="1200" cap="none" spc="0" normalizeH="0" baseline="0" noProof="0" dirty="0">
                <a:ln>
                  <a:noFill/>
                </a:ln>
                <a:solidFill>
                  <a:sysClr val="windowText" lastClr="000000">
                    <a:lumMod val="75000"/>
                    <a:lumOff val="25000"/>
                  </a:sysClr>
                </a:solidFill>
                <a:effectLst/>
                <a:uLnTx/>
                <a:uFillTx/>
                <a:latin typeface="Century Gothic" panose="020B0502020202020204"/>
                <a:ea typeface="+mn-ea"/>
                <a:cs typeface="+mn-cs"/>
              </a:rPr>
              <a:t>C#’da if / else ifadesi</a:t>
            </a:r>
          </a:p>
          <a:p>
            <a:pPr marL="342900" marR="0" lvl="0" indent="-342900" algn="l" defTabSz="457200" rtl="0" eaLnBrk="1" fontAlgn="auto" latinLnBrk="0" hangingPunct="1">
              <a:lnSpc>
                <a:spcPct val="100000"/>
              </a:lnSpc>
              <a:spcBef>
                <a:spcPts val="1000"/>
              </a:spcBef>
              <a:spcAft>
                <a:spcPts val="0"/>
              </a:spcAft>
              <a:buClr>
                <a:srgbClr val="353535"/>
              </a:buClr>
              <a:buSzTx/>
              <a:buFont typeface="Wingdings 3" charset="2"/>
              <a:buChar char=""/>
              <a:tabLst/>
              <a:defRPr/>
            </a:pPr>
            <a:r>
              <a:rPr kumimoji="0" lang="tr-TR" sz="1800" b="0" i="0" u="none" strike="noStrike" kern="1200" cap="none" spc="0" normalizeH="0" baseline="0" noProof="0" dirty="0">
                <a:ln>
                  <a:noFill/>
                </a:ln>
                <a:solidFill>
                  <a:sysClr val="windowText" lastClr="000000">
                    <a:lumMod val="75000"/>
                    <a:lumOff val="25000"/>
                  </a:sysClr>
                </a:solidFill>
                <a:effectLst/>
                <a:uLnTx/>
                <a:uFillTx/>
                <a:latin typeface="Century Gothic" panose="020B0502020202020204"/>
                <a:ea typeface="+mn-ea"/>
                <a:cs typeface="+mn-cs"/>
              </a:rPr>
              <a:t>C#’da Ternary Operatörü</a:t>
            </a:r>
          </a:p>
          <a:p>
            <a:pPr marL="342900" marR="0" lvl="0" indent="-342900" algn="l" defTabSz="457200" rtl="0" eaLnBrk="1" fontAlgn="auto" latinLnBrk="0" hangingPunct="1">
              <a:lnSpc>
                <a:spcPct val="100000"/>
              </a:lnSpc>
              <a:spcBef>
                <a:spcPts val="1000"/>
              </a:spcBef>
              <a:spcAft>
                <a:spcPts val="0"/>
              </a:spcAft>
              <a:buClr>
                <a:srgbClr val="353535"/>
              </a:buClr>
              <a:buSzTx/>
              <a:buFont typeface="Wingdings 3" charset="2"/>
              <a:buChar char=""/>
              <a:tabLst/>
              <a:defRPr/>
            </a:pPr>
            <a:r>
              <a:rPr kumimoji="0" lang="tr-TR" sz="1800" b="0" i="0" u="none" strike="noStrike" kern="1200" cap="none" spc="0" normalizeH="0" baseline="0" noProof="0" dirty="0">
                <a:ln>
                  <a:noFill/>
                </a:ln>
                <a:solidFill>
                  <a:sysClr val="windowText" lastClr="000000">
                    <a:lumMod val="75000"/>
                    <a:lumOff val="25000"/>
                  </a:sysClr>
                </a:solidFill>
                <a:effectLst/>
                <a:uLnTx/>
                <a:uFillTx/>
                <a:latin typeface="Century Gothic" panose="020B0502020202020204"/>
                <a:ea typeface="+mn-ea"/>
                <a:cs typeface="+mn-cs"/>
              </a:rPr>
              <a:t>C#’da iç içe geçmiş if ifadesi (Nested if)</a:t>
            </a:r>
          </a:p>
          <a:p>
            <a:pPr marL="342900" marR="0" lvl="0" indent="-342900" algn="l" defTabSz="457200" rtl="0" eaLnBrk="1" fontAlgn="auto" latinLnBrk="0" hangingPunct="1">
              <a:lnSpc>
                <a:spcPct val="100000"/>
              </a:lnSpc>
              <a:spcBef>
                <a:spcPts val="1000"/>
              </a:spcBef>
              <a:spcAft>
                <a:spcPts val="0"/>
              </a:spcAft>
              <a:buClr>
                <a:srgbClr val="353535"/>
              </a:buClr>
              <a:buSzTx/>
              <a:buFont typeface="Wingdings 3" charset="2"/>
              <a:buChar char=""/>
              <a:tabLst/>
              <a:defRPr/>
            </a:pPr>
            <a:r>
              <a:rPr kumimoji="0" lang="tr-TR" sz="1800" b="0" i="0" u="none" strike="noStrike" kern="1200" cap="none" spc="0" normalizeH="0" baseline="0" noProof="0" dirty="0">
                <a:ln>
                  <a:noFill/>
                </a:ln>
                <a:solidFill>
                  <a:sysClr val="windowText" lastClr="000000">
                    <a:lumMod val="75000"/>
                    <a:lumOff val="25000"/>
                  </a:sysClr>
                </a:solidFill>
                <a:effectLst/>
                <a:uLnTx/>
                <a:uFillTx/>
                <a:latin typeface="Century Gothic" panose="020B0502020202020204"/>
                <a:ea typeface="+mn-ea"/>
                <a:cs typeface="+mn-cs"/>
              </a:rPr>
              <a:t>C#’da if / else – if ifadesi</a:t>
            </a:r>
          </a:p>
          <a:p>
            <a:pPr marL="342900" marR="0" lvl="0" indent="-342900" algn="l" defTabSz="457200" rtl="0" eaLnBrk="1" fontAlgn="auto" latinLnBrk="0" hangingPunct="1">
              <a:lnSpc>
                <a:spcPct val="100000"/>
              </a:lnSpc>
              <a:spcBef>
                <a:spcPts val="1000"/>
              </a:spcBef>
              <a:spcAft>
                <a:spcPts val="0"/>
              </a:spcAft>
              <a:buClr>
                <a:srgbClr val="353535"/>
              </a:buClr>
              <a:buSzTx/>
              <a:buFont typeface="Wingdings 3" charset="2"/>
              <a:buChar char=""/>
              <a:tabLst/>
              <a:defRPr/>
            </a:pPr>
            <a:r>
              <a:rPr kumimoji="0" lang="tr-TR" sz="1800" b="0" i="0" u="none" strike="noStrike" kern="1200" cap="none" spc="0" normalizeH="0" baseline="0" noProof="0" dirty="0">
                <a:ln>
                  <a:noFill/>
                </a:ln>
                <a:solidFill>
                  <a:sysClr val="windowText" lastClr="000000">
                    <a:lumMod val="75000"/>
                    <a:lumOff val="25000"/>
                  </a:sysClr>
                </a:solidFill>
                <a:effectLst/>
                <a:uLnTx/>
                <a:uFillTx/>
                <a:latin typeface="Century Gothic" panose="020B0502020202020204"/>
                <a:ea typeface="+mn-ea"/>
                <a:cs typeface="+mn-cs"/>
              </a:rPr>
              <a:t>C#’da Switch – Case ifadesi</a:t>
            </a:r>
          </a:p>
          <a:p>
            <a:pPr marL="342900" marR="0" lvl="0" indent="-342900" algn="l" defTabSz="457200" rtl="0" eaLnBrk="1" fontAlgn="auto" latinLnBrk="0" hangingPunct="1">
              <a:lnSpc>
                <a:spcPct val="100000"/>
              </a:lnSpc>
              <a:spcBef>
                <a:spcPts val="1000"/>
              </a:spcBef>
              <a:spcAft>
                <a:spcPts val="0"/>
              </a:spcAft>
              <a:buClr>
                <a:srgbClr val="353535"/>
              </a:buClr>
              <a:buSzTx/>
              <a:buFont typeface="Wingdings 3" charset="2"/>
              <a:buChar char=""/>
              <a:tabLst/>
              <a:defRPr/>
            </a:pPr>
            <a:r>
              <a:rPr kumimoji="0" lang="tr-TR" sz="1800" b="0" i="0" u="none" strike="noStrike" kern="1200" cap="none" spc="0" normalizeH="0" baseline="0" noProof="0" dirty="0">
                <a:ln>
                  <a:noFill/>
                </a:ln>
                <a:solidFill>
                  <a:sysClr val="windowText" lastClr="000000">
                    <a:lumMod val="75000"/>
                    <a:lumOff val="25000"/>
                  </a:sysClr>
                </a:solidFill>
                <a:effectLst/>
                <a:uLnTx/>
                <a:uFillTx/>
                <a:latin typeface="Century Gothic" panose="020B0502020202020204"/>
                <a:ea typeface="+mn-ea"/>
                <a:cs typeface="+mn-cs"/>
              </a:rPr>
              <a:t>Break – Continue nedir?</a:t>
            </a:r>
          </a:p>
          <a:p>
            <a:pPr marL="342900" marR="0" lvl="0" indent="-342900" algn="l" defTabSz="457200" rtl="0" eaLnBrk="1" fontAlgn="auto" latinLnBrk="0" hangingPunct="1">
              <a:lnSpc>
                <a:spcPct val="100000"/>
              </a:lnSpc>
              <a:spcBef>
                <a:spcPts val="1000"/>
              </a:spcBef>
              <a:spcAft>
                <a:spcPts val="0"/>
              </a:spcAft>
              <a:buClr>
                <a:srgbClr val="353535"/>
              </a:buClr>
              <a:buSzTx/>
              <a:buFont typeface="Wingdings 3" charset="2"/>
              <a:buChar char=""/>
              <a:tabLst/>
              <a:defRPr/>
            </a:pPr>
            <a:r>
              <a:rPr kumimoji="0" lang="tr-TR" sz="1800" b="0" i="0" u="none" strike="noStrike" kern="1200" cap="none" spc="0" normalizeH="0" baseline="0" noProof="0" dirty="0">
                <a:ln>
                  <a:noFill/>
                </a:ln>
                <a:solidFill>
                  <a:sysClr val="windowText" lastClr="000000">
                    <a:lumMod val="75000"/>
                    <a:lumOff val="25000"/>
                  </a:sysClr>
                </a:solidFill>
                <a:effectLst/>
                <a:uLnTx/>
                <a:uFillTx/>
                <a:latin typeface="Century Gothic" panose="020B0502020202020204"/>
                <a:ea typeface="+mn-ea"/>
                <a:cs typeface="+mn-cs"/>
              </a:rPr>
              <a:t>Sonuç</a:t>
            </a:r>
          </a:p>
          <a:p>
            <a:pPr marL="342900" marR="0" lvl="0" indent="-342900" algn="l" defTabSz="457200" rtl="0" eaLnBrk="1" fontAlgn="auto" latinLnBrk="0" hangingPunct="1">
              <a:lnSpc>
                <a:spcPct val="100000"/>
              </a:lnSpc>
              <a:spcBef>
                <a:spcPts val="1000"/>
              </a:spcBef>
              <a:spcAft>
                <a:spcPts val="0"/>
              </a:spcAft>
              <a:buClr>
                <a:srgbClr val="353535"/>
              </a:buClr>
              <a:buSzTx/>
              <a:buFont typeface="Wingdings 3" charset="2"/>
              <a:buChar char=""/>
              <a:tabLst/>
              <a:defRPr/>
            </a:pPr>
            <a:r>
              <a:rPr kumimoji="0" lang="tr-TR" sz="1800" b="0" i="0" u="none" strike="noStrike" kern="1200" cap="none" spc="0" normalizeH="0" baseline="0" noProof="0" dirty="0">
                <a:ln>
                  <a:noFill/>
                </a:ln>
                <a:solidFill>
                  <a:sysClr val="windowText" lastClr="000000">
                    <a:lumMod val="75000"/>
                    <a:lumOff val="25000"/>
                  </a:sysClr>
                </a:solidFill>
                <a:effectLst/>
                <a:uLnTx/>
                <a:uFillTx/>
                <a:latin typeface="Century Gothic" panose="020B0502020202020204"/>
                <a:ea typeface="+mn-ea"/>
                <a:cs typeface="+mn-cs"/>
              </a:rPr>
              <a:t>Kaynaklar </a:t>
            </a:r>
          </a:p>
          <a:p>
            <a:pPr marL="342900" marR="0" lvl="0" indent="-342900" algn="l" defTabSz="457200" rtl="0" eaLnBrk="1" fontAlgn="auto" latinLnBrk="0" hangingPunct="1">
              <a:lnSpc>
                <a:spcPct val="100000"/>
              </a:lnSpc>
              <a:spcBef>
                <a:spcPts val="1000"/>
              </a:spcBef>
              <a:spcAft>
                <a:spcPts val="0"/>
              </a:spcAft>
              <a:buClr>
                <a:srgbClr val="353535"/>
              </a:buClr>
              <a:buSzTx/>
              <a:buFont typeface="Wingdings 3" charset="2"/>
              <a:buChar char=""/>
              <a:tabLst/>
              <a:defRPr/>
            </a:pPr>
            <a:endParaRPr kumimoji="0" lang="tr-TR" sz="1800" b="0" i="0" u="none" strike="noStrike" kern="1200" cap="none" spc="0" normalizeH="0" baseline="0" noProof="0" dirty="0">
              <a:ln>
                <a:noFill/>
              </a:ln>
              <a:solidFill>
                <a:sysClr val="windowText" lastClr="000000">
                  <a:lumMod val="75000"/>
                  <a:lumOff val="25000"/>
                </a:sysClr>
              </a:solidFill>
              <a:effectLst/>
              <a:uLnTx/>
              <a:uFillTx/>
              <a:latin typeface="Century Gothic" panose="020B0502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353535"/>
              </a:buClr>
              <a:buSzTx/>
              <a:buFont typeface="Wingdings 3" charset="2"/>
              <a:buChar char=""/>
              <a:tabLst/>
              <a:defRPr/>
            </a:pPr>
            <a:endParaRPr kumimoji="0" lang="en-US" sz="1800" b="0" i="0" u="none" strike="noStrike" kern="1200" cap="none" spc="0" normalizeH="0" baseline="0" noProof="0" dirty="0">
              <a:ln>
                <a:noFill/>
              </a:ln>
              <a:solidFill>
                <a:sysClr val="windowText" lastClr="000000">
                  <a:lumMod val="75000"/>
                  <a:lumOff val="25000"/>
                </a:sysClr>
              </a:solidFill>
              <a:effectLst/>
              <a:uLnTx/>
              <a:uFillTx/>
              <a:latin typeface="Century Gothic" panose="020B0502020202020204"/>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5" name="Google Shape;20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20</a:t>
            </a:fld>
            <a:endParaRPr lang="tr-TR" dirty="0"/>
          </a:p>
        </p:txBody>
      </p:sp>
      <p:sp>
        <p:nvSpPr>
          <p:cNvPr id="6" name="Google Shape;204;p4">
            <a:extLst>
              <a:ext uri="{FF2B5EF4-FFF2-40B4-BE49-F238E27FC236}">
                <a16:creationId xmlns:a16="http://schemas.microsoft.com/office/drawing/2014/main" id="{D8C19602-ACB1-3AAA-5C07-9D97CB50E466}"/>
              </a:ext>
            </a:extLst>
          </p:cNvPr>
          <p:cNvSpPr txBox="1">
            <a:spLocks noGrp="1"/>
          </p:cNvSpPr>
          <p:nvPr>
            <p:ph type="title"/>
          </p:nvPr>
        </p:nvSpPr>
        <p:spPr>
          <a:xfrm>
            <a:off x="1403343" y="761017"/>
            <a:ext cx="9951720" cy="132588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168DBA"/>
              </a:buClr>
              <a:buSzPts val="3600"/>
              <a:buFont typeface="Century Gothic" panose="020B0502020202020204"/>
              <a:buNone/>
            </a:pPr>
            <a:r>
              <a:rPr lang="tr-TR" sz="3200" dirty="0"/>
              <a:t>Sonuç</a:t>
            </a:r>
            <a:endParaRPr lang="tr-TR" sz="2000" b="1" dirty="0"/>
          </a:p>
        </p:txBody>
      </p:sp>
      <p:sp>
        <p:nvSpPr>
          <p:cNvPr id="4" name="İçerik Yer Tutucusu 2">
            <a:extLst>
              <a:ext uri="{FF2B5EF4-FFF2-40B4-BE49-F238E27FC236}">
                <a16:creationId xmlns:a16="http://schemas.microsoft.com/office/drawing/2014/main" id="{9509064A-B90B-9697-5606-B9B8FC6052D2}"/>
              </a:ext>
            </a:extLst>
          </p:cNvPr>
          <p:cNvSpPr txBox="1">
            <a:spLocks/>
          </p:cNvSpPr>
          <p:nvPr/>
        </p:nvSpPr>
        <p:spPr>
          <a:xfrm>
            <a:off x="1116272" y="1561280"/>
            <a:ext cx="10602254" cy="557850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1000"/>
              </a:spcBef>
              <a:spcAft>
                <a:spcPts val="0"/>
              </a:spcAft>
              <a:buClr>
                <a:schemeClr val="accent1"/>
              </a:buClr>
              <a:buSzPts val="1200"/>
              <a:buFont typeface="Noto Sans Symbols"/>
              <a:buNone/>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228600" algn="l" rtl="0">
              <a:lnSpc>
                <a:spcPct val="100000"/>
              </a:lnSpc>
              <a:spcBef>
                <a:spcPts val="1000"/>
              </a:spcBef>
              <a:spcAft>
                <a:spcPts val="0"/>
              </a:spcAft>
              <a:buClr>
                <a:schemeClr val="accent1"/>
              </a:buClr>
              <a:buSzPts val="1200"/>
              <a:buFont typeface="Noto Sans Symbols"/>
              <a:buNone/>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228600" algn="l" rtl="0">
              <a:lnSpc>
                <a:spcPct val="100000"/>
              </a:lnSpc>
              <a:spcBef>
                <a:spcPts val="1000"/>
              </a:spcBef>
              <a:spcAft>
                <a:spcPts val="0"/>
              </a:spcAft>
              <a:buClr>
                <a:schemeClr val="accent1"/>
              </a:buClr>
              <a:buSzPts val="1000"/>
              <a:buFont typeface="Noto Sans Symbols"/>
              <a:buNone/>
              <a:defRPr sz="10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228600" algn="l" rtl="0">
              <a:lnSpc>
                <a:spcPct val="100000"/>
              </a:lnSpc>
              <a:spcBef>
                <a:spcPts val="1000"/>
              </a:spcBef>
              <a:spcAft>
                <a:spcPts val="0"/>
              </a:spcAft>
              <a:buClr>
                <a:schemeClr val="accent1"/>
              </a:buClr>
              <a:buSzPts val="900"/>
              <a:buFont typeface="Noto Sans Symbols"/>
              <a:buNone/>
              <a:defRPr sz="9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228600" algn="l" rtl="0">
              <a:lnSpc>
                <a:spcPct val="100000"/>
              </a:lnSpc>
              <a:spcBef>
                <a:spcPts val="1000"/>
              </a:spcBef>
              <a:spcAft>
                <a:spcPts val="0"/>
              </a:spcAft>
              <a:buClr>
                <a:schemeClr val="accent1"/>
              </a:buClr>
              <a:buSzPts val="900"/>
              <a:buFont typeface="Noto Sans Symbols"/>
              <a:buNone/>
              <a:defRPr sz="9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228600" algn="l" rtl="0">
              <a:lnSpc>
                <a:spcPct val="100000"/>
              </a:lnSpc>
              <a:spcBef>
                <a:spcPts val="1000"/>
              </a:spcBef>
              <a:spcAft>
                <a:spcPts val="0"/>
              </a:spcAft>
              <a:buClr>
                <a:schemeClr val="accent1"/>
              </a:buClr>
              <a:buSzPts val="900"/>
              <a:buFont typeface="Noto Sans Symbols"/>
              <a:buNone/>
              <a:defRPr sz="9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228600" algn="l" rtl="0">
              <a:lnSpc>
                <a:spcPct val="100000"/>
              </a:lnSpc>
              <a:spcBef>
                <a:spcPts val="1000"/>
              </a:spcBef>
              <a:spcAft>
                <a:spcPts val="0"/>
              </a:spcAft>
              <a:buClr>
                <a:schemeClr val="accent1"/>
              </a:buClr>
              <a:buSzPts val="900"/>
              <a:buFont typeface="Noto Sans Symbols"/>
              <a:buNone/>
              <a:defRPr sz="9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228600" algn="l" rtl="0">
              <a:lnSpc>
                <a:spcPct val="100000"/>
              </a:lnSpc>
              <a:spcBef>
                <a:spcPts val="1000"/>
              </a:spcBef>
              <a:spcAft>
                <a:spcPts val="0"/>
              </a:spcAft>
              <a:buClr>
                <a:schemeClr val="accent1"/>
              </a:buClr>
              <a:buSzPts val="900"/>
              <a:buFont typeface="Noto Sans Symbols"/>
              <a:buNone/>
              <a:defRPr sz="9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228600" algn="l" rtl="0">
              <a:lnSpc>
                <a:spcPct val="100000"/>
              </a:lnSpc>
              <a:spcBef>
                <a:spcPts val="1000"/>
              </a:spcBef>
              <a:spcAft>
                <a:spcPts val="0"/>
              </a:spcAft>
              <a:buClr>
                <a:schemeClr val="accent1"/>
              </a:buClr>
              <a:buSzPts val="900"/>
              <a:buFont typeface="Noto Sans Symbols"/>
              <a:buNone/>
              <a:defRPr sz="9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pPr marL="0" indent="0" algn="just"/>
            <a:r>
              <a:rPr lang="tr-TR" sz="1600" dirty="0">
                <a:latin typeface="+mj-lt"/>
              </a:rPr>
              <a:t>	Şuana kadar incelediğimiz karar durumlarını sırasıyla özetleyecek olursak; </a:t>
            </a:r>
          </a:p>
          <a:p>
            <a:pPr marL="0" indent="0" algn="just"/>
            <a:endParaRPr lang="tr-TR" sz="1600" dirty="0">
              <a:latin typeface="+mj-lt"/>
            </a:endParaRPr>
          </a:p>
          <a:p>
            <a:pPr marL="0" indent="0" algn="just"/>
            <a:r>
              <a:rPr lang="tr-TR" sz="1600" dirty="0">
                <a:latin typeface="+mj-lt"/>
              </a:rPr>
              <a:t>	</a:t>
            </a:r>
            <a:r>
              <a:rPr lang="tr-TR" sz="1600" b="1" dirty="0" err="1">
                <a:latin typeface="+mj-lt"/>
              </a:rPr>
              <a:t>If</a:t>
            </a:r>
            <a:r>
              <a:rPr lang="tr-TR" sz="1600" b="1" dirty="0">
                <a:latin typeface="+mj-lt"/>
              </a:rPr>
              <a:t> durumu için; </a:t>
            </a:r>
            <a:r>
              <a:rPr lang="tr-TR" sz="1600" dirty="0" err="1">
                <a:latin typeface="+mj-lt"/>
              </a:rPr>
              <a:t>if</a:t>
            </a:r>
            <a:r>
              <a:rPr lang="tr-TR" sz="1600" dirty="0">
                <a:latin typeface="+mj-lt"/>
              </a:rPr>
              <a:t> durumunda girilen koşulumuz doğru olarak değerlendirilirse, koşul doğru olduğunda çalışması istenilen kod çalışır, girilen koşul </a:t>
            </a:r>
            <a:r>
              <a:rPr lang="tr-TR" sz="1600" dirty="0" err="1">
                <a:latin typeface="+mj-lt"/>
              </a:rPr>
              <a:t>false</a:t>
            </a:r>
            <a:r>
              <a:rPr lang="tr-TR" sz="1600" dirty="0">
                <a:latin typeface="+mj-lt"/>
              </a:rPr>
              <a:t> dönüyorsa </a:t>
            </a:r>
            <a:r>
              <a:rPr lang="tr-TR" sz="1600" dirty="0" err="1">
                <a:latin typeface="+mj-lt"/>
              </a:rPr>
              <a:t>if</a:t>
            </a:r>
            <a:r>
              <a:rPr lang="tr-TR" sz="1600" dirty="0">
                <a:latin typeface="+mj-lt"/>
              </a:rPr>
              <a:t> durumunda herhangi bir geri dönüş olmaz. Ve sonlanır. Çünkü tek seçimli bir yapıdır.</a:t>
            </a:r>
          </a:p>
          <a:p>
            <a:pPr marL="0" indent="0" algn="just"/>
            <a:endParaRPr lang="tr-TR" sz="1600" dirty="0">
              <a:latin typeface="+mj-lt"/>
            </a:endParaRPr>
          </a:p>
          <a:p>
            <a:pPr marL="0" indent="0" algn="just"/>
            <a:r>
              <a:rPr lang="tr-TR" sz="1600" dirty="0">
                <a:latin typeface="+mj-lt"/>
              </a:rPr>
              <a:t>	</a:t>
            </a:r>
            <a:r>
              <a:rPr lang="tr-TR" sz="1600" b="1" dirty="0" err="1">
                <a:latin typeface="+mj-lt"/>
              </a:rPr>
              <a:t>If</a:t>
            </a:r>
            <a:r>
              <a:rPr lang="tr-TR" sz="1600" b="1" dirty="0">
                <a:latin typeface="+mj-lt"/>
              </a:rPr>
              <a:t> / else durumunda; </a:t>
            </a:r>
            <a:r>
              <a:rPr lang="tr-TR" sz="1600" dirty="0">
                <a:latin typeface="+mj-lt"/>
              </a:rPr>
              <a:t>artık </a:t>
            </a:r>
            <a:r>
              <a:rPr lang="tr-TR" sz="1600" dirty="0" err="1">
                <a:latin typeface="+mj-lt"/>
              </a:rPr>
              <a:t>if</a:t>
            </a:r>
            <a:r>
              <a:rPr lang="tr-TR" sz="1600" dirty="0">
                <a:latin typeface="+mj-lt"/>
              </a:rPr>
              <a:t> durumundan farklı olarak çift seçimli bir yapı vardır. Yani koşulumuzun yanlış olduğu durum da çalıştırabileceğimiz bir kod bloğu daha vardır. Koşul </a:t>
            </a:r>
            <a:r>
              <a:rPr lang="tr-TR" sz="1600" dirty="0" err="1">
                <a:latin typeface="+mj-lt"/>
              </a:rPr>
              <a:t>true</a:t>
            </a:r>
            <a:r>
              <a:rPr lang="tr-TR" sz="1600" dirty="0">
                <a:latin typeface="+mj-lt"/>
              </a:rPr>
              <a:t> olarak döndüğünde </a:t>
            </a:r>
            <a:r>
              <a:rPr lang="tr-TR" sz="1600" dirty="0" err="1">
                <a:latin typeface="+mj-lt"/>
              </a:rPr>
              <a:t>if</a:t>
            </a:r>
            <a:r>
              <a:rPr lang="tr-TR" sz="1600" dirty="0">
                <a:latin typeface="+mj-lt"/>
              </a:rPr>
              <a:t> kısmının altında bulunan durum çalışır koşul </a:t>
            </a:r>
            <a:r>
              <a:rPr lang="tr-TR" sz="1600" dirty="0" err="1">
                <a:latin typeface="+mj-lt"/>
              </a:rPr>
              <a:t>false</a:t>
            </a:r>
            <a:r>
              <a:rPr lang="tr-TR" sz="1600" dirty="0">
                <a:latin typeface="+mj-lt"/>
              </a:rPr>
              <a:t> şeklinde döndürüldüğündeyse else durumunun altında bulunan kod bloğu çalışır.</a:t>
            </a:r>
          </a:p>
        </p:txBody>
      </p:sp>
    </p:spTree>
    <p:extLst>
      <p:ext uri="{BB962C8B-B14F-4D97-AF65-F5344CB8AC3E}">
        <p14:creationId xmlns:p14="http://schemas.microsoft.com/office/powerpoint/2010/main" val="492596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5" name="Google Shape;20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21</a:t>
            </a:fld>
            <a:endParaRPr lang="tr-TR" dirty="0"/>
          </a:p>
        </p:txBody>
      </p:sp>
      <p:sp>
        <p:nvSpPr>
          <p:cNvPr id="6" name="Google Shape;204;p4">
            <a:extLst>
              <a:ext uri="{FF2B5EF4-FFF2-40B4-BE49-F238E27FC236}">
                <a16:creationId xmlns:a16="http://schemas.microsoft.com/office/drawing/2014/main" id="{D8C19602-ACB1-3AAA-5C07-9D97CB50E466}"/>
              </a:ext>
            </a:extLst>
          </p:cNvPr>
          <p:cNvSpPr txBox="1">
            <a:spLocks noGrp="1"/>
          </p:cNvSpPr>
          <p:nvPr>
            <p:ph type="title"/>
          </p:nvPr>
        </p:nvSpPr>
        <p:spPr>
          <a:xfrm>
            <a:off x="1403343" y="761017"/>
            <a:ext cx="9951720" cy="132588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168DBA"/>
              </a:buClr>
              <a:buSzPts val="3600"/>
              <a:buFont typeface="Century Gothic" panose="020B0502020202020204"/>
              <a:buNone/>
            </a:pPr>
            <a:r>
              <a:rPr lang="tr-TR" sz="3200" dirty="0"/>
              <a:t>Sonuç</a:t>
            </a:r>
            <a:endParaRPr lang="tr-TR" sz="2000" b="1" dirty="0"/>
          </a:p>
        </p:txBody>
      </p:sp>
      <p:sp>
        <p:nvSpPr>
          <p:cNvPr id="5" name="İçerik Yer Tutucusu 2">
            <a:extLst>
              <a:ext uri="{FF2B5EF4-FFF2-40B4-BE49-F238E27FC236}">
                <a16:creationId xmlns:a16="http://schemas.microsoft.com/office/drawing/2014/main" id="{AFB7FFA6-DF65-FBA0-B17E-9AA7105F3726}"/>
              </a:ext>
            </a:extLst>
          </p:cNvPr>
          <p:cNvSpPr txBox="1">
            <a:spLocks/>
          </p:cNvSpPr>
          <p:nvPr/>
        </p:nvSpPr>
        <p:spPr>
          <a:xfrm>
            <a:off x="1116272" y="1561280"/>
            <a:ext cx="10602254" cy="557850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1000"/>
              </a:spcBef>
              <a:spcAft>
                <a:spcPts val="0"/>
              </a:spcAft>
              <a:buClr>
                <a:schemeClr val="accent1"/>
              </a:buClr>
              <a:buSzPts val="1200"/>
              <a:buFont typeface="Noto Sans Symbols"/>
              <a:buNone/>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228600" algn="l" rtl="0">
              <a:lnSpc>
                <a:spcPct val="100000"/>
              </a:lnSpc>
              <a:spcBef>
                <a:spcPts val="1000"/>
              </a:spcBef>
              <a:spcAft>
                <a:spcPts val="0"/>
              </a:spcAft>
              <a:buClr>
                <a:schemeClr val="accent1"/>
              </a:buClr>
              <a:buSzPts val="1200"/>
              <a:buFont typeface="Noto Sans Symbols"/>
              <a:buNone/>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228600" algn="l" rtl="0">
              <a:lnSpc>
                <a:spcPct val="100000"/>
              </a:lnSpc>
              <a:spcBef>
                <a:spcPts val="1000"/>
              </a:spcBef>
              <a:spcAft>
                <a:spcPts val="0"/>
              </a:spcAft>
              <a:buClr>
                <a:schemeClr val="accent1"/>
              </a:buClr>
              <a:buSzPts val="1000"/>
              <a:buFont typeface="Noto Sans Symbols"/>
              <a:buNone/>
              <a:defRPr sz="10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228600" algn="l" rtl="0">
              <a:lnSpc>
                <a:spcPct val="100000"/>
              </a:lnSpc>
              <a:spcBef>
                <a:spcPts val="1000"/>
              </a:spcBef>
              <a:spcAft>
                <a:spcPts val="0"/>
              </a:spcAft>
              <a:buClr>
                <a:schemeClr val="accent1"/>
              </a:buClr>
              <a:buSzPts val="900"/>
              <a:buFont typeface="Noto Sans Symbols"/>
              <a:buNone/>
              <a:defRPr sz="9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228600" algn="l" rtl="0">
              <a:lnSpc>
                <a:spcPct val="100000"/>
              </a:lnSpc>
              <a:spcBef>
                <a:spcPts val="1000"/>
              </a:spcBef>
              <a:spcAft>
                <a:spcPts val="0"/>
              </a:spcAft>
              <a:buClr>
                <a:schemeClr val="accent1"/>
              </a:buClr>
              <a:buSzPts val="900"/>
              <a:buFont typeface="Noto Sans Symbols"/>
              <a:buNone/>
              <a:defRPr sz="9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228600" algn="l" rtl="0">
              <a:lnSpc>
                <a:spcPct val="100000"/>
              </a:lnSpc>
              <a:spcBef>
                <a:spcPts val="1000"/>
              </a:spcBef>
              <a:spcAft>
                <a:spcPts val="0"/>
              </a:spcAft>
              <a:buClr>
                <a:schemeClr val="accent1"/>
              </a:buClr>
              <a:buSzPts val="900"/>
              <a:buFont typeface="Noto Sans Symbols"/>
              <a:buNone/>
              <a:defRPr sz="9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228600" algn="l" rtl="0">
              <a:lnSpc>
                <a:spcPct val="100000"/>
              </a:lnSpc>
              <a:spcBef>
                <a:spcPts val="1000"/>
              </a:spcBef>
              <a:spcAft>
                <a:spcPts val="0"/>
              </a:spcAft>
              <a:buClr>
                <a:schemeClr val="accent1"/>
              </a:buClr>
              <a:buSzPts val="900"/>
              <a:buFont typeface="Noto Sans Symbols"/>
              <a:buNone/>
              <a:defRPr sz="9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228600" algn="l" rtl="0">
              <a:lnSpc>
                <a:spcPct val="100000"/>
              </a:lnSpc>
              <a:spcBef>
                <a:spcPts val="1000"/>
              </a:spcBef>
              <a:spcAft>
                <a:spcPts val="0"/>
              </a:spcAft>
              <a:buClr>
                <a:schemeClr val="accent1"/>
              </a:buClr>
              <a:buSzPts val="900"/>
              <a:buFont typeface="Noto Sans Symbols"/>
              <a:buNone/>
              <a:defRPr sz="9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228600" algn="l" rtl="0">
              <a:lnSpc>
                <a:spcPct val="100000"/>
              </a:lnSpc>
              <a:spcBef>
                <a:spcPts val="1000"/>
              </a:spcBef>
              <a:spcAft>
                <a:spcPts val="0"/>
              </a:spcAft>
              <a:buClr>
                <a:schemeClr val="accent1"/>
              </a:buClr>
              <a:buSzPts val="900"/>
              <a:buFont typeface="Noto Sans Symbols"/>
              <a:buNone/>
              <a:defRPr sz="9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pPr marL="0" indent="0" algn="just"/>
            <a:r>
              <a:rPr lang="tr-TR" sz="1600" dirty="0">
                <a:latin typeface="+mj-lt"/>
              </a:rPr>
              <a:t>	</a:t>
            </a:r>
            <a:r>
              <a:rPr lang="tr-TR" sz="1600" b="1" dirty="0" err="1">
                <a:latin typeface="+mj-lt"/>
              </a:rPr>
              <a:t>Ternary</a:t>
            </a:r>
            <a:r>
              <a:rPr lang="tr-TR" sz="1600" b="1" dirty="0">
                <a:latin typeface="+mj-lt"/>
              </a:rPr>
              <a:t> Operatörü için; </a:t>
            </a:r>
            <a:r>
              <a:rPr lang="tr-TR" sz="1600" dirty="0" err="1">
                <a:latin typeface="+mj-lt"/>
              </a:rPr>
              <a:t>Ternary</a:t>
            </a:r>
            <a:r>
              <a:rPr lang="tr-TR" sz="1600" dirty="0">
                <a:latin typeface="+mj-lt"/>
              </a:rPr>
              <a:t> Operatörü kendi kalıbında şarta göre farklı değerleri döndürmemizi sağlayan bir operatördür. Bu Operatör tam olarak </a:t>
            </a:r>
            <a:r>
              <a:rPr lang="tr-TR" sz="1600" dirty="0" err="1">
                <a:latin typeface="+mj-lt"/>
              </a:rPr>
              <a:t>if</a:t>
            </a:r>
            <a:r>
              <a:rPr lang="tr-TR" sz="1600" dirty="0">
                <a:latin typeface="+mj-lt"/>
              </a:rPr>
              <a:t> - else operatörleri ile yapılan işlemleri tek satırda yapmamızı sağlar. Mantığı; ilk önce bir şart durumuna sahip olmamız gerektiği ile başlar, daha sonra </a:t>
            </a:r>
            <a:r>
              <a:rPr lang="tr-TR" sz="1600" dirty="0" err="1">
                <a:latin typeface="+mj-lt"/>
              </a:rPr>
              <a:t>Ternary</a:t>
            </a:r>
            <a:r>
              <a:rPr lang="tr-TR" sz="1600" dirty="0">
                <a:latin typeface="+mj-lt"/>
              </a:rPr>
              <a:t> operatörünün kalıbına uyarak soru işareti ve iki nokta üst üste kullanırız. İki nokta üst üstenin iki yanında boşluklar bulunur ve bu boşluklardan birine koşul doğru olduğunda çalışacak kodu diğerineyse koşul yanlış olduğunda çalışacak kodu yazarız. Bu operatörü her durumda kullanmak mantıklı değildir ama bazı durumlarda çok işimize yaramakta temiz kod yazmamızı sağlamaktadır.</a:t>
            </a:r>
          </a:p>
          <a:p>
            <a:pPr marL="0" indent="0" algn="just"/>
            <a:endParaRPr lang="tr-TR" sz="1600" dirty="0">
              <a:latin typeface="+mj-lt"/>
            </a:endParaRPr>
          </a:p>
          <a:p>
            <a:pPr marL="0" indent="0" algn="just"/>
            <a:r>
              <a:rPr lang="tr-TR" sz="1600" dirty="0">
                <a:latin typeface="+mj-lt"/>
              </a:rPr>
              <a:t>	</a:t>
            </a:r>
            <a:r>
              <a:rPr lang="tr-TR" sz="1600" b="1" dirty="0" err="1">
                <a:latin typeface="+mj-lt"/>
              </a:rPr>
              <a:t>Nested</a:t>
            </a:r>
            <a:r>
              <a:rPr lang="tr-TR" sz="1600" b="1" dirty="0">
                <a:latin typeface="+mj-lt"/>
              </a:rPr>
              <a:t> </a:t>
            </a:r>
            <a:r>
              <a:rPr lang="tr-TR" sz="1600" b="1" dirty="0" err="1">
                <a:latin typeface="+mj-lt"/>
              </a:rPr>
              <a:t>if</a:t>
            </a:r>
            <a:r>
              <a:rPr lang="tr-TR" sz="1600" b="1" dirty="0">
                <a:latin typeface="+mj-lt"/>
              </a:rPr>
              <a:t> kısmına baktığımızda; </a:t>
            </a:r>
            <a:r>
              <a:rPr lang="tr-TR" sz="1600" dirty="0">
                <a:latin typeface="+mj-lt"/>
              </a:rPr>
              <a:t>iç içe geçmiş bu </a:t>
            </a:r>
            <a:r>
              <a:rPr lang="tr-TR" sz="1600" dirty="0" err="1">
                <a:latin typeface="+mj-lt"/>
              </a:rPr>
              <a:t>if’ler</a:t>
            </a:r>
            <a:r>
              <a:rPr lang="tr-TR" sz="1600" dirty="0">
                <a:latin typeface="+mj-lt"/>
              </a:rPr>
              <a:t> en dıştaki </a:t>
            </a:r>
            <a:r>
              <a:rPr lang="tr-TR" sz="1600" dirty="0" err="1">
                <a:latin typeface="+mj-lt"/>
              </a:rPr>
              <a:t>if’in</a:t>
            </a:r>
            <a:r>
              <a:rPr lang="tr-TR" sz="1600" dirty="0">
                <a:latin typeface="+mj-lt"/>
              </a:rPr>
              <a:t> koşulunun </a:t>
            </a:r>
            <a:r>
              <a:rPr lang="tr-TR" sz="1600" dirty="0" err="1">
                <a:latin typeface="+mj-lt"/>
              </a:rPr>
              <a:t>true</a:t>
            </a:r>
            <a:r>
              <a:rPr lang="tr-TR" sz="1600" dirty="0">
                <a:latin typeface="+mj-lt"/>
              </a:rPr>
              <a:t> dönmesi ile çalışma ihtimali olan </a:t>
            </a:r>
            <a:r>
              <a:rPr lang="tr-TR" sz="1600" dirty="0" err="1">
                <a:latin typeface="+mj-lt"/>
              </a:rPr>
              <a:t>if</a:t>
            </a:r>
            <a:r>
              <a:rPr lang="tr-TR" sz="1600" dirty="0">
                <a:latin typeface="+mj-lt"/>
              </a:rPr>
              <a:t> durumlarıdır. Bu </a:t>
            </a:r>
            <a:r>
              <a:rPr lang="tr-TR" sz="1600" dirty="0" err="1">
                <a:latin typeface="+mj-lt"/>
              </a:rPr>
              <a:t>if’lerin</a:t>
            </a:r>
            <a:r>
              <a:rPr lang="tr-TR" sz="1600" dirty="0">
                <a:latin typeface="+mj-lt"/>
              </a:rPr>
              <a:t> de çalışabilmesi için o </a:t>
            </a:r>
            <a:r>
              <a:rPr lang="tr-TR" sz="1600" dirty="0" err="1">
                <a:latin typeface="+mj-lt"/>
              </a:rPr>
              <a:t>if’ler</a:t>
            </a:r>
            <a:r>
              <a:rPr lang="tr-TR" sz="1600" dirty="0">
                <a:latin typeface="+mj-lt"/>
              </a:rPr>
              <a:t> için girilen koşulların doğru olması gerekir. İç kısımda bulunan </a:t>
            </a:r>
            <a:r>
              <a:rPr lang="tr-TR" sz="1600" dirty="0" err="1">
                <a:latin typeface="+mj-lt"/>
              </a:rPr>
              <a:t>if’lerin</a:t>
            </a:r>
            <a:r>
              <a:rPr lang="tr-TR" sz="1600" dirty="0">
                <a:latin typeface="+mj-lt"/>
              </a:rPr>
              <a:t> koşullarının doğru ya da yanlış olması dışta bulunan </a:t>
            </a:r>
            <a:r>
              <a:rPr lang="tr-TR" sz="1600" dirty="0" err="1">
                <a:latin typeface="+mj-lt"/>
              </a:rPr>
              <a:t>if</a:t>
            </a:r>
            <a:r>
              <a:rPr lang="tr-TR" sz="1600" dirty="0">
                <a:latin typeface="+mj-lt"/>
              </a:rPr>
              <a:t> yapısının çalışıp çalışmama durumunu etkilemez.</a:t>
            </a:r>
          </a:p>
          <a:p>
            <a:pPr marL="0" indent="0" algn="just"/>
            <a:r>
              <a:rPr lang="tr-TR" sz="1600" dirty="0">
                <a:latin typeface="+mj-lt"/>
              </a:rPr>
              <a:t>	</a:t>
            </a:r>
            <a:endParaRPr lang="en-US" sz="1600" dirty="0">
              <a:latin typeface="+mj-lt"/>
            </a:endParaRPr>
          </a:p>
        </p:txBody>
      </p:sp>
    </p:spTree>
    <p:extLst>
      <p:ext uri="{BB962C8B-B14F-4D97-AF65-F5344CB8AC3E}">
        <p14:creationId xmlns:p14="http://schemas.microsoft.com/office/powerpoint/2010/main" val="1553362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5" name="Google Shape;20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22</a:t>
            </a:fld>
            <a:endParaRPr lang="tr-TR" dirty="0"/>
          </a:p>
        </p:txBody>
      </p:sp>
      <p:sp>
        <p:nvSpPr>
          <p:cNvPr id="6" name="Google Shape;204;p4">
            <a:extLst>
              <a:ext uri="{FF2B5EF4-FFF2-40B4-BE49-F238E27FC236}">
                <a16:creationId xmlns:a16="http://schemas.microsoft.com/office/drawing/2014/main" id="{D8C19602-ACB1-3AAA-5C07-9D97CB50E466}"/>
              </a:ext>
            </a:extLst>
          </p:cNvPr>
          <p:cNvSpPr txBox="1">
            <a:spLocks noGrp="1"/>
          </p:cNvSpPr>
          <p:nvPr>
            <p:ph type="title"/>
          </p:nvPr>
        </p:nvSpPr>
        <p:spPr>
          <a:xfrm>
            <a:off x="1403343" y="761017"/>
            <a:ext cx="9951720" cy="132588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168DBA"/>
              </a:buClr>
              <a:buSzPts val="3600"/>
              <a:buFont typeface="Century Gothic" panose="020B0502020202020204"/>
              <a:buNone/>
            </a:pPr>
            <a:r>
              <a:rPr lang="tr-TR" sz="3200" dirty="0"/>
              <a:t>Sonuç</a:t>
            </a:r>
            <a:endParaRPr lang="tr-TR" sz="2000" b="1" dirty="0"/>
          </a:p>
        </p:txBody>
      </p:sp>
      <p:sp>
        <p:nvSpPr>
          <p:cNvPr id="4" name="İçerik Yer Tutucusu 2">
            <a:extLst>
              <a:ext uri="{FF2B5EF4-FFF2-40B4-BE49-F238E27FC236}">
                <a16:creationId xmlns:a16="http://schemas.microsoft.com/office/drawing/2014/main" id="{645F63D6-BC52-D8F8-6312-3850A1317EE2}"/>
              </a:ext>
            </a:extLst>
          </p:cNvPr>
          <p:cNvSpPr txBox="1">
            <a:spLocks/>
          </p:cNvSpPr>
          <p:nvPr/>
        </p:nvSpPr>
        <p:spPr>
          <a:xfrm>
            <a:off x="1089638" y="1383727"/>
            <a:ext cx="10912971" cy="468649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1000"/>
              </a:spcBef>
              <a:spcAft>
                <a:spcPts val="0"/>
              </a:spcAft>
              <a:buClr>
                <a:schemeClr val="accent1"/>
              </a:buClr>
              <a:buSzPts val="1200"/>
              <a:buFont typeface="Noto Sans Symbols"/>
              <a:buNone/>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228600" algn="l" rtl="0">
              <a:lnSpc>
                <a:spcPct val="100000"/>
              </a:lnSpc>
              <a:spcBef>
                <a:spcPts val="1000"/>
              </a:spcBef>
              <a:spcAft>
                <a:spcPts val="0"/>
              </a:spcAft>
              <a:buClr>
                <a:schemeClr val="accent1"/>
              </a:buClr>
              <a:buSzPts val="1200"/>
              <a:buFont typeface="Noto Sans Symbols"/>
              <a:buNone/>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228600" algn="l" rtl="0">
              <a:lnSpc>
                <a:spcPct val="100000"/>
              </a:lnSpc>
              <a:spcBef>
                <a:spcPts val="1000"/>
              </a:spcBef>
              <a:spcAft>
                <a:spcPts val="0"/>
              </a:spcAft>
              <a:buClr>
                <a:schemeClr val="accent1"/>
              </a:buClr>
              <a:buSzPts val="1000"/>
              <a:buFont typeface="Noto Sans Symbols"/>
              <a:buNone/>
              <a:defRPr sz="10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228600" algn="l" rtl="0">
              <a:lnSpc>
                <a:spcPct val="100000"/>
              </a:lnSpc>
              <a:spcBef>
                <a:spcPts val="1000"/>
              </a:spcBef>
              <a:spcAft>
                <a:spcPts val="0"/>
              </a:spcAft>
              <a:buClr>
                <a:schemeClr val="accent1"/>
              </a:buClr>
              <a:buSzPts val="900"/>
              <a:buFont typeface="Noto Sans Symbols"/>
              <a:buNone/>
              <a:defRPr sz="9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228600" algn="l" rtl="0">
              <a:lnSpc>
                <a:spcPct val="100000"/>
              </a:lnSpc>
              <a:spcBef>
                <a:spcPts val="1000"/>
              </a:spcBef>
              <a:spcAft>
                <a:spcPts val="0"/>
              </a:spcAft>
              <a:buClr>
                <a:schemeClr val="accent1"/>
              </a:buClr>
              <a:buSzPts val="900"/>
              <a:buFont typeface="Noto Sans Symbols"/>
              <a:buNone/>
              <a:defRPr sz="9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228600" algn="l" rtl="0">
              <a:lnSpc>
                <a:spcPct val="100000"/>
              </a:lnSpc>
              <a:spcBef>
                <a:spcPts val="1000"/>
              </a:spcBef>
              <a:spcAft>
                <a:spcPts val="0"/>
              </a:spcAft>
              <a:buClr>
                <a:schemeClr val="accent1"/>
              </a:buClr>
              <a:buSzPts val="900"/>
              <a:buFont typeface="Noto Sans Symbols"/>
              <a:buNone/>
              <a:defRPr sz="9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228600" algn="l" rtl="0">
              <a:lnSpc>
                <a:spcPct val="100000"/>
              </a:lnSpc>
              <a:spcBef>
                <a:spcPts val="1000"/>
              </a:spcBef>
              <a:spcAft>
                <a:spcPts val="0"/>
              </a:spcAft>
              <a:buClr>
                <a:schemeClr val="accent1"/>
              </a:buClr>
              <a:buSzPts val="900"/>
              <a:buFont typeface="Noto Sans Symbols"/>
              <a:buNone/>
              <a:defRPr sz="9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228600" algn="l" rtl="0">
              <a:lnSpc>
                <a:spcPct val="100000"/>
              </a:lnSpc>
              <a:spcBef>
                <a:spcPts val="1000"/>
              </a:spcBef>
              <a:spcAft>
                <a:spcPts val="0"/>
              </a:spcAft>
              <a:buClr>
                <a:schemeClr val="accent1"/>
              </a:buClr>
              <a:buSzPts val="900"/>
              <a:buFont typeface="Noto Sans Symbols"/>
              <a:buNone/>
              <a:defRPr sz="9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228600" algn="l" rtl="0">
              <a:lnSpc>
                <a:spcPct val="100000"/>
              </a:lnSpc>
              <a:spcBef>
                <a:spcPts val="1000"/>
              </a:spcBef>
              <a:spcAft>
                <a:spcPts val="0"/>
              </a:spcAft>
              <a:buClr>
                <a:schemeClr val="accent1"/>
              </a:buClr>
              <a:buSzPts val="900"/>
              <a:buFont typeface="Noto Sans Symbols"/>
              <a:buNone/>
              <a:defRPr sz="9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pPr marL="0" indent="0" algn="just"/>
            <a:r>
              <a:rPr lang="tr-TR" sz="1600" dirty="0"/>
              <a:t>	</a:t>
            </a:r>
            <a:r>
              <a:rPr lang="tr-TR" sz="1600" dirty="0">
                <a:latin typeface="+mj-lt"/>
              </a:rPr>
              <a:t>	</a:t>
            </a:r>
            <a:r>
              <a:rPr lang="tr-TR" sz="1600" b="1" dirty="0" err="1">
                <a:latin typeface="+mj-lt"/>
              </a:rPr>
              <a:t>If</a:t>
            </a:r>
            <a:r>
              <a:rPr lang="tr-TR" sz="1600" b="1" dirty="0">
                <a:latin typeface="+mj-lt"/>
              </a:rPr>
              <a:t> / else – </a:t>
            </a:r>
            <a:r>
              <a:rPr lang="tr-TR" sz="1600" b="1" dirty="0" err="1">
                <a:latin typeface="+mj-lt"/>
              </a:rPr>
              <a:t>if</a:t>
            </a:r>
            <a:r>
              <a:rPr lang="tr-TR" sz="1600" b="1" dirty="0">
                <a:latin typeface="+mj-lt"/>
              </a:rPr>
              <a:t> durumu için; </a:t>
            </a:r>
            <a:r>
              <a:rPr lang="tr-TR" sz="1600" dirty="0">
                <a:latin typeface="+mj-lt"/>
              </a:rPr>
              <a:t>bu durumda elimizde pek çok ihtimal bulunmaktadır. Pek çok durumun olabilmesine ihtimal sağlar. İlk kısımda bulunan </a:t>
            </a:r>
            <a:r>
              <a:rPr lang="tr-TR" sz="1600" dirty="0" err="1">
                <a:latin typeface="+mj-lt"/>
              </a:rPr>
              <a:t>if</a:t>
            </a:r>
            <a:r>
              <a:rPr lang="tr-TR" sz="1600" dirty="0">
                <a:latin typeface="+mj-lt"/>
              </a:rPr>
              <a:t> durumunun koşulu </a:t>
            </a:r>
            <a:r>
              <a:rPr lang="tr-TR" sz="1600" dirty="0" err="1">
                <a:latin typeface="+mj-lt"/>
              </a:rPr>
              <a:t>false</a:t>
            </a:r>
            <a:r>
              <a:rPr lang="tr-TR" sz="1600" dirty="0">
                <a:latin typeface="+mj-lt"/>
              </a:rPr>
              <a:t> dönerse yukarıdan </a:t>
            </a:r>
            <a:r>
              <a:rPr lang="tr-TR" sz="1600" dirty="0" err="1">
                <a:latin typeface="+mj-lt"/>
              </a:rPr>
              <a:t>aşşağı</a:t>
            </a:r>
            <a:r>
              <a:rPr lang="tr-TR" sz="1600" dirty="0">
                <a:latin typeface="+mj-lt"/>
              </a:rPr>
              <a:t> else </a:t>
            </a:r>
            <a:r>
              <a:rPr lang="tr-TR" sz="1600" dirty="0" err="1">
                <a:latin typeface="+mj-lt"/>
              </a:rPr>
              <a:t>if</a:t>
            </a:r>
            <a:r>
              <a:rPr lang="tr-TR" sz="1600" dirty="0">
                <a:latin typeface="+mj-lt"/>
              </a:rPr>
              <a:t> durumlarının koşulları kontrol edilir ve </a:t>
            </a:r>
            <a:r>
              <a:rPr lang="tr-TR" sz="1600" dirty="0" err="1">
                <a:latin typeface="+mj-lt"/>
              </a:rPr>
              <a:t>true</a:t>
            </a:r>
            <a:r>
              <a:rPr lang="tr-TR" sz="1600" dirty="0">
                <a:latin typeface="+mj-lt"/>
              </a:rPr>
              <a:t> dönen bir koşul olana kadar değerlendirme devam eder eğer </a:t>
            </a:r>
            <a:r>
              <a:rPr lang="tr-TR" sz="1600" dirty="0" err="1">
                <a:latin typeface="+mj-lt"/>
              </a:rPr>
              <a:t>true</a:t>
            </a:r>
            <a:r>
              <a:rPr lang="tr-TR" sz="1600" dirty="0">
                <a:latin typeface="+mj-lt"/>
              </a:rPr>
              <a:t> dönmüyorsa en sonda bulunan else durumu çalışacaktır.</a:t>
            </a:r>
          </a:p>
          <a:p>
            <a:pPr marL="0" indent="0" algn="just"/>
            <a:endParaRPr lang="tr-TR" sz="1600" dirty="0">
              <a:latin typeface="+mj-lt"/>
            </a:endParaRPr>
          </a:p>
          <a:p>
            <a:pPr marL="0" indent="0" algn="just"/>
            <a:r>
              <a:rPr lang="tr-TR" sz="1600" dirty="0">
                <a:latin typeface="+mj-lt"/>
              </a:rPr>
              <a:t>	</a:t>
            </a:r>
            <a:r>
              <a:rPr lang="tr-TR" sz="1600" b="1" dirty="0">
                <a:latin typeface="+mj-lt"/>
              </a:rPr>
              <a:t>Switch – </a:t>
            </a:r>
            <a:r>
              <a:rPr lang="tr-TR" sz="1600" b="1" dirty="0" err="1">
                <a:latin typeface="+mj-lt"/>
              </a:rPr>
              <a:t>case</a:t>
            </a:r>
            <a:r>
              <a:rPr lang="tr-TR" sz="1600" b="1" dirty="0">
                <a:latin typeface="+mj-lt"/>
              </a:rPr>
              <a:t> durumuna gelecek olursak; </a:t>
            </a:r>
            <a:r>
              <a:rPr lang="tr-TR" sz="1600" dirty="0" err="1">
                <a:latin typeface="+mj-lt"/>
              </a:rPr>
              <a:t>if</a:t>
            </a:r>
            <a:r>
              <a:rPr lang="tr-TR" sz="1600" dirty="0">
                <a:latin typeface="+mj-lt"/>
              </a:rPr>
              <a:t> / else – </a:t>
            </a:r>
            <a:r>
              <a:rPr lang="tr-TR" sz="1600" dirty="0" err="1">
                <a:latin typeface="+mj-lt"/>
              </a:rPr>
              <a:t>if</a:t>
            </a:r>
            <a:r>
              <a:rPr lang="tr-TR" sz="1600" dirty="0">
                <a:latin typeface="+mj-lt"/>
              </a:rPr>
              <a:t> durumuna benzer, ama Switch – </a:t>
            </a:r>
            <a:r>
              <a:rPr lang="tr-TR" sz="1600" dirty="0" err="1">
                <a:latin typeface="+mj-lt"/>
              </a:rPr>
              <a:t>case</a:t>
            </a:r>
            <a:r>
              <a:rPr lang="tr-TR" sz="1600" dirty="0">
                <a:latin typeface="+mj-lt"/>
              </a:rPr>
              <a:t> durumunda aralıklarla değil nokta atışlarıyla çalışırız. İstediğimiz durumu direkt olarak belirtmemiz gereklidir. Bu durum da yukarıdan </a:t>
            </a:r>
            <a:r>
              <a:rPr lang="tr-TR" sz="1600" dirty="0" err="1">
                <a:latin typeface="+mj-lt"/>
              </a:rPr>
              <a:t>aşşağı</a:t>
            </a:r>
            <a:r>
              <a:rPr lang="tr-TR" sz="1600" dirty="0">
                <a:latin typeface="+mj-lt"/>
              </a:rPr>
              <a:t> bir mantık ile çalışır ve her Switch – </a:t>
            </a:r>
            <a:r>
              <a:rPr lang="tr-TR" sz="1600" dirty="0" err="1">
                <a:latin typeface="+mj-lt"/>
              </a:rPr>
              <a:t>case</a:t>
            </a:r>
            <a:r>
              <a:rPr lang="tr-TR" sz="1600" dirty="0">
                <a:latin typeface="+mj-lt"/>
              </a:rPr>
              <a:t> ifadesinde break komutunun bulunması gereklidir yoksa Switch – </a:t>
            </a:r>
            <a:r>
              <a:rPr lang="tr-TR" sz="1600" dirty="0" err="1">
                <a:latin typeface="+mj-lt"/>
              </a:rPr>
              <a:t>case</a:t>
            </a:r>
            <a:r>
              <a:rPr lang="tr-TR" sz="1600" dirty="0">
                <a:latin typeface="+mj-lt"/>
              </a:rPr>
              <a:t> ‘e özgü olan bir durum ile bir kere </a:t>
            </a:r>
            <a:r>
              <a:rPr lang="tr-TR" sz="1600" dirty="0" err="1">
                <a:latin typeface="+mj-lt"/>
              </a:rPr>
              <a:t>true</a:t>
            </a:r>
            <a:r>
              <a:rPr lang="tr-TR" sz="1600" dirty="0">
                <a:latin typeface="+mj-lt"/>
              </a:rPr>
              <a:t> döndüğünde </a:t>
            </a:r>
            <a:r>
              <a:rPr lang="tr-TR" sz="1600" dirty="0" err="1">
                <a:latin typeface="+mj-lt"/>
              </a:rPr>
              <a:t>default</a:t>
            </a:r>
            <a:r>
              <a:rPr lang="tr-TR" sz="1600" dirty="0">
                <a:latin typeface="+mj-lt"/>
              </a:rPr>
              <a:t> kısmı da dahil tüm </a:t>
            </a:r>
            <a:r>
              <a:rPr lang="tr-TR" sz="1600" dirty="0" err="1">
                <a:latin typeface="+mj-lt"/>
              </a:rPr>
              <a:t>case’lerin</a:t>
            </a:r>
            <a:r>
              <a:rPr lang="tr-TR" sz="1600" dirty="0">
                <a:latin typeface="+mj-lt"/>
              </a:rPr>
              <a:t> kod bloklarını çalıştıracaktır. Hiç bir </a:t>
            </a:r>
            <a:r>
              <a:rPr lang="tr-TR" sz="1600" dirty="0" err="1">
                <a:latin typeface="+mj-lt"/>
              </a:rPr>
              <a:t>case</a:t>
            </a:r>
            <a:r>
              <a:rPr lang="tr-TR" sz="1600" dirty="0">
                <a:latin typeface="+mj-lt"/>
              </a:rPr>
              <a:t> </a:t>
            </a:r>
            <a:r>
              <a:rPr lang="tr-TR" sz="1600" dirty="0" err="1">
                <a:latin typeface="+mj-lt"/>
              </a:rPr>
              <a:t>true</a:t>
            </a:r>
            <a:r>
              <a:rPr lang="tr-TR" sz="1600" dirty="0">
                <a:latin typeface="+mj-lt"/>
              </a:rPr>
              <a:t> dönmez ise en sonunda </a:t>
            </a:r>
            <a:r>
              <a:rPr lang="tr-TR" sz="1600" dirty="0" err="1">
                <a:latin typeface="+mj-lt"/>
              </a:rPr>
              <a:t>default</a:t>
            </a:r>
            <a:r>
              <a:rPr lang="tr-TR" sz="1600" dirty="0">
                <a:latin typeface="+mj-lt"/>
              </a:rPr>
              <a:t> ile bitirilir.</a:t>
            </a:r>
          </a:p>
          <a:p>
            <a:pPr marL="0" indent="0" algn="just"/>
            <a:endParaRPr lang="tr-TR" sz="1600" dirty="0">
              <a:latin typeface="+mj-lt"/>
            </a:endParaRPr>
          </a:p>
          <a:p>
            <a:pPr marL="0" indent="0" algn="just"/>
            <a:r>
              <a:rPr lang="tr-TR" sz="1600" dirty="0">
                <a:latin typeface="+mj-lt"/>
                <a:ea typeface="Calibri" panose="020F0502020204030204" pitchFamily="34" charset="0"/>
                <a:cs typeface="Times New Roman" panose="02020603050405020304" pitchFamily="18" charset="0"/>
              </a:rPr>
              <a:t>Break, döngüyü sona erdirir ve </a:t>
            </a:r>
            <a:r>
              <a:rPr lang="tr-TR" sz="1600" dirty="0" err="1">
                <a:latin typeface="+mj-lt"/>
                <a:ea typeface="Calibri" panose="020F0502020204030204" pitchFamily="34" charset="0"/>
                <a:cs typeface="Times New Roman" panose="02020603050405020304" pitchFamily="18" charset="0"/>
              </a:rPr>
              <a:t>Continue</a:t>
            </a:r>
            <a:r>
              <a:rPr lang="tr-TR" sz="1600" dirty="0">
                <a:latin typeface="+mj-lt"/>
                <a:ea typeface="Calibri" panose="020F0502020204030204" pitchFamily="34" charset="0"/>
                <a:cs typeface="Times New Roman" panose="02020603050405020304" pitchFamily="18" charset="0"/>
              </a:rPr>
              <a:t>, altındaki işlemleri yapmadan döngünün en başına gider…</a:t>
            </a:r>
            <a:endParaRPr lang="en-US" sz="1600" dirty="0">
              <a:latin typeface="+mj-lt"/>
            </a:endParaRPr>
          </a:p>
        </p:txBody>
      </p:sp>
    </p:spTree>
    <p:extLst>
      <p:ext uri="{BB962C8B-B14F-4D97-AF65-F5344CB8AC3E}">
        <p14:creationId xmlns:p14="http://schemas.microsoft.com/office/powerpoint/2010/main" val="4218848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Yardımcı Kaynaklar</a:t>
            </a:r>
            <a:endParaRPr b="1" dirty="0"/>
          </a:p>
        </p:txBody>
      </p:sp>
      <p:sp>
        <p:nvSpPr>
          <p:cNvPr id="530" name="Google Shape;530;p45"/>
          <p:cNvSpPr txBox="1">
            <a:spLocks noGrp="1"/>
          </p:cNvSpPr>
          <p:nvPr>
            <p:ph type="body" idx="1"/>
          </p:nvPr>
        </p:nvSpPr>
        <p:spPr>
          <a:xfrm>
            <a:off x="2623717" y="1795596"/>
            <a:ext cx="8915400" cy="3777622"/>
          </a:xfrm>
          <a:prstGeom prst="rect">
            <a:avLst/>
          </a:prstGeom>
          <a:noFill/>
          <a:ln>
            <a:noFill/>
          </a:ln>
        </p:spPr>
        <p:txBody>
          <a:bodyPr spcFirstLastPara="1" wrap="square" lIns="91425" tIns="45700" rIns="91425" bIns="45700" anchor="t" anchorCtr="0">
            <a:normAutofit/>
          </a:bodyPr>
          <a:lstStyle/>
          <a:p>
            <a:pPr marL="342900" lvl="0" algn="l" rtl="0">
              <a:spcBef>
                <a:spcPts val="0"/>
              </a:spcBef>
              <a:spcAft>
                <a:spcPts val="0"/>
              </a:spcAft>
              <a:buSzPts val="1800"/>
              <a:buFont typeface="+mj-lt"/>
              <a:buAutoNum type="arabicPeriod"/>
            </a:pPr>
            <a:r>
              <a:rPr lang="tr-TR" b="1" dirty="0"/>
              <a:t>Adım Adım Flutter İle Mobil Uygulamalar ( Rakıcı Oğuz , 2021)</a:t>
            </a:r>
          </a:p>
          <a:p>
            <a:pPr marL="342900" lvl="0" indent="-228600" algn="l" rtl="0">
              <a:spcBef>
                <a:spcPts val="1000"/>
              </a:spcBef>
              <a:spcAft>
                <a:spcPts val="0"/>
              </a:spcAft>
              <a:buSzPts val="1800"/>
              <a:buNone/>
            </a:pPr>
            <a:endParaRPr lang="tr-TR" b="1" dirty="0"/>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23</a:t>
            </a:fld>
            <a:endParaRPr lang="tr-TR" dirty="0"/>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100" name="Picture 99"/>
          <p:cNvPicPr/>
          <p:nvPr/>
        </p:nvPicPr>
        <p:blipFill>
          <a:blip r:embed="rId4"/>
          <a:stretch>
            <a:fillRect/>
          </a:stretch>
        </p:blipFill>
        <p:spPr>
          <a:xfrm>
            <a:off x="9912350" y="5085080"/>
            <a:ext cx="1617345" cy="132143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46"/>
          <p:cNvSpPr/>
          <p:nvPr/>
        </p:nvSpPr>
        <p:spPr>
          <a:xfrm>
            <a:off x="5872293" y="4384127"/>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39" name="Google Shape;539;p46"/>
          <p:cNvSpPr txBox="1">
            <a:spLocks noGrp="1"/>
          </p:cNvSpPr>
          <p:nvPr>
            <p:ph type="ctrTitle"/>
          </p:nvPr>
        </p:nvSpPr>
        <p:spPr>
          <a:xfrm>
            <a:off x="2810311" y="2667969"/>
            <a:ext cx="7768206" cy="888718"/>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1"/>
              </a:buClr>
              <a:buSzPct val="100000"/>
              <a:buFont typeface="Century Gothic" panose="020B0502020202020204"/>
              <a:buNone/>
            </a:pPr>
            <a:r>
              <a:rPr lang="tr-TR" b="1" dirty="0">
                <a:solidFill>
                  <a:schemeClr val="dk1"/>
                </a:solidFill>
              </a:rPr>
              <a:t>İlginiz için teşekkürler…</a:t>
            </a:r>
            <a:endParaRPr b="1" dirty="0">
              <a:solidFill>
                <a:schemeClr val="dk1"/>
              </a:solidFill>
            </a:endParaRPr>
          </a:p>
        </p:txBody>
      </p:sp>
      <p:sp>
        <p:nvSpPr>
          <p:cNvPr id="540" name="Google Shape;540;p46"/>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24</a:t>
            </a:fld>
            <a:endParaRPr lang="tr-TR" dirty="0"/>
          </a:p>
        </p:txBody>
      </p:sp>
      <p:sp>
        <p:nvSpPr>
          <p:cNvPr id="541" name="Google Shape;541;p46"/>
          <p:cNvSpPr txBox="1"/>
          <p:nvPr/>
        </p:nvSpPr>
        <p:spPr>
          <a:xfrm>
            <a:off x="6251099" y="4600165"/>
            <a:ext cx="5499078" cy="2015869"/>
          </a:xfrm>
          <a:prstGeom prst="rect">
            <a:avLst/>
          </a:prstGeom>
          <a:noFill/>
          <a:ln>
            <a:noFill/>
          </a:ln>
        </p:spPr>
        <p:txBody>
          <a:bodyPr spcFirstLastPara="1" wrap="square" lIns="91425" tIns="45700" rIns="91425" bIns="45700" anchor="t" anchorCtr="0">
            <a:normAutofit/>
          </a:bodyPr>
          <a:lstStyle/>
          <a:p>
            <a:pPr>
              <a:buClr>
                <a:schemeClr val="accent1"/>
              </a:buClr>
              <a:buSzPts val="1600"/>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                  : </a:t>
            </a:r>
            <a:r>
              <a:rPr lang="tr-TR" sz="1600" b="1" dirty="0">
                <a:solidFill>
                  <a:schemeClr val="dk1"/>
                </a:solidFill>
                <a:latin typeface="Century Gothic" panose="020B0502020202020204"/>
                <a:ea typeface="Century Gothic" panose="020B0502020202020204"/>
                <a:cs typeface="Century Gothic" panose="020B0502020202020204"/>
                <a:sym typeface="Century Gothic" panose="020B0502020202020204"/>
              </a:rPr>
              <a:t>Mert KIYDAN - 1811404066</a:t>
            </a:r>
            <a:br>
              <a:rPr lang="tr-TR" sz="1600" b="1" dirty="0">
                <a:solidFill>
                  <a:schemeClr val="dk1"/>
                </a:solidFill>
                <a:latin typeface="Century Gothic" panose="020B0502020202020204"/>
                <a:ea typeface="Century Gothic" panose="020B0502020202020204"/>
                <a:cs typeface="Century Gothic" panose="020B0502020202020204"/>
                <a:sym typeface="Century Gothic" panose="020B0502020202020204"/>
              </a:rPr>
            </a:b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E-posta                       :</a:t>
            </a:r>
            <a:endParaRPr sz="1600"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indent="0">
              <a:spcBef>
                <a:spcPts val="1000"/>
              </a:spcBef>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Tarih                            : 19</a:t>
            </a: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/06/2022</a:t>
            </a:r>
          </a:p>
          <a:p>
            <a:pPr marL="0" marR="0" lvl="0" indent="0" algn="l" rtl="0">
              <a:spcBef>
                <a:spcPts val="100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p>
          <a:p>
            <a:pPr marL="0" marR="0" lvl="0" indent="0" algn="l" rtl="0">
              <a:spcBef>
                <a:spcPts val="1000"/>
              </a:spcBef>
              <a:spcAft>
                <a:spcPts val="0"/>
              </a:spcAft>
              <a:buClr>
                <a:schemeClr val="accent1"/>
              </a:buClr>
              <a:buSzPts val="1600"/>
              <a:buFont typeface="Noto Sans Symbols"/>
              <a:buNone/>
            </a:pPr>
            <a:endPar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542" name="Google Shape;542;p46" descr="Kurumsal Kimlik | Burdur Mehmet Akif Ersoy Üniversitesi"/>
          <p:cNvPicPr preferRelativeResize="0"/>
          <p:nvPr/>
        </p:nvPicPr>
        <p:blipFill rotWithShape="1">
          <a:blip r:embed="rId3"/>
          <a:srcRect l="10292" t="8690" r="10665" b="11290"/>
          <a:stretch>
            <a:fillRect/>
          </a:stretch>
        </p:blipFill>
        <p:spPr>
          <a:xfrm>
            <a:off x="4732786" y="370695"/>
            <a:ext cx="1992144" cy="685387"/>
          </a:xfrm>
          <a:prstGeom prst="rect">
            <a:avLst/>
          </a:prstGeom>
          <a:noFill/>
          <a:ln>
            <a:noFill/>
          </a:ln>
        </p:spPr>
      </p:pic>
      <p:sp>
        <p:nvSpPr>
          <p:cNvPr id="543" name="Google Shape;543;p46"/>
          <p:cNvSpPr txBox="1"/>
          <p:nvPr/>
        </p:nvSpPr>
        <p:spPr>
          <a:xfrm>
            <a:off x="3575731" y="1214540"/>
            <a:ext cx="4427150" cy="941166"/>
          </a:xfrm>
          <a:prstGeom prst="rect">
            <a:avLst/>
          </a:prstGeom>
          <a:noFill/>
          <a:ln>
            <a:noFill/>
          </a:ln>
        </p:spPr>
        <p:txBody>
          <a:bodyPr spcFirstLastPara="1" wrap="square" lIns="91425" tIns="45700" rIns="91425" bIns="45700" anchor="t" anchorCtr="0">
            <a:normAutofit/>
          </a:bodyPr>
          <a:lstStyle/>
          <a:p>
            <a:pPr marL="0" indent="0" algn="ctr">
              <a:buClr>
                <a:schemeClr val="accent1"/>
              </a:buClr>
              <a:buSzPts val="1800"/>
              <a:buFont typeface="Noto Sans Symbols"/>
              <a:buNone/>
            </a:pPr>
            <a:r>
              <a:rPr lang="tr-TR" sz="1800" b="1" dirty="0">
                <a:solidFill>
                  <a:schemeClr val="accent3"/>
                </a:solidFill>
                <a:latin typeface="Century Gothic" panose="020B0502020202020204"/>
                <a:ea typeface="Century Gothic" panose="020B0502020202020204"/>
                <a:cs typeface="Century Gothic" panose="020B0502020202020204"/>
                <a:sym typeface="Century Gothic" panose="020B0502020202020204"/>
              </a:rPr>
              <a:t>Nesneye Yönelik Programlama</a:t>
            </a:r>
            <a:endParaRPr sz="1800" b="1" dirty="0">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45" name="Google Shape;545;p46"/>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1400" b="1" u="sng" cap="none" dirty="0">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sz="1400" b="1" cap="none" dirty="0">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2" name="Picture 1"/>
          <p:cNvPicPr>
            <a:picLocks noChangeAspect="1"/>
          </p:cNvPicPr>
          <p:nvPr/>
        </p:nvPicPr>
        <p:blipFill>
          <a:blip r:embed="rId5"/>
          <a:srcRect l="10317" t="21650" r="10308" b="21650"/>
          <a:stretch>
            <a:fillRect/>
          </a:stretch>
        </p:blipFill>
        <p:spPr>
          <a:xfrm>
            <a:off x="839470" y="188595"/>
            <a:ext cx="1757045" cy="1255395"/>
          </a:xfrm>
          <a:prstGeom prst="rect">
            <a:avLst/>
          </a:prstGeom>
        </p:spPr>
      </p:pic>
      <p:pic>
        <p:nvPicPr>
          <p:cNvPr id="101" name="Picture 100"/>
          <p:cNvPicPr/>
          <p:nvPr/>
        </p:nvPicPr>
        <p:blipFill>
          <a:blip r:embed="rId6"/>
          <a:srcRect t="12652"/>
          <a:stretch>
            <a:fillRect/>
          </a:stretch>
        </p:blipFill>
        <p:spPr>
          <a:xfrm>
            <a:off x="8544560" y="106680"/>
            <a:ext cx="3563620" cy="2419985"/>
          </a:xfrm>
          <a:prstGeom prst="rect">
            <a:avLst/>
          </a:prstGeom>
          <a:noFill/>
          <a:ln w="9525">
            <a:noFill/>
          </a:ln>
        </p:spPr>
      </p:pic>
      <p:pic>
        <p:nvPicPr>
          <p:cNvPr id="100" name="Picture 99"/>
          <p:cNvPicPr/>
          <p:nvPr/>
        </p:nvPicPr>
        <p:blipFill>
          <a:blip r:embed="rId7"/>
          <a:stretch>
            <a:fillRect/>
          </a:stretch>
        </p:blipFill>
        <p:spPr>
          <a:xfrm>
            <a:off x="2596515" y="4437380"/>
            <a:ext cx="2240280" cy="191325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
          <p:cNvSpPr txBox="1">
            <a:spLocks noGrp="1"/>
          </p:cNvSpPr>
          <p:nvPr>
            <p:ph type="title"/>
          </p:nvPr>
        </p:nvSpPr>
        <p:spPr>
          <a:xfrm>
            <a:off x="-2042160" y="419129"/>
            <a:ext cx="9951720" cy="132588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168DBA"/>
              </a:buClr>
              <a:buSzPts val="3600"/>
              <a:buFont typeface="Century Gothic" panose="020B0502020202020204"/>
              <a:buNone/>
            </a:pPr>
            <a:r>
              <a:rPr kumimoji="0" lang="tr-TR" b="0" i="1" u="none" strike="noStrike" kern="1200" cap="none" spc="0" normalizeH="0" baseline="0" noProof="0" dirty="0">
                <a:ln>
                  <a:noFill/>
                </a:ln>
                <a:solidFill>
                  <a:srgbClr val="31B4E6">
                    <a:lumMod val="75000"/>
                  </a:srgbClr>
                </a:solidFill>
                <a:effectLst/>
                <a:uLnTx/>
                <a:uFillTx/>
                <a:latin typeface="Century Gothic" panose="020B0502020202020204"/>
                <a:ea typeface="+mj-ea"/>
                <a:cs typeface="+mj-cs"/>
              </a:rPr>
              <a:t>Karar Verme Nedir?</a:t>
            </a:r>
            <a:br>
              <a:rPr kumimoji="0" lang="tr-TR" b="0" i="1" u="none" strike="noStrike" kern="1200" cap="none" spc="0" normalizeH="0" baseline="0" noProof="0" dirty="0">
                <a:ln>
                  <a:noFill/>
                </a:ln>
                <a:solidFill>
                  <a:srgbClr val="31B4E6">
                    <a:lumMod val="75000"/>
                  </a:srgbClr>
                </a:solidFill>
                <a:effectLst/>
                <a:uLnTx/>
                <a:uFillTx/>
                <a:latin typeface="Century Gothic" panose="020B0502020202020204"/>
                <a:ea typeface="+mj-ea"/>
                <a:cs typeface="+mj-cs"/>
              </a:rPr>
            </a:br>
            <a:r>
              <a:rPr kumimoji="0" lang="tr-TR" b="0" i="1" u="none" strike="noStrike" kern="1200" cap="none" spc="0" normalizeH="0" baseline="0" noProof="0" dirty="0">
                <a:ln>
                  <a:noFill/>
                </a:ln>
                <a:solidFill>
                  <a:srgbClr val="31B4E6">
                    <a:lumMod val="75000"/>
                  </a:srgbClr>
                </a:solidFill>
                <a:effectLst/>
                <a:uLnTx/>
                <a:uFillTx/>
                <a:latin typeface="Century Gothic" panose="020B0502020202020204"/>
                <a:ea typeface="+mj-ea"/>
                <a:cs typeface="+mj-cs"/>
              </a:rPr>
              <a:t> 					Karar Verme Aşamaları Nelerdir?</a:t>
            </a:r>
            <a:endParaRPr lang="tr-TR" sz="2000" b="1" dirty="0"/>
          </a:p>
        </p:txBody>
      </p:sp>
      <p:sp>
        <p:nvSpPr>
          <p:cNvPr id="205" name="Google Shape;20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3</a:t>
            </a:fld>
            <a:endParaRPr lang="tr-TR" dirty="0"/>
          </a:p>
        </p:txBody>
      </p:sp>
      <p:pic>
        <p:nvPicPr>
          <p:cNvPr id="100" name="Picture Placeholder 99"/>
          <p:cNvPicPr>
            <a:picLocks noGrp="1" noChangeAspect="1"/>
          </p:cNvPicPr>
          <p:nvPr>
            <p:ph type="pic" idx="2"/>
          </p:nvPr>
        </p:nvPicPr>
        <p:blipFill>
          <a:blip r:embed="rId3"/>
          <a:stretch>
            <a:fillRect/>
          </a:stretch>
        </p:blipFill>
        <p:spPr>
          <a:xfrm>
            <a:off x="9552305" y="4364990"/>
            <a:ext cx="1932940" cy="1932940"/>
          </a:xfrm>
          <a:prstGeom prst="rect">
            <a:avLst/>
          </a:prstGeom>
          <a:noFill/>
          <a:ln w="9525">
            <a:noFill/>
          </a:ln>
        </p:spPr>
      </p:pic>
      <p:sp>
        <p:nvSpPr>
          <p:cNvPr id="9" name="İçerik Yer Tutucusu 2">
            <a:extLst>
              <a:ext uri="{FF2B5EF4-FFF2-40B4-BE49-F238E27FC236}">
                <a16:creationId xmlns:a16="http://schemas.microsoft.com/office/drawing/2014/main" id="{F214309C-828A-506C-5BB0-D144713D7F63}"/>
              </a:ext>
            </a:extLst>
          </p:cNvPr>
          <p:cNvSpPr txBox="1">
            <a:spLocks/>
          </p:cNvSpPr>
          <p:nvPr/>
        </p:nvSpPr>
        <p:spPr>
          <a:xfrm>
            <a:off x="1509045" y="1082069"/>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353535"/>
              </a:buClr>
              <a:buSzTx/>
              <a:buFont typeface="Wingdings 3" charset="2"/>
              <a:buChar char=""/>
              <a:tabLst/>
              <a:defRPr/>
            </a:pPr>
            <a:endParaRPr kumimoji="0" lang="tr-TR" sz="1800" b="0" i="0" u="none" strike="noStrike" kern="1200" cap="none" spc="0" normalizeH="0" baseline="0" noProof="0" dirty="0">
              <a:ln>
                <a:noFill/>
              </a:ln>
              <a:solidFill>
                <a:sysClr val="windowText" lastClr="000000">
                  <a:lumMod val="75000"/>
                  <a:lumOff val="25000"/>
                </a:sysClr>
              </a:solidFill>
              <a:effectLst/>
              <a:uLnTx/>
              <a:uFillTx/>
              <a:latin typeface="Century Gothic" panose="020B0502020202020204"/>
              <a:ea typeface="+mn-ea"/>
              <a:cs typeface="+mn-cs"/>
            </a:endParaRPr>
          </a:p>
          <a:p>
            <a:pPr marL="0" indent="0">
              <a:buClr>
                <a:srgbClr val="353535"/>
              </a:buClr>
              <a:buNone/>
              <a:defRPr/>
            </a:pPr>
            <a:r>
              <a:rPr lang="tr-TR" dirty="0">
                <a:solidFill>
                  <a:schemeClr val="tx1"/>
                </a:solidFill>
              </a:rPr>
              <a:t>1-Karar ihtiyacının ortaya çıkması</a:t>
            </a:r>
          </a:p>
          <a:p>
            <a:pPr marL="0" indent="0">
              <a:buClr>
                <a:srgbClr val="353535"/>
              </a:buClr>
              <a:buNone/>
              <a:defRPr/>
            </a:pPr>
            <a:r>
              <a:rPr lang="tr-TR" dirty="0">
                <a:solidFill>
                  <a:schemeClr val="tx1"/>
                </a:solidFill>
              </a:rPr>
              <a:t>2-Problemin tanımlanması</a:t>
            </a:r>
          </a:p>
          <a:p>
            <a:pPr marL="0" indent="0">
              <a:buClr>
                <a:srgbClr val="353535"/>
              </a:buClr>
              <a:buNone/>
              <a:defRPr/>
            </a:pPr>
            <a:r>
              <a:rPr lang="tr-TR" dirty="0">
                <a:solidFill>
                  <a:schemeClr val="tx1"/>
                </a:solidFill>
              </a:rPr>
              <a:t>3-Alternatiflerin belirlenmesi ve irdelenmesi</a:t>
            </a:r>
          </a:p>
          <a:p>
            <a:pPr marL="0" indent="0">
              <a:buClr>
                <a:srgbClr val="353535"/>
              </a:buClr>
              <a:buNone/>
              <a:defRPr/>
            </a:pPr>
            <a:r>
              <a:rPr lang="tr-TR" dirty="0">
                <a:solidFill>
                  <a:schemeClr val="tx1"/>
                </a:solidFill>
              </a:rPr>
              <a:t>4-Alternatifler arasından seçim yapılması</a:t>
            </a:r>
          </a:p>
          <a:p>
            <a:pPr marL="0" indent="0">
              <a:buClr>
                <a:srgbClr val="353535"/>
              </a:buClr>
              <a:buNone/>
              <a:defRPr/>
            </a:pPr>
            <a:r>
              <a:rPr lang="tr-TR" dirty="0">
                <a:solidFill>
                  <a:schemeClr val="tx1"/>
                </a:solidFill>
              </a:rPr>
              <a:t>5-Kararın uygulanması</a:t>
            </a:r>
          </a:p>
          <a:p>
            <a:pPr marL="0" indent="0">
              <a:buClr>
                <a:srgbClr val="353535"/>
              </a:buClr>
              <a:buNone/>
              <a:defRPr/>
            </a:pPr>
            <a:r>
              <a:rPr lang="tr-TR" dirty="0">
                <a:solidFill>
                  <a:schemeClr val="tx1"/>
                </a:solidFill>
              </a:rPr>
              <a:t>6-Geri bildirim alınması</a:t>
            </a:r>
          </a:p>
          <a:p>
            <a:pPr marL="0" marR="0" lvl="0" indent="0" algn="l" defTabSz="457200" rtl="0" eaLnBrk="1" fontAlgn="auto" latinLnBrk="0" hangingPunct="1">
              <a:lnSpc>
                <a:spcPct val="100000"/>
              </a:lnSpc>
              <a:spcBef>
                <a:spcPts val="1000"/>
              </a:spcBef>
              <a:spcAft>
                <a:spcPts val="0"/>
              </a:spcAft>
              <a:buClr>
                <a:srgbClr val="353535"/>
              </a:buClr>
              <a:buSzTx/>
              <a:buNone/>
              <a:tabLst/>
              <a:defRPr/>
            </a:pPr>
            <a:endParaRPr kumimoji="0" lang="tr-TR" sz="1800" b="0" i="0" u="none" strike="noStrike" kern="1200" cap="none" spc="0" normalizeH="0" baseline="0" noProof="0" dirty="0">
              <a:ln>
                <a:noFill/>
              </a:ln>
              <a:solidFill>
                <a:sysClr val="windowText" lastClr="000000">
                  <a:lumMod val="75000"/>
                  <a:lumOff val="25000"/>
                </a:sysClr>
              </a:solidFill>
              <a:effectLst/>
              <a:uLnTx/>
              <a:uFillTx/>
              <a:latin typeface="Century Gothic" panose="020B0502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353535"/>
              </a:buClr>
              <a:buSzTx/>
              <a:buFont typeface="Wingdings 3" charset="2"/>
              <a:buChar char=""/>
              <a:tabLst/>
              <a:defRPr/>
            </a:pPr>
            <a:endParaRPr kumimoji="0" lang="tr-TR" sz="1800" b="0" i="0" u="none" strike="noStrike" kern="1200" cap="none" spc="0" normalizeH="0" baseline="0" noProof="0" dirty="0">
              <a:ln>
                <a:noFill/>
              </a:ln>
              <a:solidFill>
                <a:sysClr val="windowText" lastClr="000000">
                  <a:lumMod val="75000"/>
                  <a:lumOff val="25000"/>
                </a:sysClr>
              </a:solidFill>
              <a:effectLst/>
              <a:uLnTx/>
              <a:uFillTx/>
              <a:latin typeface="Century Gothic" panose="020B0502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353535"/>
              </a:buClr>
              <a:buSzTx/>
              <a:buFont typeface="Wingdings 3" charset="2"/>
              <a:buChar char=""/>
              <a:tabLst/>
              <a:defRPr/>
            </a:pPr>
            <a:endParaRPr kumimoji="0" lang="en-US" sz="1800" b="0" i="0" u="none" strike="noStrike" kern="1200" cap="none" spc="0" normalizeH="0" baseline="0" noProof="0" dirty="0">
              <a:ln>
                <a:noFill/>
              </a:ln>
              <a:solidFill>
                <a:sysClr val="windowText" lastClr="000000">
                  <a:lumMod val="75000"/>
                  <a:lumOff val="25000"/>
                </a:sysClr>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504061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
          <p:cNvSpPr txBox="1">
            <a:spLocks noGrp="1"/>
          </p:cNvSpPr>
          <p:nvPr>
            <p:ph type="title"/>
          </p:nvPr>
        </p:nvSpPr>
        <p:spPr>
          <a:xfrm>
            <a:off x="-1286983" y="846848"/>
            <a:ext cx="9951720" cy="132588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168DBA"/>
              </a:buClr>
              <a:buSzPts val="3600"/>
              <a:buFont typeface="Century Gothic" panose="020B0502020202020204"/>
              <a:buNone/>
            </a:pPr>
            <a:r>
              <a:rPr lang="tr-TR" dirty="0"/>
              <a:t>C#’da Karar Yapıları Nelerdir?</a:t>
            </a:r>
            <a:br>
              <a:rPr lang="tr-TR" dirty="0"/>
            </a:br>
            <a:br>
              <a:rPr lang="tr-TR" dirty="0"/>
            </a:br>
            <a:endParaRPr lang="tr-TR" sz="2000" b="1" dirty="0"/>
          </a:p>
        </p:txBody>
      </p:sp>
      <p:sp>
        <p:nvSpPr>
          <p:cNvPr id="205" name="Google Shape;20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4</a:t>
            </a:fld>
            <a:endParaRPr lang="tr-TR" dirty="0"/>
          </a:p>
        </p:txBody>
      </p:sp>
      <p:sp>
        <p:nvSpPr>
          <p:cNvPr id="6" name="Oval 5">
            <a:extLst>
              <a:ext uri="{FF2B5EF4-FFF2-40B4-BE49-F238E27FC236}">
                <a16:creationId xmlns:a16="http://schemas.microsoft.com/office/drawing/2014/main" id="{EEBEA575-C08A-E51B-583D-4DCE07890B75}"/>
              </a:ext>
            </a:extLst>
          </p:cNvPr>
          <p:cNvSpPr/>
          <p:nvPr/>
        </p:nvSpPr>
        <p:spPr>
          <a:xfrm>
            <a:off x="3019275" y="2997002"/>
            <a:ext cx="2454425" cy="1162975"/>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Switch – Case</a:t>
            </a:r>
          </a:p>
        </p:txBody>
      </p:sp>
      <p:sp>
        <p:nvSpPr>
          <p:cNvPr id="10" name="Oval 9">
            <a:extLst>
              <a:ext uri="{FF2B5EF4-FFF2-40B4-BE49-F238E27FC236}">
                <a16:creationId xmlns:a16="http://schemas.microsoft.com/office/drawing/2014/main" id="{452AC5C9-13B6-7D34-7C05-BACBC64ED20C}"/>
              </a:ext>
            </a:extLst>
          </p:cNvPr>
          <p:cNvSpPr/>
          <p:nvPr/>
        </p:nvSpPr>
        <p:spPr>
          <a:xfrm>
            <a:off x="1714035" y="1425636"/>
            <a:ext cx="2454425" cy="1162975"/>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If</a:t>
            </a:r>
          </a:p>
        </p:txBody>
      </p:sp>
      <p:sp>
        <p:nvSpPr>
          <p:cNvPr id="11" name="Oval 10">
            <a:extLst>
              <a:ext uri="{FF2B5EF4-FFF2-40B4-BE49-F238E27FC236}">
                <a16:creationId xmlns:a16="http://schemas.microsoft.com/office/drawing/2014/main" id="{1665D184-512E-14D6-E3B7-4B731FA14945}"/>
              </a:ext>
            </a:extLst>
          </p:cNvPr>
          <p:cNvSpPr/>
          <p:nvPr/>
        </p:nvSpPr>
        <p:spPr>
          <a:xfrm>
            <a:off x="5187298" y="1425636"/>
            <a:ext cx="2454425" cy="1162975"/>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If / else</a:t>
            </a:r>
          </a:p>
        </p:txBody>
      </p:sp>
      <p:sp>
        <p:nvSpPr>
          <p:cNvPr id="12" name="Oval 11">
            <a:extLst>
              <a:ext uri="{FF2B5EF4-FFF2-40B4-BE49-F238E27FC236}">
                <a16:creationId xmlns:a16="http://schemas.microsoft.com/office/drawing/2014/main" id="{2DDB2AB8-7DAF-7B0C-5546-016B4A9D3403}"/>
              </a:ext>
            </a:extLst>
          </p:cNvPr>
          <p:cNvSpPr/>
          <p:nvPr/>
        </p:nvSpPr>
        <p:spPr>
          <a:xfrm>
            <a:off x="8660561" y="1425636"/>
            <a:ext cx="2454425" cy="1162975"/>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Nested if</a:t>
            </a:r>
          </a:p>
        </p:txBody>
      </p:sp>
      <p:sp>
        <p:nvSpPr>
          <p:cNvPr id="13" name="Oval 12">
            <a:extLst>
              <a:ext uri="{FF2B5EF4-FFF2-40B4-BE49-F238E27FC236}">
                <a16:creationId xmlns:a16="http://schemas.microsoft.com/office/drawing/2014/main" id="{393D82E5-CBC9-1FBD-3ACF-81F3322E6295}"/>
              </a:ext>
            </a:extLst>
          </p:cNvPr>
          <p:cNvSpPr/>
          <p:nvPr/>
        </p:nvSpPr>
        <p:spPr>
          <a:xfrm>
            <a:off x="7239987" y="2997001"/>
            <a:ext cx="2454425" cy="1162975"/>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If / else – if</a:t>
            </a:r>
          </a:p>
        </p:txBody>
      </p:sp>
      <p:pic>
        <p:nvPicPr>
          <p:cNvPr id="14" name="Resim 13">
            <a:extLst>
              <a:ext uri="{FF2B5EF4-FFF2-40B4-BE49-F238E27FC236}">
                <a16:creationId xmlns:a16="http://schemas.microsoft.com/office/drawing/2014/main" id="{4B33B77B-2C2A-9AA1-3DA7-B64FCA47DF1B}"/>
              </a:ext>
            </a:extLst>
          </p:cNvPr>
          <p:cNvPicPr>
            <a:picLocks noChangeAspect="1"/>
          </p:cNvPicPr>
          <p:nvPr/>
        </p:nvPicPr>
        <p:blipFill rotWithShape="1">
          <a:blip r:embed="rId3"/>
          <a:srcRect l="17334" t="629" r="54071" b="82328"/>
          <a:stretch/>
        </p:blipFill>
        <p:spPr>
          <a:xfrm>
            <a:off x="7401578" y="4423017"/>
            <a:ext cx="3931643" cy="2265152"/>
          </a:xfrm>
          <a:prstGeom prst="rect">
            <a:avLst/>
          </a:prstGeom>
        </p:spPr>
      </p:pic>
      <p:pic>
        <p:nvPicPr>
          <p:cNvPr id="15" name="Resim 14">
            <a:extLst>
              <a:ext uri="{FF2B5EF4-FFF2-40B4-BE49-F238E27FC236}">
                <a16:creationId xmlns:a16="http://schemas.microsoft.com/office/drawing/2014/main" id="{857C3A1A-1BB3-E91F-76FF-C592F1C3C2BE}"/>
              </a:ext>
            </a:extLst>
          </p:cNvPr>
          <p:cNvPicPr>
            <a:picLocks noChangeAspect="1"/>
          </p:cNvPicPr>
          <p:nvPr/>
        </p:nvPicPr>
        <p:blipFill rotWithShape="1">
          <a:blip r:embed="rId3"/>
          <a:srcRect l="46758" t="636" r="18520" b="82818"/>
          <a:stretch/>
        </p:blipFill>
        <p:spPr>
          <a:xfrm>
            <a:off x="1723056" y="4423017"/>
            <a:ext cx="3931643" cy="2265152"/>
          </a:xfrm>
          <a:prstGeom prst="rect">
            <a:avLst/>
          </a:prstGeom>
        </p:spPr>
      </p:pic>
    </p:spTree>
    <p:extLst>
      <p:ext uri="{BB962C8B-B14F-4D97-AF65-F5344CB8AC3E}">
        <p14:creationId xmlns:p14="http://schemas.microsoft.com/office/powerpoint/2010/main" val="1918869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
          <p:cNvSpPr txBox="1">
            <a:spLocks noGrp="1"/>
          </p:cNvSpPr>
          <p:nvPr>
            <p:ph type="title"/>
          </p:nvPr>
        </p:nvSpPr>
        <p:spPr>
          <a:xfrm>
            <a:off x="1403343" y="761017"/>
            <a:ext cx="9951720" cy="132588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168DBA"/>
              </a:buClr>
              <a:buSzPts val="3600"/>
              <a:buFont typeface="Century Gothic" panose="020B0502020202020204"/>
              <a:buNone/>
            </a:pPr>
            <a:r>
              <a:rPr lang="tr-TR" dirty="0"/>
              <a:t>C#’da If İfadesi</a:t>
            </a:r>
            <a:br>
              <a:rPr lang="tr-TR" dirty="0"/>
            </a:br>
            <a:br>
              <a:rPr lang="tr-TR" dirty="0"/>
            </a:br>
            <a:endParaRPr lang="tr-TR" sz="2000" b="1" dirty="0"/>
          </a:p>
        </p:txBody>
      </p:sp>
      <p:sp>
        <p:nvSpPr>
          <p:cNvPr id="205" name="Google Shape;20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5</a:t>
            </a:fld>
            <a:endParaRPr lang="tr-TR" dirty="0"/>
          </a:p>
        </p:txBody>
      </p:sp>
      <p:sp>
        <p:nvSpPr>
          <p:cNvPr id="21" name="Metin kutusu 20">
            <a:extLst>
              <a:ext uri="{FF2B5EF4-FFF2-40B4-BE49-F238E27FC236}">
                <a16:creationId xmlns:a16="http://schemas.microsoft.com/office/drawing/2014/main" id="{55D06044-9EAF-7735-D121-A437566F9B54}"/>
              </a:ext>
            </a:extLst>
          </p:cNvPr>
          <p:cNvSpPr txBox="1"/>
          <p:nvPr/>
        </p:nvSpPr>
        <p:spPr>
          <a:xfrm>
            <a:off x="1311579" y="1423957"/>
            <a:ext cx="3781887" cy="369332"/>
          </a:xfrm>
          <a:prstGeom prst="rect">
            <a:avLst/>
          </a:prstGeom>
          <a:noFill/>
        </p:spPr>
        <p:txBody>
          <a:bodyPr wrap="square" rtlCol="0">
            <a:spAutoFit/>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En basit karar verme ifadesidir.</a:t>
            </a:r>
            <a:endParaRPr lang="tr-TR" dirty="0"/>
          </a:p>
        </p:txBody>
      </p:sp>
      <p:sp>
        <p:nvSpPr>
          <p:cNvPr id="22" name="Metin kutusu 21">
            <a:extLst>
              <a:ext uri="{FF2B5EF4-FFF2-40B4-BE49-F238E27FC236}">
                <a16:creationId xmlns:a16="http://schemas.microsoft.com/office/drawing/2014/main" id="{24068870-5CAE-81DA-252A-FD8A08BAEF0D}"/>
              </a:ext>
            </a:extLst>
          </p:cNvPr>
          <p:cNvSpPr txBox="1"/>
          <p:nvPr/>
        </p:nvSpPr>
        <p:spPr>
          <a:xfrm>
            <a:off x="1311579" y="1957609"/>
            <a:ext cx="6605976" cy="1477328"/>
          </a:xfrm>
          <a:prstGeom prst="rect">
            <a:avLst/>
          </a:prstGeom>
          <a:noFill/>
        </p:spPr>
        <p:txBody>
          <a:bodyPr wrap="none" rtlCol="0">
            <a:spAutoFit/>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If karar yapısının cümle içerisinde kullanımına örnek verecek olursak;</a:t>
            </a:r>
          </a:p>
          <a:p>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r>
              <a:rPr lang="tr-TR" sz="1800" dirty="0">
                <a:effectLst/>
                <a:latin typeface="Calibri" panose="020F0502020204030204" pitchFamily="34" charset="0"/>
                <a:ea typeface="Calibri" panose="020F0502020204030204" pitchFamily="34" charset="0"/>
                <a:cs typeface="Times New Roman" panose="02020603050405020304" pitchFamily="18" charset="0"/>
              </a:rPr>
              <a:t>“Eğer Hava yağmurlu ise şemsiyeni al.”</a:t>
            </a:r>
          </a:p>
          <a:p>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r>
              <a:rPr lang="tr-TR" sz="1800" dirty="0">
                <a:effectLst/>
                <a:latin typeface="Calibri" panose="020F0502020204030204" pitchFamily="34" charset="0"/>
                <a:ea typeface="Calibri" panose="020F0502020204030204" pitchFamily="34" charset="0"/>
                <a:cs typeface="Times New Roman" panose="02020603050405020304" pitchFamily="18" charset="0"/>
              </a:rPr>
              <a:t>“Eğer Aldığın Not 50’den fazla ise sınavı geçtin.” </a:t>
            </a:r>
          </a:p>
        </p:txBody>
      </p:sp>
    </p:spTree>
    <p:extLst>
      <p:ext uri="{BB962C8B-B14F-4D97-AF65-F5344CB8AC3E}">
        <p14:creationId xmlns:p14="http://schemas.microsoft.com/office/powerpoint/2010/main" val="2191564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
          <p:cNvSpPr txBox="1">
            <a:spLocks noGrp="1"/>
          </p:cNvSpPr>
          <p:nvPr>
            <p:ph type="title"/>
          </p:nvPr>
        </p:nvSpPr>
        <p:spPr>
          <a:xfrm>
            <a:off x="1403343" y="761017"/>
            <a:ext cx="9951720" cy="132588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168DBA"/>
              </a:buClr>
              <a:buSzPts val="3600"/>
              <a:buFont typeface="Century Gothic" panose="020B0502020202020204"/>
              <a:buNone/>
            </a:pPr>
            <a:r>
              <a:rPr lang="tr-TR" dirty="0"/>
              <a:t>C#’da If İfadesi</a:t>
            </a:r>
            <a:br>
              <a:rPr lang="tr-TR" dirty="0"/>
            </a:br>
            <a:br>
              <a:rPr lang="tr-TR" dirty="0"/>
            </a:br>
            <a:endParaRPr lang="tr-TR" sz="2000" b="1" dirty="0"/>
          </a:p>
        </p:txBody>
      </p:sp>
      <p:sp>
        <p:nvSpPr>
          <p:cNvPr id="205" name="Google Shape;20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6</a:t>
            </a:fld>
            <a:endParaRPr lang="tr-TR" dirty="0"/>
          </a:p>
        </p:txBody>
      </p:sp>
      <p:sp>
        <p:nvSpPr>
          <p:cNvPr id="21" name="Metin kutusu 20">
            <a:extLst>
              <a:ext uri="{FF2B5EF4-FFF2-40B4-BE49-F238E27FC236}">
                <a16:creationId xmlns:a16="http://schemas.microsoft.com/office/drawing/2014/main" id="{55D06044-9EAF-7735-D121-A437566F9B54}"/>
              </a:ext>
            </a:extLst>
          </p:cNvPr>
          <p:cNvSpPr txBox="1"/>
          <p:nvPr/>
        </p:nvSpPr>
        <p:spPr>
          <a:xfrm>
            <a:off x="1311579" y="1423957"/>
            <a:ext cx="3781887" cy="369332"/>
          </a:xfrm>
          <a:prstGeom prst="rect">
            <a:avLst/>
          </a:prstGeom>
          <a:noFill/>
        </p:spPr>
        <p:txBody>
          <a:bodyPr wrap="square" rtlCol="0">
            <a:spAutoFit/>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En basit karar verme ifadesidir.</a:t>
            </a:r>
            <a:endParaRPr lang="tr-TR" dirty="0"/>
          </a:p>
        </p:txBody>
      </p:sp>
      <p:sp>
        <p:nvSpPr>
          <p:cNvPr id="22" name="Metin kutusu 21">
            <a:extLst>
              <a:ext uri="{FF2B5EF4-FFF2-40B4-BE49-F238E27FC236}">
                <a16:creationId xmlns:a16="http://schemas.microsoft.com/office/drawing/2014/main" id="{24068870-5CAE-81DA-252A-FD8A08BAEF0D}"/>
              </a:ext>
            </a:extLst>
          </p:cNvPr>
          <p:cNvSpPr txBox="1"/>
          <p:nvPr/>
        </p:nvSpPr>
        <p:spPr>
          <a:xfrm>
            <a:off x="1311579" y="1957609"/>
            <a:ext cx="6605976" cy="1477328"/>
          </a:xfrm>
          <a:prstGeom prst="rect">
            <a:avLst/>
          </a:prstGeom>
          <a:noFill/>
        </p:spPr>
        <p:txBody>
          <a:bodyPr wrap="none" rtlCol="0">
            <a:spAutoFit/>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If karar yapısının cümle içerisinde kullanımına örnek verecek olursak;</a:t>
            </a:r>
          </a:p>
          <a:p>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r>
              <a:rPr lang="tr-TR" sz="1800" dirty="0">
                <a:effectLst/>
                <a:latin typeface="Calibri" panose="020F0502020204030204" pitchFamily="34" charset="0"/>
                <a:ea typeface="Calibri" panose="020F0502020204030204" pitchFamily="34" charset="0"/>
                <a:cs typeface="Times New Roman" panose="02020603050405020304" pitchFamily="18" charset="0"/>
              </a:rPr>
              <a:t>“Eğer Hava yağmurlu ise şemsiyeni al.”</a:t>
            </a:r>
          </a:p>
          <a:p>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r>
              <a:rPr lang="tr-TR" sz="1800" dirty="0">
                <a:effectLst/>
                <a:latin typeface="Calibri" panose="020F0502020204030204" pitchFamily="34" charset="0"/>
                <a:ea typeface="Calibri" panose="020F0502020204030204" pitchFamily="34" charset="0"/>
                <a:cs typeface="Times New Roman" panose="02020603050405020304" pitchFamily="18" charset="0"/>
              </a:rPr>
              <a:t>“Eğer Aldığın Not 50’den fazla ise sınavı geçtin.” </a:t>
            </a:r>
          </a:p>
        </p:txBody>
      </p:sp>
      <p:sp>
        <p:nvSpPr>
          <p:cNvPr id="23" name="Metin kutusu 22">
            <a:extLst>
              <a:ext uri="{FF2B5EF4-FFF2-40B4-BE49-F238E27FC236}">
                <a16:creationId xmlns:a16="http://schemas.microsoft.com/office/drawing/2014/main" id="{25337417-9356-46D8-36CA-B1BDF3FA8566}"/>
              </a:ext>
            </a:extLst>
          </p:cNvPr>
          <p:cNvSpPr txBox="1"/>
          <p:nvPr/>
        </p:nvSpPr>
        <p:spPr>
          <a:xfrm>
            <a:off x="1311579" y="3599257"/>
            <a:ext cx="6094520" cy="375552"/>
          </a:xfrm>
          <a:prstGeom prst="rect">
            <a:avLst/>
          </a:prstGeom>
          <a:noFill/>
        </p:spPr>
        <p:txBody>
          <a:bodyPr wrap="square">
            <a:spAutoFit/>
          </a:bodyPr>
          <a:lstStyle/>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If ifadesinin genel biçimi veya sözdizimi şöyledir:</a:t>
            </a:r>
          </a:p>
        </p:txBody>
      </p:sp>
      <p:sp>
        <p:nvSpPr>
          <p:cNvPr id="24" name="Dikdörtgen: Köşeleri Yuvarlatılmış 23">
            <a:extLst>
              <a:ext uri="{FF2B5EF4-FFF2-40B4-BE49-F238E27FC236}">
                <a16:creationId xmlns:a16="http://schemas.microsoft.com/office/drawing/2014/main" id="{ACEFE5DF-E497-E566-45DA-7EB868BEC00E}"/>
              </a:ext>
            </a:extLst>
          </p:cNvPr>
          <p:cNvSpPr/>
          <p:nvPr/>
        </p:nvSpPr>
        <p:spPr>
          <a:xfrm>
            <a:off x="1403343" y="4132908"/>
            <a:ext cx="6514212" cy="232115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endParaRPr lang="tr-TR" sz="1100" dirty="0">
              <a:effectLst/>
              <a:latin typeface="Courier New" panose="02070309020205020404" pitchFamily="49" charset="0"/>
              <a:ea typeface="Calibri" panose="020F0502020204030204" pitchFamily="34" charset="0"/>
              <a:cs typeface="Courier New" panose="02070309020205020404" pitchFamily="49" charset="0"/>
            </a:endParaRPr>
          </a:p>
          <a:p>
            <a:pPr>
              <a:lnSpc>
                <a:spcPct val="107000"/>
              </a:lnSpc>
              <a:spcAft>
                <a:spcPts val="800"/>
              </a:spcAft>
            </a:pPr>
            <a:r>
              <a:rPr lang="tr-TR" sz="1600" dirty="0">
                <a:latin typeface="Courier New" panose="02070309020205020404" pitchFamily="49" charset="0"/>
                <a:ea typeface="Calibri" panose="020F0502020204030204" pitchFamily="34" charset="0"/>
                <a:cs typeface="Courier New" panose="02070309020205020404" pitchFamily="49" charset="0"/>
              </a:rPr>
              <a:t>i</a:t>
            </a:r>
            <a:r>
              <a:rPr lang="tr-TR" sz="1600" dirty="0">
                <a:effectLst/>
                <a:latin typeface="Courier New" panose="02070309020205020404" pitchFamily="49" charset="0"/>
                <a:ea typeface="Calibri" panose="020F0502020204030204" pitchFamily="34" charset="0"/>
                <a:cs typeface="Courier New" panose="02070309020205020404" pitchFamily="49" charset="0"/>
              </a:rPr>
              <a:t>f (koşul) {</a:t>
            </a:r>
          </a:p>
          <a:p>
            <a:pPr>
              <a:lnSpc>
                <a:spcPct val="107000"/>
              </a:lnSpc>
              <a:spcAft>
                <a:spcPts val="800"/>
              </a:spcAft>
            </a:pPr>
            <a:r>
              <a:rPr lang="tr-TR" sz="1600" dirty="0">
                <a:effectLst/>
                <a:latin typeface="Courier New" panose="02070309020205020404" pitchFamily="49" charset="0"/>
                <a:ea typeface="Calibri" panose="020F0502020204030204" pitchFamily="34" charset="0"/>
                <a:cs typeface="Courier New" panose="02070309020205020404" pitchFamily="49" charset="0"/>
              </a:rPr>
              <a:t>   // Yürütülmek istenen ifadeler (Çalıştırılmak istenen kod)</a:t>
            </a:r>
          </a:p>
          <a:p>
            <a:pPr>
              <a:lnSpc>
                <a:spcPct val="107000"/>
              </a:lnSpc>
              <a:spcAft>
                <a:spcPts val="800"/>
              </a:spcAft>
            </a:pPr>
            <a:r>
              <a:rPr lang="tr-TR" sz="1600" dirty="0">
                <a:effectLst/>
                <a:latin typeface="Courier New" panose="02070309020205020404" pitchFamily="49" charset="0"/>
                <a:ea typeface="Calibri" panose="020F0502020204030204" pitchFamily="34" charset="0"/>
                <a:cs typeface="Courier New" panose="02070309020205020404" pitchFamily="49" charset="0"/>
              </a:rPr>
              <a:t>}</a:t>
            </a:r>
          </a:p>
          <a:p>
            <a:pPr algn="ctr">
              <a:lnSpc>
                <a:spcPct val="107000"/>
              </a:lnSpc>
              <a:spcAft>
                <a:spcPts val="800"/>
              </a:spcAft>
            </a:pPr>
            <a:r>
              <a:rPr lang="tr-TR" sz="1100" dirty="0">
                <a:effectLst/>
                <a:ea typeface="Calibri" panose="020F0502020204030204" pitchFamily="34" charset="0"/>
                <a:cs typeface="Times New Roman" panose="02020603050405020304" pitchFamily="18" charset="0"/>
              </a:rPr>
              <a:t> </a:t>
            </a:r>
          </a:p>
        </p:txBody>
      </p:sp>
      <p:sp>
        <p:nvSpPr>
          <p:cNvPr id="8" name="Metin kutusu 7">
            <a:extLst>
              <a:ext uri="{FF2B5EF4-FFF2-40B4-BE49-F238E27FC236}">
                <a16:creationId xmlns:a16="http://schemas.microsoft.com/office/drawing/2014/main" id="{150E5837-AC11-EFA6-74E5-8B90AF8B3DF4}"/>
              </a:ext>
            </a:extLst>
          </p:cNvPr>
          <p:cNvSpPr txBox="1"/>
          <p:nvPr/>
        </p:nvSpPr>
        <p:spPr>
          <a:xfrm>
            <a:off x="8185410" y="4726837"/>
            <a:ext cx="3563245" cy="646331"/>
          </a:xfrm>
          <a:prstGeom prst="rect">
            <a:avLst/>
          </a:prstGeom>
          <a:noFill/>
        </p:spPr>
        <p:txBody>
          <a:bodyPr wrap="square">
            <a:spAutoFit/>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Koşul durumu boolean veri tipinde olmalıdır. </a:t>
            </a:r>
            <a:endParaRPr lang="tr-TR" dirty="0"/>
          </a:p>
        </p:txBody>
      </p:sp>
    </p:spTree>
    <p:extLst>
      <p:ext uri="{BB962C8B-B14F-4D97-AF65-F5344CB8AC3E}">
        <p14:creationId xmlns:p14="http://schemas.microsoft.com/office/powerpoint/2010/main" val="24968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5" name="Google Shape;20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7</a:t>
            </a:fld>
            <a:endParaRPr lang="tr-TR" dirty="0"/>
          </a:p>
        </p:txBody>
      </p:sp>
      <p:sp>
        <p:nvSpPr>
          <p:cNvPr id="6" name="Metin kutusu 5">
            <a:extLst>
              <a:ext uri="{FF2B5EF4-FFF2-40B4-BE49-F238E27FC236}">
                <a16:creationId xmlns:a16="http://schemas.microsoft.com/office/drawing/2014/main" id="{69041D3A-97FC-73EB-42D6-759BBD67CBE5}"/>
              </a:ext>
            </a:extLst>
          </p:cNvPr>
          <p:cNvSpPr txBox="1"/>
          <p:nvPr/>
        </p:nvSpPr>
        <p:spPr>
          <a:xfrm>
            <a:off x="1403343" y="1259637"/>
            <a:ext cx="6094520" cy="375552"/>
          </a:xfrm>
          <a:prstGeom prst="rect">
            <a:avLst/>
          </a:prstGeom>
          <a:noFill/>
        </p:spPr>
        <p:txBody>
          <a:bodyPr wrap="square">
            <a:spAutoFit/>
          </a:bodyPr>
          <a:lstStyle/>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If ifadesinin genel biçimi veya sözdizimi şöyledir:</a:t>
            </a:r>
          </a:p>
        </p:txBody>
      </p:sp>
      <p:sp>
        <p:nvSpPr>
          <p:cNvPr id="7" name="Dikdörtgen: Köşeleri Yuvarlatılmış 6">
            <a:extLst>
              <a:ext uri="{FF2B5EF4-FFF2-40B4-BE49-F238E27FC236}">
                <a16:creationId xmlns:a16="http://schemas.microsoft.com/office/drawing/2014/main" id="{01F7E652-25C7-2DBA-7D92-79B59CBBBCB4}"/>
              </a:ext>
            </a:extLst>
          </p:cNvPr>
          <p:cNvSpPr/>
          <p:nvPr/>
        </p:nvSpPr>
        <p:spPr>
          <a:xfrm>
            <a:off x="1311579" y="1694861"/>
            <a:ext cx="6514212" cy="232115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endParaRPr lang="tr-TR" sz="1100" dirty="0">
              <a:effectLst/>
              <a:latin typeface="Courier New" panose="02070309020205020404" pitchFamily="49" charset="0"/>
              <a:ea typeface="Calibri" panose="020F0502020204030204" pitchFamily="34" charset="0"/>
              <a:cs typeface="Courier New" panose="02070309020205020404" pitchFamily="49" charset="0"/>
            </a:endParaRPr>
          </a:p>
          <a:p>
            <a:pPr>
              <a:lnSpc>
                <a:spcPct val="107000"/>
              </a:lnSpc>
              <a:spcAft>
                <a:spcPts val="800"/>
              </a:spcAft>
            </a:pPr>
            <a:r>
              <a:rPr lang="tr-TR" sz="1600" dirty="0">
                <a:latin typeface="Courier New" panose="02070309020205020404" pitchFamily="49" charset="0"/>
                <a:ea typeface="Calibri" panose="020F0502020204030204" pitchFamily="34" charset="0"/>
                <a:cs typeface="Courier New" panose="02070309020205020404" pitchFamily="49" charset="0"/>
              </a:rPr>
              <a:t>i</a:t>
            </a:r>
            <a:r>
              <a:rPr lang="tr-TR" sz="1600" dirty="0">
                <a:effectLst/>
                <a:latin typeface="Courier New" panose="02070309020205020404" pitchFamily="49" charset="0"/>
                <a:ea typeface="Calibri" panose="020F0502020204030204" pitchFamily="34" charset="0"/>
                <a:cs typeface="Courier New" panose="02070309020205020404" pitchFamily="49" charset="0"/>
              </a:rPr>
              <a:t>f (koşul) {</a:t>
            </a:r>
          </a:p>
          <a:p>
            <a:pPr>
              <a:lnSpc>
                <a:spcPct val="107000"/>
              </a:lnSpc>
              <a:spcAft>
                <a:spcPts val="800"/>
              </a:spcAft>
            </a:pPr>
            <a:r>
              <a:rPr lang="tr-TR" sz="1600" dirty="0">
                <a:effectLst/>
                <a:latin typeface="Courier New" panose="02070309020205020404" pitchFamily="49" charset="0"/>
                <a:ea typeface="Calibri" panose="020F0502020204030204" pitchFamily="34" charset="0"/>
                <a:cs typeface="Courier New" panose="02070309020205020404" pitchFamily="49" charset="0"/>
              </a:rPr>
              <a:t>   // Yürütülmek istenen ifadeler (Çalıştırılmak istenen kod)</a:t>
            </a:r>
          </a:p>
          <a:p>
            <a:pPr>
              <a:lnSpc>
                <a:spcPct val="107000"/>
              </a:lnSpc>
              <a:spcAft>
                <a:spcPts val="800"/>
              </a:spcAft>
            </a:pPr>
            <a:r>
              <a:rPr lang="tr-TR" sz="1600" dirty="0">
                <a:effectLst/>
                <a:latin typeface="Courier New" panose="02070309020205020404" pitchFamily="49" charset="0"/>
                <a:ea typeface="Calibri" panose="020F0502020204030204" pitchFamily="34" charset="0"/>
                <a:cs typeface="Courier New" panose="02070309020205020404" pitchFamily="49" charset="0"/>
              </a:rPr>
              <a:t>}</a:t>
            </a:r>
          </a:p>
          <a:p>
            <a:pPr algn="ctr">
              <a:lnSpc>
                <a:spcPct val="107000"/>
              </a:lnSpc>
              <a:spcAft>
                <a:spcPts val="800"/>
              </a:spcAft>
            </a:pPr>
            <a:r>
              <a:rPr lang="tr-TR" sz="1100" dirty="0">
                <a:effectLst/>
                <a:ea typeface="Calibri" panose="020F0502020204030204" pitchFamily="34" charset="0"/>
                <a:cs typeface="Times New Roman" panose="02020603050405020304" pitchFamily="18" charset="0"/>
              </a:rPr>
              <a:t> </a:t>
            </a:r>
          </a:p>
        </p:txBody>
      </p:sp>
      <p:sp>
        <p:nvSpPr>
          <p:cNvPr id="8" name="Metin kutusu 7">
            <a:extLst>
              <a:ext uri="{FF2B5EF4-FFF2-40B4-BE49-F238E27FC236}">
                <a16:creationId xmlns:a16="http://schemas.microsoft.com/office/drawing/2014/main" id="{9D346BB5-9A58-AB67-0A3F-EF4874CBC713}"/>
              </a:ext>
            </a:extLst>
          </p:cNvPr>
          <p:cNvSpPr txBox="1"/>
          <p:nvPr/>
        </p:nvSpPr>
        <p:spPr>
          <a:xfrm>
            <a:off x="8120755" y="2399274"/>
            <a:ext cx="3563245" cy="646331"/>
          </a:xfrm>
          <a:prstGeom prst="rect">
            <a:avLst/>
          </a:prstGeom>
          <a:noFill/>
        </p:spPr>
        <p:txBody>
          <a:bodyPr wrap="square">
            <a:spAutoFit/>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Koşul durumu boolean veri tipinde olmalıdır. </a:t>
            </a:r>
            <a:endParaRPr lang="tr-TR" dirty="0"/>
          </a:p>
        </p:txBody>
      </p:sp>
      <p:sp>
        <p:nvSpPr>
          <p:cNvPr id="9" name="Metin kutusu 8">
            <a:extLst>
              <a:ext uri="{FF2B5EF4-FFF2-40B4-BE49-F238E27FC236}">
                <a16:creationId xmlns:a16="http://schemas.microsoft.com/office/drawing/2014/main" id="{BEF72D31-E243-D725-AE91-D9B6D599D573}"/>
              </a:ext>
            </a:extLst>
          </p:cNvPr>
          <p:cNvSpPr txBox="1"/>
          <p:nvPr/>
        </p:nvSpPr>
        <p:spPr>
          <a:xfrm>
            <a:off x="1403342" y="4231129"/>
            <a:ext cx="10179057" cy="1070871"/>
          </a:xfrm>
          <a:prstGeom prst="rect">
            <a:avLst/>
          </a:prstGeom>
          <a:noFill/>
        </p:spPr>
        <p:txBody>
          <a:bodyPr wrap="square">
            <a:spAutoFit/>
          </a:bodyPr>
          <a:lstStyle/>
          <a:p>
            <a:pPr indent="449580">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If ifadesinden sonra süslü küme parantezleri {} sağlamazsak, o zaman varsayılan olarak if ifadesinden sonraki tek ifadeyi dikkate alır.</a:t>
            </a:r>
          </a:p>
          <a:p>
            <a:pPr indent="449580">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Örneğin;</a:t>
            </a:r>
          </a:p>
        </p:txBody>
      </p:sp>
      <p:sp>
        <p:nvSpPr>
          <p:cNvPr id="10" name="Dikdörtgen: Köşeleri Yuvarlatılmış 9">
            <a:extLst>
              <a:ext uri="{FF2B5EF4-FFF2-40B4-BE49-F238E27FC236}">
                <a16:creationId xmlns:a16="http://schemas.microsoft.com/office/drawing/2014/main" id="{74DE94FB-DB77-17D5-3C0E-A4480019909D}"/>
              </a:ext>
            </a:extLst>
          </p:cNvPr>
          <p:cNvSpPr/>
          <p:nvPr/>
        </p:nvSpPr>
        <p:spPr>
          <a:xfrm>
            <a:off x="2897304" y="4942924"/>
            <a:ext cx="2191932" cy="165645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tr-TR" dirty="0">
                <a:effectLst/>
                <a:latin typeface="Courier New" panose="02070309020205020404" pitchFamily="49" charset="0"/>
                <a:ea typeface="Calibri" panose="020F0502020204030204" pitchFamily="34" charset="0"/>
                <a:cs typeface="Courier New" panose="02070309020205020404" pitchFamily="49" charset="0"/>
              </a:rPr>
              <a:t>if (koşul)</a:t>
            </a:r>
          </a:p>
          <a:p>
            <a:pPr>
              <a:lnSpc>
                <a:spcPct val="107000"/>
              </a:lnSpc>
              <a:spcAft>
                <a:spcPts val="800"/>
              </a:spcAft>
            </a:pPr>
            <a:r>
              <a:rPr lang="tr-TR" dirty="0">
                <a:effectLst/>
                <a:latin typeface="Courier New" panose="02070309020205020404" pitchFamily="49" charset="0"/>
                <a:ea typeface="Calibri" panose="020F0502020204030204" pitchFamily="34" charset="0"/>
                <a:cs typeface="Courier New" panose="02070309020205020404" pitchFamily="49" charset="0"/>
              </a:rPr>
              <a:t>     ifade1;</a:t>
            </a:r>
          </a:p>
          <a:p>
            <a:pPr>
              <a:lnSpc>
                <a:spcPct val="107000"/>
              </a:lnSpc>
              <a:spcAft>
                <a:spcPts val="800"/>
              </a:spcAft>
            </a:pPr>
            <a:r>
              <a:rPr lang="tr-TR" dirty="0">
                <a:effectLst/>
                <a:latin typeface="Courier New" panose="02070309020205020404" pitchFamily="49" charset="0"/>
                <a:ea typeface="Calibri" panose="020F0502020204030204" pitchFamily="34" charset="0"/>
                <a:cs typeface="Courier New" panose="02070309020205020404" pitchFamily="49" charset="0"/>
              </a:rPr>
              <a:t>     ifade2;</a:t>
            </a:r>
          </a:p>
        </p:txBody>
      </p:sp>
      <p:sp>
        <p:nvSpPr>
          <p:cNvPr id="11" name="Metin kutusu 10">
            <a:extLst>
              <a:ext uri="{FF2B5EF4-FFF2-40B4-BE49-F238E27FC236}">
                <a16:creationId xmlns:a16="http://schemas.microsoft.com/office/drawing/2014/main" id="{09BC1D02-6A9B-6E7C-7EC5-B654E60A1D5A}"/>
              </a:ext>
            </a:extLst>
          </p:cNvPr>
          <p:cNvSpPr txBox="1"/>
          <p:nvPr/>
        </p:nvSpPr>
        <p:spPr>
          <a:xfrm>
            <a:off x="5652655" y="5598363"/>
            <a:ext cx="5597236" cy="369332"/>
          </a:xfrm>
          <a:prstGeom prst="rect">
            <a:avLst/>
          </a:prstGeom>
          <a:noFill/>
        </p:spPr>
        <p:txBody>
          <a:bodyPr wrap="square">
            <a:spAutoFit/>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Bu durumu kodlar üzerinden inceleyecek olursak;</a:t>
            </a:r>
            <a:endParaRPr lang="tr-TR" dirty="0"/>
          </a:p>
        </p:txBody>
      </p:sp>
      <p:sp>
        <p:nvSpPr>
          <p:cNvPr id="15" name="Google Shape;204;p4">
            <a:extLst>
              <a:ext uri="{FF2B5EF4-FFF2-40B4-BE49-F238E27FC236}">
                <a16:creationId xmlns:a16="http://schemas.microsoft.com/office/drawing/2014/main" id="{D0F552A7-A299-0429-BAF1-89B0C8938BF4}"/>
              </a:ext>
            </a:extLst>
          </p:cNvPr>
          <p:cNvSpPr txBox="1">
            <a:spLocks noGrp="1"/>
          </p:cNvSpPr>
          <p:nvPr>
            <p:ph type="title"/>
          </p:nvPr>
        </p:nvSpPr>
        <p:spPr>
          <a:xfrm>
            <a:off x="1403343" y="761017"/>
            <a:ext cx="9951720" cy="132588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168DBA"/>
              </a:buClr>
              <a:buSzPts val="3600"/>
              <a:buFont typeface="Century Gothic" panose="020B0502020202020204"/>
              <a:buNone/>
            </a:pPr>
            <a:r>
              <a:rPr lang="tr-TR" dirty="0"/>
              <a:t>C#’da If İfadesi</a:t>
            </a:r>
            <a:br>
              <a:rPr lang="tr-TR" dirty="0"/>
            </a:br>
            <a:br>
              <a:rPr lang="tr-TR" dirty="0"/>
            </a:br>
            <a:endParaRPr lang="tr-TR" sz="2000" b="1" dirty="0"/>
          </a:p>
        </p:txBody>
      </p:sp>
    </p:spTree>
    <p:extLst>
      <p:ext uri="{BB962C8B-B14F-4D97-AF65-F5344CB8AC3E}">
        <p14:creationId xmlns:p14="http://schemas.microsoft.com/office/powerpoint/2010/main" val="2595884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5" name="Google Shape;20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8</a:t>
            </a:fld>
            <a:endParaRPr lang="tr-TR" dirty="0"/>
          </a:p>
        </p:txBody>
      </p:sp>
      <p:sp>
        <p:nvSpPr>
          <p:cNvPr id="6" name="Metin kutusu 5">
            <a:extLst>
              <a:ext uri="{FF2B5EF4-FFF2-40B4-BE49-F238E27FC236}">
                <a16:creationId xmlns:a16="http://schemas.microsoft.com/office/drawing/2014/main" id="{0C2DCB0D-A2A6-28D6-4177-2F1AE6EDE66C}"/>
              </a:ext>
            </a:extLst>
          </p:cNvPr>
          <p:cNvSpPr txBox="1"/>
          <p:nvPr/>
        </p:nvSpPr>
        <p:spPr>
          <a:xfrm>
            <a:off x="1403343" y="1259637"/>
            <a:ext cx="6094520" cy="375552"/>
          </a:xfrm>
          <a:prstGeom prst="rect">
            <a:avLst/>
          </a:prstGeom>
          <a:noFill/>
        </p:spPr>
        <p:txBody>
          <a:bodyPr wrap="square">
            <a:spAutoFit/>
          </a:bodyPr>
          <a:lstStyle/>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If ifadesinin genel biçimi veya sözdizimi şöyledir:</a:t>
            </a:r>
          </a:p>
        </p:txBody>
      </p:sp>
      <p:sp>
        <p:nvSpPr>
          <p:cNvPr id="7" name="Dikdörtgen: Köşeleri Yuvarlatılmış 6">
            <a:extLst>
              <a:ext uri="{FF2B5EF4-FFF2-40B4-BE49-F238E27FC236}">
                <a16:creationId xmlns:a16="http://schemas.microsoft.com/office/drawing/2014/main" id="{F866519F-587A-F84E-2E4E-C92A27176B0E}"/>
              </a:ext>
            </a:extLst>
          </p:cNvPr>
          <p:cNvSpPr/>
          <p:nvPr/>
        </p:nvSpPr>
        <p:spPr>
          <a:xfrm>
            <a:off x="1311579" y="1694861"/>
            <a:ext cx="6514212" cy="232115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endParaRPr lang="tr-TR" sz="1100" dirty="0">
              <a:effectLst/>
              <a:latin typeface="Courier New" panose="02070309020205020404" pitchFamily="49" charset="0"/>
              <a:ea typeface="Calibri" panose="020F0502020204030204" pitchFamily="34" charset="0"/>
              <a:cs typeface="Courier New" panose="02070309020205020404" pitchFamily="49" charset="0"/>
            </a:endParaRPr>
          </a:p>
          <a:p>
            <a:pPr>
              <a:lnSpc>
                <a:spcPct val="107000"/>
              </a:lnSpc>
              <a:spcAft>
                <a:spcPts val="800"/>
              </a:spcAft>
            </a:pPr>
            <a:r>
              <a:rPr lang="tr-TR" sz="1600" dirty="0">
                <a:latin typeface="Courier New" panose="02070309020205020404" pitchFamily="49" charset="0"/>
                <a:ea typeface="Calibri" panose="020F0502020204030204" pitchFamily="34" charset="0"/>
                <a:cs typeface="Courier New" panose="02070309020205020404" pitchFamily="49" charset="0"/>
              </a:rPr>
              <a:t>i</a:t>
            </a:r>
            <a:r>
              <a:rPr lang="tr-TR" sz="1600" dirty="0">
                <a:effectLst/>
                <a:latin typeface="Courier New" panose="02070309020205020404" pitchFamily="49" charset="0"/>
                <a:ea typeface="Calibri" panose="020F0502020204030204" pitchFamily="34" charset="0"/>
                <a:cs typeface="Courier New" panose="02070309020205020404" pitchFamily="49" charset="0"/>
              </a:rPr>
              <a:t>f (koşul) {</a:t>
            </a:r>
          </a:p>
          <a:p>
            <a:pPr>
              <a:lnSpc>
                <a:spcPct val="107000"/>
              </a:lnSpc>
              <a:spcAft>
                <a:spcPts val="800"/>
              </a:spcAft>
            </a:pPr>
            <a:r>
              <a:rPr lang="tr-TR" sz="1600" dirty="0">
                <a:effectLst/>
                <a:latin typeface="Courier New" panose="02070309020205020404" pitchFamily="49" charset="0"/>
                <a:ea typeface="Calibri" panose="020F0502020204030204" pitchFamily="34" charset="0"/>
                <a:cs typeface="Courier New" panose="02070309020205020404" pitchFamily="49" charset="0"/>
              </a:rPr>
              <a:t>   // Yürütülmek istenen ifadeler (Çalıştırılmak istenen kod)</a:t>
            </a:r>
          </a:p>
          <a:p>
            <a:pPr>
              <a:lnSpc>
                <a:spcPct val="107000"/>
              </a:lnSpc>
              <a:spcAft>
                <a:spcPts val="800"/>
              </a:spcAft>
            </a:pPr>
            <a:r>
              <a:rPr lang="tr-TR" sz="1600" dirty="0">
                <a:effectLst/>
                <a:latin typeface="Courier New" panose="02070309020205020404" pitchFamily="49" charset="0"/>
                <a:ea typeface="Calibri" panose="020F0502020204030204" pitchFamily="34" charset="0"/>
                <a:cs typeface="Courier New" panose="02070309020205020404" pitchFamily="49" charset="0"/>
              </a:rPr>
              <a:t>}</a:t>
            </a:r>
          </a:p>
          <a:p>
            <a:pPr algn="ctr">
              <a:lnSpc>
                <a:spcPct val="107000"/>
              </a:lnSpc>
              <a:spcAft>
                <a:spcPts val="800"/>
              </a:spcAft>
            </a:pPr>
            <a:r>
              <a:rPr lang="tr-TR" sz="1100" dirty="0">
                <a:effectLst/>
                <a:ea typeface="Calibri" panose="020F0502020204030204" pitchFamily="34" charset="0"/>
                <a:cs typeface="Times New Roman" panose="02020603050405020304" pitchFamily="18" charset="0"/>
              </a:rPr>
              <a:t> </a:t>
            </a:r>
          </a:p>
        </p:txBody>
      </p:sp>
      <p:sp>
        <p:nvSpPr>
          <p:cNvPr id="8" name="Metin kutusu 7">
            <a:extLst>
              <a:ext uri="{FF2B5EF4-FFF2-40B4-BE49-F238E27FC236}">
                <a16:creationId xmlns:a16="http://schemas.microsoft.com/office/drawing/2014/main" id="{F7953A18-4957-54BB-A333-E63991FA11A1}"/>
              </a:ext>
            </a:extLst>
          </p:cNvPr>
          <p:cNvSpPr txBox="1"/>
          <p:nvPr/>
        </p:nvSpPr>
        <p:spPr>
          <a:xfrm>
            <a:off x="8120755" y="2399274"/>
            <a:ext cx="3563245" cy="646331"/>
          </a:xfrm>
          <a:prstGeom prst="rect">
            <a:avLst/>
          </a:prstGeom>
          <a:noFill/>
        </p:spPr>
        <p:txBody>
          <a:bodyPr wrap="square">
            <a:spAutoFit/>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Koşul durumu boolean veri tipinde olmalıdır. </a:t>
            </a:r>
            <a:endParaRPr lang="tr-TR" dirty="0"/>
          </a:p>
        </p:txBody>
      </p:sp>
      <p:sp>
        <p:nvSpPr>
          <p:cNvPr id="9" name="Metin kutusu 8">
            <a:extLst>
              <a:ext uri="{FF2B5EF4-FFF2-40B4-BE49-F238E27FC236}">
                <a16:creationId xmlns:a16="http://schemas.microsoft.com/office/drawing/2014/main" id="{6C23BE7E-7E60-030C-0B50-D0E6F685FD4F}"/>
              </a:ext>
            </a:extLst>
          </p:cNvPr>
          <p:cNvSpPr txBox="1"/>
          <p:nvPr/>
        </p:nvSpPr>
        <p:spPr>
          <a:xfrm>
            <a:off x="1311579" y="4557972"/>
            <a:ext cx="6094520" cy="369332"/>
          </a:xfrm>
          <a:prstGeom prst="rect">
            <a:avLst/>
          </a:prstGeom>
          <a:noFill/>
        </p:spPr>
        <p:txBody>
          <a:bodyPr wrap="square">
            <a:spAutoFit/>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If ifadesinde koşuldan sonra noktalı virgül konulmamalıdır.</a:t>
            </a:r>
            <a:endParaRPr lang="tr-TR" dirty="0"/>
          </a:p>
        </p:txBody>
      </p:sp>
      <p:sp>
        <p:nvSpPr>
          <p:cNvPr id="13" name="Google Shape;204;p4">
            <a:extLst>
              <a:ext uri="{FF2B5EF4-FFF2-40B4-BE49-F238E27FC236}">
                <a16:creationId xmlns:a16="http://schemas.microsoft.com/office/drawing/2014/main" id="{435A432F-8D7A-33D9-E26B-67B7E9EE35AA}"/>
              </a:ext>
            </a:extLst>
          </p:cNvPr>
          <p:cNvSpPr txBox="1">
            <a:spLocks noGrp="1"/>
          </p:cNvSpPr>
          <p:nvPr>
            <p:ph type="title"/>
          </p:nvPr>
        </p:nvSpPr>
        <p:spPr>
          <a:xfrm>
            <a:off x="1403343" y="761017"/>
            <a:ext cx="9951720" cy="132588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168DBA"/>
              </a:buClr>
              <a:buSzPts val="3600"/>
              <a:buFont typeface="Century Gothic" panose="020B0502020202020204"/>
              <a:buNone/>
            </a:pPr>
            <a:r>
              <a:rPr lang="tr-TR" dirty="0"/>
              <a:t>C#’da If İfadesi</a:t>
            </a:r>
            <a:br>
              <a:rPr lang="tr-TR" dirty="0"/>
            </a:br>
            <a:br>
              <a:rPr lang="tr-TR" dirty="0"/>
            </a:br>
            <a:endParaRPr lang="tr-TR" sz="2000" b="1" dirty="0"/>
          </a:p>
        </p:txBody>
      </p:sp>
    </p:spTree>
    <p:extLst>
      <p:ext uri="{BB962C8B-B14F-4D97-AF65-F5344CB8AC3E}">
        <p14:creationId xmlns:p14="http://schemas.microsoft.com/office/powerpoint/2010/main" val="2201038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5" name="Google Shape;20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9</a:t>
            </a:fld>
            <a:endParaRPr lang="tr-TR" dirty="0"/>
          </a:p>
        </p:txBody>
      </p:sp>
      <p:sp>
        <p:nvSpPr>
          <p:cNvPr id="6" name="Metin kutusu 5">
            <a:extLst>
              <a:ext uri="{FF2B5EF4-FFF2-40B4-BE49-F238E27FC236}">
                <a16:creationId xmlns:a16="http://schemas.microsoft.com/office/drawing/2014/main" id="{812AFF71-BD5F-FCDC-F5A2-DF542AF27B55}"/>
              </a:ext>
            </a:extLst>
          </p:cNvPr>
          <p:cNvSpPr txBox="1"/>
          <p:nvPr/>
        </p:nvSpPr>
        <p:spPr>
          <a:xfrm>
            <a:off x="1403343" y="1259637"/>
            <a:ext cx="6094520" cy="375552"/>
          </a:xfrm>
          <a:prstGeom prst="rect">
            <a:avLst/>
          </a:prstGeom>
          <a:noFill/>
        </p:spPr>
        <p:txBody>
          <a:bodyPr wrap="square">
            <a:spAutoFit/>
          </a:bodyPr>
          <a:lstStyle/>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If ifadesinin genel biçimi veya sözdizimi şöyledir:</a:t>
            </a:r>
          </a:p>
        </p:txBody>
      </p:sp>
      <p:sp>
        <p:nvSpPr>
          <p:cNvPr id="7" name="Dikdörtgen: Köşeleri Yuvarlatılmış 6">
            <a:extLst>
              <a:ext uri="{FF2B5EF4-FFF2-40B4-BE49-F238E27FC236}">
                <a16:creationId xmlns:a16="http://schemas.microsoft.com/office/drawing/2014/main" id="{74ADB2F3-873B-38E0-1B9B-368B1E01535B}"/>
              </a:ext>
            </a:extLst>
          </p:cNvPr>
          <p:cNvSpPr/>
          <p:nvPr/>
        </p:nvSpPr>
        <p:spPr>
          <a:xfrm>
            <a:off x="1311579" y="1694861"/>
            <a:ext cx="5279417" cy="159875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endParaRPr lang="tr-TR" sz="1100" dirty="0">
              <a:effectLst/>
              <a:latin typeface="Courier New" panose="02070309020205020404" pitchFamily="49" charset="0"/>
              <a:ea typeface="Calibri" panose="020F0502020204030204" pitchFamily="34" charset="0"/>
              <a:cs typeface="Courier New" panose="02070309020205020404" pitchFamily="49" charset="0"/>
            </a:endParaRPr>
          </a:p>
          <a:p>
            <a:pPr>
              <a:lnSpc>
                <a:spcPct val="107000"/>
              </a:lnSpc>
              <a:spcAft>
                <a:spcPts val="800"/>
              </a:spcAft>
            </a:pPr>
            <a:r>
              <a:rPr lang="tr-TR" sz="1600" dirty="0">
                <a:latin typeface="Courier New" panose="02070309020205020404" pitchFamily="49" charset="0"/>
                <a:ea typeface="Calibri" panose="020F0502020204030204" pitchFamily="34" charset="0"/>
                <a:cs typeface="Courier New" panose="02070309020205020404" pitchFamily="49" charset="0"/>
              </a:rPr>
              <a:t>i</a:t>
            </a:r>
            <a:r>
              <a:rPr lang="tr-TR" sz="1600" dirty="0">
                <a:effectLst/>
                <a:latin typeface="Courier New" panose="02070309020205020404" pitchFamily="49" charset="0"/>
                <a:ea typeface="Calibri" panose="020F0502020204030204" pitchFamily="34" charset="0"/>
                <a:cs typeface="Courier New" panose="02070309020205020404" pitchFamily="49" charset="0"/>
              </a:rPr>
              <a:t>f (koşul) {</a:t>
            </a:r>
          </a:p>
          <a:p>
            <a:pPr>
              <a:lnSpc>
                <a:spcPct val="107000"/>
              </a:lnSpc>
              <a:spcAft>
                <a:spcPts val="800"/>
              </a:spcAft>
            </a:pPr>
            <a:r>
              <a:rPr lang="tr-TR" sz="1600" dirty="0">
                <a:effectLst/>
                <a:latin typeface="Courier New" panose="02070309020205020404" pitchFamily="49" charset="0"/>
                <a:ea typeface="Calibri" panose="020F0502020204030204" pitchFamily="34" charset="0"/>
                <a:cs typeface="Courier New" panose="02070309020205020404" pitchFamily="49" charset="0"/>
              </a:rPr>
              <a:t>   // Yürütülmek istenen ifadeler (Çalıştırılmak istenen kod)</a:t>
            </a:r>
          </a:p>
          <a:p>
            <a:pPr>
              <a:lnSpc>
                <a:spcPct val="107000"/>
              </a:lnSpc>
              <a:spcAft>
                <a:spcPts val="800"/>
              </a:spcAft>
            </a:pPr>
            <a:r>
              <a:rPr lang="tr-TR" sz="1600" dirty="0">
                <a:effectLst/>
                <a:latin typeface="Courier New" panose="02070309020205020404" pitchFamily="49" charset="0"/>
                <a:ea typeface="Calibri" panose="020F0502020204030204" pitchFamily="34" charset="0"/>
                <a:cs typeface="Courier New" panose="02070309020205020404" pitchFamily="49" charset="0"/>
              </a:rPr>
              <a:t>}</a:t>
            </a:r>
          </a:p>
          <a:p>
            <a:pPr algn="ctr">
              <a:lnSpc>
                <a:spcPct val="107000"/>
              </a:lnSpc>
              <a:spcAft>
                <a:spcPts val="800"/>
              </a:spcAft>
            </a:pPr>
            <a:r>
              <a:rPr lang="tr-TR" sz="1100" dirty="0">
                <a:effectLst/>
                <a:ea typeface="Calibri" panose="020F0502020204030204" pitchFamily="34" charset="0"/>
                <a:cs typeface="Times New Roman" panose="02020603050405020304" pitchFamily="18" charset="0"/>
              </a:rPr>
              <a:t> </a:t>
            </a:r>
          </a:p>
        </p:txBody>
      </p:sp>
      <p:sp>
        <p:nvSpPr>
          <p:cNvPr id="8" name="Metin kutusu 7">
            <a:extLst>
              <a:ext uri="{FF2B5EF4-FFF2-40B4-BE49-F238E27FC236}">
                <a16:creationId xmlns:a16="http://schemas.microsoft.com/office/drawing/2014/main" id="{23E79A9B-D84C-F00D-C21A-3BFC671BDF0B}"/>
              </a:ext>
            </a:extLst>
          </p:cNvPr>
          <p:cNvSpPr txBox="1"/>
          <p:nvPr/>
        </p:nvSpPr>
        <p:spPr>
          <a:xfrm>
            <a:off x="6913391" y="2171072"/>
            <a:ext cx="3563245" cy="646331"/>
          </a:xfrm>
          <a:prstGeom prst="rect">
            <a:avLst/>
          </a:prstGeom>
          <a:noFill/>
        </p:spPr>
        <p:txBody>
          <a:bodyPr wrap="square">
            <a:spAutoFit/>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Koşul durumu boolean veri tipinde olmalıdır. </a:t>
            </a:r>
            <a:endParaRPr lang="tr-TR" dirty="0"/>
          </a:p>
        </p:txBody>
      </p:sp>
      <p:sp>
        <p:nvSpPr>
          <p:cNvPr id="9" name="Metin kutusu 8">
            <a:extLst>
              <a:ext uri="{FF2B5EF4-FFF2-40B4-BE49-F238E27FC236}">
                <a16:creationId xmlns:a16="http://schemas.microsoft.com/office/drawing/2014/main" id="{188CD829-162F-5614-4DF0-8DDB39201B76}"/>
              </a:ext>
            </a:extLst>
          </p:cNvPr>
          <p:cNvSpPr txBox="1"/>
          <p:nvPr/>
        </p:nvSpPr>
        <p:spPr>
          <a:xfrm>
            <a:off x="6590996" y="5527342"/>
            <a:ext cx="5597236" cy="369332"/>
          </a:xfrm>
          <a:prstGeom prst="rect">
            <a:avLst/>
          </a:prstGeom>
          <a:noFill/>
        </p:spPr>
        <p:txBody>
          <a:bodyPr wrap="square">
            <a:spAutoFit/>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If yapısı için örnek bir kod yazacak olursak;</a:t>
            </a:r>
            <a:endParaRPr lang="tr-TR" dirty="0"/>
          </a:p>
        </p:txBody>
      </p:sp>
      <p:sp>
        <p:nvSpPr>
          <p:cNvPr id="10" name="Elmas 9">
            <a:extLst>
              <a:ext uri="{FF2B5EF4-FFF2-40B4-BE49-F238E27FC236}">
                <a16:creationId xmlns:a16="http://schemas.microsoft.com/office/drawing/2014/main" id="{DD429908-71A5-BAEB-A507-B5D64A022531}"/>
              </a:ext>
            </a:extLst>
          </p:cNvPr>
          <p:cNvSpPr/>
          <p:nvPr/>
        </p:nvSpPr>
        <p:spPr>
          <a:xfrm>
            <a:off x="1542493" y="4923282"/>
            <a:ext cx="1624615" cy="1200674"/>
          </a:xfrm>
          <a:prstGeom prst="diamon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Koşul</a:t>
            </a:r>
          </a:p>
        </p:txBody>
      </p:sp>
      <p:sp>
        <p:nvSpPr>
          <p:cNvPr id="11" name="Dikdörtgen 10">
            <a:extLst>
              <a:ext uri="{FF2B5EF4-FFF2-40B4-BE49-F238E27FC236}">
                <a16:creationId xmlns:a16="http://schemas.microsoft.com/office/drawing/2014/main" id="{708C7C03-88D5-53BD-DCD0-58256257E90D}"/>
              </a:ext>
            </a:extLst>
          </p:cNvPr>
          <p:cNvSpPr/>
          <p:nvPr/>
        </p:nvSpPr>
        <p:spPr>
          <a:xfrm>
            <a:off x="3940792" y="5178846"/>
            <a:ext cx="1731145" cy="68954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İşlemler</a:t>
            </a:r>
          </a:p>
        </p:txBody>
      </p:sp>
      <p:sp>
        <p:nvSpPr>
          <p:cNvPr id="12" name="Metin kutusu 11">
            <a:extLst>
              <a:ext uri="{FF2B5EF4-FFF2-40B4-BE49-F238E27FC236}">
                <a16:creationId xmlns:a16="http://schemas.microsoft.com/office/drawing/2014/main" id="{528AC338-B5FF-075B-1ED6-05605C0585F6}"/>
              </a:ext>
            </a:extLst>
          </p:cNvPr>
          <p:cNvSpPr txBox="1"/>
          <p:nvPr/>
        </p:nvSpPr>
        <p:spPr>
          <a:xfrm>
            <a:off x="1311579" y="3364330"/>
            <a:ext cx="4297202" cy="400110"/>
          </a:xfrm>
          <a:prstGeom prst="rect">
            <a:avLst/>
          </a:prstGeom>
          <a:noFill/>
        </p:spPr>
        <p:txBody>
          <a:bodyPr wrap="none" rtlCol="0">
            <a:spAutoFit/>
          </a:bodyPr>
          <a:lstStyle/>
          <a:p>
            <a:r>
              <a:rPr lang="tr-TR" sz="2000" b="1" i="1" dirty="0">
                <a:effectLst/>
                <a:latin typeface="Calibri" panose="020F0502020204030204" pitchFamily="34" charset="0"/>
                <a:cs typeface="Calibri" panose="020F0502020204030204" pitchFamily="34" charset="0"/>
              </a:rPr>
              <a:t>If ifadesinin genel akış şeması şöyledir:</a:t>
            </a:r>
            <a:endParaRPr lang="tr-TR" sz="2000" i="1" dirty="0">
              <a:latin typeface="Calibri" panose="020F0502020204030204" pitchFamily="34" charset="0"/>
              <a:cs typeface="Calibri" panose="020F0502020204030204" pitchFamily="34" charset="0"/>
            </a:endParaRPr>
          </a:p>
        </p:txBody>
      </p:sp>
      <p:cxnSp>
        <p:nvCxnSpPr>
          <p:cNvPr id="13" name="Düz Ok Bağlayıcısı 12">
            <a:extLst>
              <a:ext uri="{FF2B5EF4-FFF2-40B4-BE49-F238E27FC236}">
                <a16:creationId xmlns:a16="http://schemas.microsoft.com/office/drawing/2014/main" id="{B21852D1-B3F9-F944-9E7D-B2CA6EC564EB}"/>
              </a:ext>
            </a:extLst>
          </p:cNvPr>
          <p:cNvCxnSpPr>
            <a:cxnSpLocks/>
          </p:cNvCxnSpPr>
          <p:nvPr/>
        </p:nvCxnSpPr>
        <p:spPr>
          <a:xfrm>
            <a:off x="2354800" y="4437207"/>
            <a:ext cx="0" cy="4860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Düz Ok Bağlayıcısı 13">
            <a:extLst>
              <a:ext uri="{FF2B5EF4-FFF2-40B4-BE49-F238E27FC236}">
                <a16:creationId xmlns:a16="http://schemas.microsoft.com/office/drawing/2014/main" id="{65F70991-970D-3ECB-20D1-2369451790B9}"/>
              </a:ext>
            </a:extLst>
          </p:cNvPr>
          <p:cNvCxnSpPr>
            <a:cxnSpLocks/>
          </p:cNvCxnSpPr>
          <p:nvPr/>
        </p:nvCxnSpPr>
        <p:spPr>
          <a:xfrm>
            <a:off x="3195552" y="5523618"/>
            <a:ext cx="71679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Düz Ok Bağlayıcısı 14">
            <a:extLst>
              <a:ext uri="{FF2B5EF4-FFF2-40B4-BE49-F238E27FC236}">
                <a16:creationId xmlns:a16="http://schemas.microsoft.com/office/drawing/2014/main" id="{F0EB4F89-433F-EB10-A710-B7BF5D862C28}"/>
              </a:ext>
            </a:extLst>
          </p:cNvPr>
          <p:cNvCxnSpPr>
            <a:cxnSpLocks/>
          </p:cNvCxnSpPr>
          <p:nvPr/>
        </p:nvCxnSpPr>
        <p:spPr>
          <a:xfrm>
            <a:off x="6346924" y="5523618"/>
            <a:ext cx="0" cy="8311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Düz Ok Bağlayıcısı 15">
            <a:extLst>
              <a:ext uri="{FF2B5EF4-FFF2-40B4-BE49-F238E27FC236}">
                <a16:creationId xmlns:a16="http://schemas.microsoft.com/office/drawing/2014/main" id="{649034D7-B280-9C44-28F4-4416A27EBD2D}"/>
              </a:ext>
            </a:extLst>
          </p:cNvPr>
          <p:cNvCxnSpPr>
            <a:cxnSpLocks/>
          </p:cNvCxnSpPr>
          <p:nvPr/>
        </p:nvCxnSpPr>
        <p:spPr>
          <a:xfrm>
            <a:off x="5702551" y="5525850"/>
            <a:ext cx="64437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Düz Ok Bağlayıcısı 16">
            <a:extLst>
              <a:ext uri="{FF2B5EF4-FFF2-40B4-BE49-F238E27FC236}">
                <a16:creationId xmlns:a16="http://schemas.microsoft.com/office/drawing/2014/main" id="{954004E5-92E1-2366-0068-16A2891F8712}"/>
              </a:ext>
            </a:extLst>
          </p:cNvPr>
          <p:cNvCxnSpPr>
            <a:cxnSpLocks/>
          </p:cNvCxnSpPr>
          <p:nvPr/>
        </p:nvCxnSpPr>
        <p:spPr>
          <a:xfrm>
            <a:off x="2354800" y="6136177"/>
            <a:ext cx="0" cy="6125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Düz Ok Bağlayıcısı 17">
            <a:extLst>
              <a:ext uri="{FF2B5EF4-FFF2-40B4-BE49-F238E27FC236}">
                <a16:creationId xmlns:a16="http://schemas.microsoft.com/office/drawing/2014/main" id="{FDEDE386-9B71-1C09-EF03-96BFC6B2FF99}"/>
              </a:ext>
            </a:extLst>
          </p:cNvPr>
          <p:cNvCxnSpPr>
            <a:cxnSpLocks/>
          </p:cNvCxnSpPr>
          <p:nvPr/>
        </p:nvCxnSpPr>
        <p:spPr>
          <a:xfrm flipH="1">
            <a:off x="2354801" y="6354784"/>
            <a:ext cx="399212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Metin kutusu 18">
            <a:extLst>
              <a:ext uri="{FF2B5EF4-FFF2-40B4-BE49-F238E27FC236}">
                <a16:creationId xmlns:a16="http://schemas.microsoft.com/office/drawing/2014/main" id="{07FABFE3-9181-1DA4-C299-AC7842649B0E}"/>
              </a:ext>
            </a:extLst>
          </p:cNvPr>
          <p:cNvSpPr txBox="1"/>
          <p:nvPr/>
        </p:nvSpPr>
        <p:spPr>
          <a:xfrm>
            <a:off x="3193332" y="5165181"/>
            <a:ext cx="914400" cy="369332"/>
          </a:xfrm>
          <a:prstGeom prst="rect">
            <a:avLst/>
          </a:prstGeom>
          <a:noFill/>
        </p:spPr>
        <p:txBody>
          <a:bodyPr wrap="square" rtlCol="0">
            <a:spAutoFit/>
          </a:bodyPr>
          <a:lstStyle/>
          <a:p>
            <a:r>
              <a:rPr lang="tr-TR" dirty="0"/>
              <a:t>Evet</a:t>
            </a:r>
          </a:p>
        </p:txBody>
      </p:sp>
      <p:sp>
        <p:nvSpPr>
          <p:cNvPr id="20" name="Metin kutusu 19">
            <a:extLst>
              <a:ext uri="{FF2B5EF4-FFF2-40B4-BE49-F238E27FC236}">
                <a16:creationId xmlns:a16="http://schemas.microsoft.com/office/drawing/2014/main" id="{C179BC69-2763-5473-4108-C1F794B32A85}"/>
              </a:ext>
            </a:extLst>
          </p:cNvPr>
          <p:cNvSpPr txBox="1"/>
          <p:nvPr/>
        </p:nvSpPr>
        <p:spPr>
          <a:xfrm>
            <a:off x="1666042" y="5986052"/>
            <a:ext cx="914400" cy="369332"/>
          </a:xfrm>
          <a:prstGeom prst="rect">
            <a:avLst/>
          </a:prstGeom>
          <a:noFill/>
        </p:spPr>
        <p:txBody>
          <a:bodyPr wrap="square" rtlCol="0">
            <a:spAutoFit/>
          </a:bodyPr>
          <a:lstStyle/>
          <a:p>
            <a:r>
              <a:rPr lang="tr-TR" dirty="0"/>
              <a:t>Hayır</a:t>
            </a:r>
          </a:p>
        </p:txBody>
      </p:sp>
      <p:sp>
        <p:nvSpPr>
          <p:cNvPr id="21" name="Oval 20">
            <a:extLst>
              <a:ext uri="{FF2B5EF4-FFF2-40B4-BE49-F238E27FC236}">
                <a16:creationId xmlns:a16="http://schemas.microsoft.com/office/drawing/2014/main" id="{7F5B4943-9948-8339-476E-75E4A6C6C386}"/>
              </a:ext>
            </a:extLst>
          </p:cNvPr>
          <p:cNvSpPr/>
          <p:nvPr/>
        </p:nvSpPr>
        <p:spPr>
          <a:xfrm>
            <a:off x="1465923" y="3818546"/>
            <a:ext cx="1777754" cy="5841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Başlangıç</a:t>
            </a:r>
          </a:p>
        </p:txBody>
      </p:sp>
      <p:sp>
        <p:nvSpPr>
          <p:cNvPr id="24" name="Google Shape;204;p4">
            <a:extLst>
              <a:ext uri="{FF2B5EF4-FFF2-40B4-BE49-F238E27FC236}">
                <a16:creationId xmlns:a16="http://schemas.microsoft.com/office/drawing/2014/main" id="{8D2BCCC7-E9DF-D647-9CA6-467488FE401C}"/>
              </a:ext>
            </a:extLst>
          </p:cNvPr>
          <p:cNvSpPr txBox="1">
            <a:spLocks noGrp="1"/>
          </p:cNvSpPr>
          <p:nvPr>
            <p:ph type="title"/>
          </p:nvPr>
        </p:nvSpPr>
        <p:spPr>
          <a:xfrm>
            <a:off x="1403343" y="761017"/>
            <a:ext cx="9951720" cy="132588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168DBA"/>
              </a:buClr>
              <a:buSzPts val="3600"/>
              <a:buFont typeface="Century Gothic" panose="020B0502020202020204"/>
              <a:buNone/>
            </a:pPr>
            <a:r>
              <a:rPr lang="tr-TR" dirty="0"/>
              <a:t>C#’da If İfadesi</a:t>
            </a:r>
            <a:br>
              <a:rPr lang="tr-TR" dirty="0"/>
            </a:br>
            <a:endParaRPr lang="tr-TR" sz="2000" b="1" dirty="0"/>
          </a:p>
        </p:txBody>
      </p:sp>
    </p:spTree>
    <p:extLst>
      <p:ext uri="{BB962C8B-B14F-4D97-AF65-F5344CB8AC3E}">
        <p14:creationId xmlns:p14="http://schemas.microsoft.com/office/powerpoint/2010/main" val="3375568281"/>
      </p:ext>
    </p:extLst>
  </p:cSld>
  <p:clrMapOvr>
    <a:masterClrMapping/>
  </p:clrMapOvr>
</p:sld>
</file>

<file path=ppt/theme/theme1.xml><?xml version="1.0" encoding="utf-8"?>
<a:theme xmlns:a="http://schemas.openxmlformats.org/drawingml/2006/main" name="Duman">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Belge" ma:contentTypeID="0x0101004EC2CCD5C051344382F0B9B6D461BC95" ma:contentTypeVersion="4" ma:contentTypeDescription="Yeni belge oluşturun." ma:contentTypeScope="" ma:versionID="f5da275c537678aeba66f105c1c9bc85">
  <xsd:schema xmlns:xsd="http://www.w3.org/2001/XMLSchema" xmlns:xs="http://www.w3.org/2001/XMLSchema" xmlns:p="http://schemas.microsoft.com/office/2006/metadata/properties" xmlns:ns3="5244ec1e-65ef-4202-8f9e-4ec1ba767a23" targetNamespace="http://schemas.microsoft.com/office/2006/metadata/properties" ma:root="true" ma:fieldsID="d87621b09c5436b8415b18585c387eee" ns3:_="">
    <xsd:import namespace="5244ec1e-65ef-4202-8f9e-4ec1ba767a2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44ec1e-65ef-4202-8f9e-4ec1ba767a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07A4DA3-A61A-4111-94AF-06EE74CCB37F}">
  <ds:schemaRefs>
    <ds:schemaRef ds:uri="http://schemas.microsoft.com/sharepoint/v3/contenttype/forms"/>
  </ds:schemaRefs>
</ds:datastoreItem>
</file>

<file path=customXml/itemProps2.xml><?xml version="1.0" encoding="utf-8"?>
<ds:datastoreItem xmlns:ds="http://schemas.openxmlformats.org/officeDocument/2006/customXml" ds:itemID="{8C5C5429-521F-4C44-8E4E-AF899499E3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44ec1e-65ef-4202-8f9e-4ec1ba767a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E420A3-D0C4-40AC-8289-96C872A50E1A}">
  <ds:schemaRefs>
    <ds:schemaRef ds:uri="http://schemas.microsoft.com/office/2006/documentManagement/types"/>
    <ds:schemaRef ds:uri="http://purl.org/dc/elements/1.1/"/>
    <ds:schemaRef ds:uri="http://purl.org/dc/dcmitype/"/>
    <ds:schemaRef ds:uri="http://schemas.microsoft.com/office/infopath/2007/PartnerControls"/>
    <ds:schemaRef ds:uri="5244ec1e-65ef-4202-8f9e-4ec1ba767a23"/>
    <ds:schemaRef ds:uri="http://purl.org/dc/term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136</TotalTime>
  <Words>1729</Words>
  <Application>Microsoft Office PowerPoint</Application>
  <PresentationFormat>Geniş ekran</PresentationFormat>
  <Paragraphs>286</Paragraphs>
  <Slides>24</Slides>
  <Notes>24</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24</vt:i4>
      </vt:variant>
    </vt:vector>
  </HeadingPairs>
  <TitlesOfParts>
    <vt:vector size="31" baseType="lpstr">
      <vt:lpstr>Wingdings 3</vt:lpstr>
      <vt:lpstr>Century Gothic</vt:lpstr>
      <vt:lpstr>Arial</vt:lpstr>
      <vt:lpstr>Courier New</vt:lpstr>
      <vt:lpstr>Noto Sans Symbols</vt:lpstr>
      <vt:lpstr>Calibri</vt:lpstr>
      <vt:lpstr>Duman</vt:lpstr>
      <vt:lpstr>C#’DA KARAR YAPILARI</vt:lpstr>
      <vt:lpstr>İÇİNDEKİLER</vt:lpstr>
      <vt:lpstr>Karar Verme Nedir?       Karar Verme Aşamaları Nelerdir?</vt:lpstr>
      <vt:lpstr>C#’da Karar Yapıları Nelerdir?  </vt:lpstr>
      <vt:lpstr>C#’da If İfadesi  </vt:lpstr>
      <vt:lpstr>C#’da If İfadesi  </vt:lpstr>
      <vt:lpstr>C#’da If İfadesi  </vt:lpstr>
      <vt:lpstr>C#’da If İfadesi  </vt:lpstr>
      <vt:lpstr>C#’da If İfadesi </vt:lpstr>
      <vt:lpstr>PowerPoint Sunusu</vt:lpstr>
      <vt:lpstr>C#’da If / else İfadesi  </vt:lpstr>
      <vt:lpstr>C#’da Ternary Operatörü</vt:lpstr>
      <vt:lpstr>C#’da iç içe geçmiş if ifadesi (Nested if)</vt:lpstr>
      <vt:lpstr>C#’da iç içe geçmiş if ifadesi (Nested if)</vt:lpstr>
      <vt:lpstr>C#’da if / else – if ifadesi</vt:lpstr>
      <vt:lpstr>C#’da if / else – if ifadesi</vt:lpstr>
      <vt:lpstr>C#’da Switch – Case ifadesi</vt:lpstr>
      <vt:lpstr>C#’da Switch – Case ifadesi</vt:lpstr>
      <vt:lpstr>Break – Continue nedir?</vt:lpstr>
      <vt:lpstr>Sonuç</vt:lpstr>
      <vt:lpstr>Sonuç</vt:lpstr>
      <vt:lpstr>Sonuç</vt:lpstr>
      <vt:lpstr>Yardımcı 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İşletim Sistemi Tarihçesi ve Temel Özellikleri</dc:title>
  <dc:creator>İsmail KIRBAŞ</dc:creator>
  <cp:lastModifiedBy>Hilal ÇINAR</cp:lastModifiedBy>
  <cp:revision>9</cp:revision>
  <dcterms:created xsi:type="dcterms:W3CDTF">2022-05-25T15:13:00Z</dcterms:created>
  <dcterms:modified xsi:type="dcterms:W3CDTF">2022-06-19T18:53:17Z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660633C715944B9B8F41557CB4248DBB</vt:lpwstr>
  </property>
  <property fmtid="{D5CDD505-2E9C-101B-9397-08002B2CF9AE}" pid="3" name="KSOProductBuildVer">
    <vt:lpwstr>1033-11.2.0.11130</vt:lpwstr>
  </property>
  <property fmtid="{D5CDD505-2E9C-101B-9397-08002B2CF9AE}" pid="4" name="ContentTypeId">
    <vt:lpwstr>0x0101004EC2CCD5C051344382F0B9B6D461BC95</vt:lpwstr>
  </property>
</Properties>
</file>