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8" r:id="rId2"/>
    <p:sldId id="259" r:id="rId3"/>
    <p:sldId id="260" r:id="rId4"/>
    <p:sldId id="261" r:id="rId5"/>
    <p:sldId id="302" r:id="rId6"/>
    <p:sldId id="303" r:id="rId7"/>
    <p:sldId id="304" r:id="rId8"/>
    <p:sldId id="305" r:id="rId9"/>
    <p:sldId id="306" r:id="rId10"/>
    <p:sldId id="307" r:id="rId11"/>
    <p:sldId id="308" r:id="rId12"/>
    <p:sldId id="309" r:id="rId13"/>
    <p:sldId id="312" r:id="rId14"/>
    <p:sldId id="313" r:id="rId15"/>
    <p:sldId id="314" r:id="rId16"/>
    <p:sldId id="315" r:id="rId17"/>
    <p:sldId id="316" r:id="rId18"/>
    <p:sldId id="326" r:id="rId19"/>
    <p:sldId id="317" r:id="rId20"/>
    <p:sldId id="318" r:id="rId21"/>
    <p:sldId id="319" r:id="rId22"/>
    <p:sldId id="320" r:id="rId23"/>
    <p:sldId id="321" r:id="rId24"/>
    <p:sldId id="300" r:id="rId25"/>
    <p:sldId id="301"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00EC8E-8490-4FE6-9FE2-8507E78E614A}" v="66" dt="2022-06-19T13:59:37.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341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58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728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259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960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247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333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0621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8606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13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407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1849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5743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548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49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63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96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509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9256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 TargetMode="External"/><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javatpoint.com/type-casting-in-c-sharp" TargetMode="External"/><Relationship Id="rId4" Type="http://schemas.openxmlformats.org/officeDocument/2006/relationships/hyperlink" Target="https://www.tutorialspoint.com/csharp/csharp_type_conversion.ht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algn="ctr">
              <a:buClr>
                <a:schemeClr val="dk1"/>
              </a:buClr>
              <a:buSzPts val="4000"/>
            </a:pPr>
            <a:r>
              <a:rPr lang="tr-TR" sz="4000" b="1" dirty="0">
                <a:solidFill>
                  <a:schemeClr val="dk1"/>
                </a:solidFill>
              </a:rPr>
              <a:t> </a:t>
            </a:r>
            <a:br>
              <a:rPr lang="tr-TR" sz="4000" b="1" dirty="0">
                <a:solidFill>
                  <a:schemeClr val="dk1"/>
                </a:solidFill>
              </a:rPr>
            </a:br>
            <a:r>
              <a:rPr lang="tr-TR" sz="3200" b="0" i="0" dirty="0">
                <a:solidFill>
                  <a:srgbClr val="000000"/>
                </a:solidFill>
                <a:effectLst/>
                <a:latin typeface="Linux Libertine"/>
              </a:rPr>
              <a:t>C </a:t>
            </a:r>
            <a:r>
              <a:rPr lang="tr-TR" sz="3200" b="0" i="0" dirty="0" err="1">
                <a:solidFill>
                  <a:srgbClr val="000000"/>
                </a:solidFill>
                <a:effectLst/>
                <a:latin typeface="Linux Libertine"/>
              </a:rPr>
              <a:t>Sharp</a:t>
            </a:r>
            <a:r>
              <a:rPr lang="tr-TR" sz="3200" b="0" i="0" dirty="0">
                <a:solidFill>
                  <a:srgbClr val="000000"/>
                </a:solidFill>
                <a:effectLst/>
                <a:latin typeface="Linux Libertine"/>
              </a:rPr>
              <a:t> Programlama Dili/Tür dönüşümü</a:t>
            </a:r>
            <a:br>
              <a:rPr lang="tr-TR" sz="1200" b="0" i="0" dirty="0">
                <a:solidFill>
                  <a:srgbClr val="000000"/>
                </a:solidFill>
                <a:effectLst/>
                <a:latin typeface="Linux Libertine"/>
              </a:rPr>
            </a:b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Mustafa Can Akdemir 2011404030</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19</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-Bilinçsiz tür dönüşümüyle yalnızca küçük türler büyük türlere dönüşebiliyordu, yani veri kaybı olması imkansızdı. Halbuki bilinçli tür dönüşümünde veri kaybı gerçekleşebilir, eğer dönüşümünü yaptığımız değişkenin tuttuğu değer dönüştürülecek türün kapasitesinden büyükse veri kaybı gerçekleşir. Bu gibi durumlar için C#’</a:t>
            </a:r>
            <a:r>
              <a:rPr lang="tr-TR" b="0" i="0" dirty="0" err="1">
                <a:solidFill>
                  <a:srgbClr val="202122"/>
                </a:solidFill>
                <a:effectLst/>
                <a:latin typeface="Arial" panose="020B0604020202020204" pitchFamily="34" charset="0"/>
              </a:rPr>
              <a:t>ın</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checked</a:t>
            </a:r>
            <a:r>
              <a:rPr lang="tr-TR" b="0" i="0" dirty="0">
                <a:solidFill>
                  <a:srgbClr val="202122"/>
                </a:solidFill>
                <a:effectLst/>
                <a:latin typeface="Arial" panose="020B0604020202020204" pitchFamily="34" charset="0"/>
              </a:rPr>
              <a:t> ve </a:t>
            </a:r>
            <a:r>
              <a:rPr lang="tr-TR" b="0" i="0" dirty="0" err="1">
                <a:solidFill>
                  <a:srgbClr val="202122"/>
                </a:solidFill>
                <a:effectLst/>
                <a:latin typeface="Arial" panose="020B0604020202020204" pitchFamily="34" charset="0"/>
              </a:rPr>
              <a:t>unchecked</a:t>
            </a:r>
            <a:r>
              <a:rPr lang="tr-TR" b="0" i="0" dirty="0">
                <a:solidFill>
                  <a:srgbClr val="202122"/>
                </a:solidFill>
                <a:effectLst/>
                <a:latin typeface="Arial" panose="020B0604020202020204" pitchFamily="34" charset="0"/>
              </a:rPr>
              <a:t> adlı iki anahtar sözcüğü vardır.</a:t>
            </a:r>
            <a:endParaRPr sz="1800" b="1"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spTree>
    <p:extLst>
      <p:ext uri="{BB962C8B-B14F-4D97-AF65-F5344CB8AC3E}">
        <p14:creationId xmlns:p14="http://schemas.microsoft.com/office/powerpoint/2010/main" val="1297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sz="2400" b="1" i="1" u="sng" dirty="0" err="1"/>
              <a:t>Checked</a:t>
            </a:r>
            <a:endParaRPr lang="tr-TR" sz="2400" b="1" i="1" u="sng" dirty="0"/>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Kullanımı aşağıdaki gibidir:</a:t>
            </a:r>
            <a:endParaRPr lang="tr-TR" dirty="0">
              <a:solidFill>
                <a:srgbClr val="202122"/>
              </a:solidFill>
              <a:effectLst/>
              <a:latin typeface="Arial" panose="020B0604020202020204" pitchFamily="34" charset="0"/>
            </a:endParaRPr>
          </a:p>
          <a:p>
            <a:pPr marL="0" lvl="0" indent="0" algn="l" rtl="0">
              <a:spcBef>
                <a:spcPts val="1000"/>
              </a:spcBef>
              <a:spcAft>
                <a:spcPts val="0"/>
              </a:spcAft>
              <a:buSzPts val="1800"/>
              <a:buNone/>
            </a:pPr>
            <a:endParaRPr lang="tr-TR"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a:extLst>
              <a:ext uri="{FF2B5EF4-FFF2-40B4-BE49-F238E27FC236}">
                <a16:creationId xmlns:a16="http://schemas.microsoft.com/office/drawing/2014/main" id="{530CA16B-1850-2D22-0001-BE1F2DE512D5}"/>
              </a:ext>
            </a:extLst>
          </p:cNvPr>
          <p:cNvPicPr>
            <a:picLocks noChangeAspect="1"/>
          </p:cNvPicPr>
          <p:nvPr/>
        </p:nvPicPr>
        <p:blipFill>
          <a:blip r:embed="rId4"/>
          <a:stretch>
            <a:fillRect/>
          </a:stretch>
        </p:blipFill>
        <p:spPr>
          <a:xfrm>
            <a:off x="4548187" y="2554079"/>
            <a:ext cx="3095625" cy="3267075"/>
          </a:xfrm>
          <a:prstGeom prst="rect">
            <a:avLst/>
          </a:prstGeom>
        </p:spPr>
      </p:pic>
    </p:spTree>
    <p:extLst>
      <p:ext uri="{BB962C8B-B14F-4D97-AF65-F5344CB8AC3E}">
        <p14:creationId xmlns:p14="http://schemas.microsoft.com/office/powerpoint/2010/main" val="299326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i, </a:t>
            </a:r>
            <a:r>
              <a:rPr lang="tr-TR" b="0" i="0" dirty="0" err="1">
                <a:solidFill>
                  <a:srgbClr val="202122"/>
                </a:solidFill>
                <a:effectLst/>
                <a:latin typeface="Arial" panose="020B0604020202020204" pitchFamily="34" charset="0"/>
              </a:rPr>
              <a:t>byte'a</a:t>
            </a:r>
            <a:r>
              <a:rPr lang="tr-TR" b="0" i="0" dirty="0">
                <a:solidFill>
                  <a:srgbClr val="202122"/>
                </a:solidFill>
                <a:effectLst/>
                <a:latin typeface="Arial" panose="020B0604020202020204" pitchFamily="34" charset="0"/>
              </a:rPr>
              <a:t> çevrilirken veri kaybı gerçekleştiği için programımız çalışma zamanında hata verecektir. Bu programımızda b değişkeni </a:t>
            </a:r>
            <a:r>
              <a:rPr lang="tr-TR" b="0" i="0" dirty="0" err="1">
                <a:solidFill>
                  <a:srgbClr val="202122"/>
                </a:solidFill>
                <a:effectLst/>
                <a:latin typeface="Arial" panose="020B0604020202020204" pitchFamily="34" charset="0"/>
              </a:rPr>
              <a:t>checked</a:t>
            </a:r>
            <a:r>
              <a:rPr lang="tr-TR" b="0" i="0" dirty="0">
                <a:solidFill>
                  <a:srgbClr val="202122"/>
                </a:solidFill>
                <a:effectLst/>
                <a:latin typeface="Arial" panose="020B0604020202020204" pitchFamily="34" charset="0"/>
              </a:rPr>
              <a:t> bloklarının içinde tanımlansaydı </a:t>
            </a:r>
            <a:r>
              <a:rPr lang="tr-TR" b="0" i="0" dirty="0" err="1">
                <a:solidFill>
                  <a:srgbClr val="202122"/>
                </a:solidFill>
                <a:effectLst/>
                <a:latin typeface="Arial" panose="020B0604020202020204" pitchFamily="34" charset="0"/>
              </a:rPr>
              <a:t>checked</a:t>
            </a:r>
            <a:r>
              <a:rPr lang="tr-TR" b="0" i="0" dirty="0">
                <a:solidFill>
                  <a:srgbClr val="202122"/>
                </a:solidFill>
                <a:effectLst/>
                <a:latin typeface="Arial" panose="020B0604020202020204" pitchFamily="34" charset="0"/>
              </a:rPr>
              <a:t> bloklarının dışında bu b değişkenine erişemezdik, çünkü değişkenler yalnızca tanımlandıkları en iç bloğun içinde aktiftirler. </a:t>
            </a:r>
          </a:p>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Burada a değişkeni yalnızca en iç blokta aktif olmasına karşın, b değişkeni hem dıştaki hem içteki blokta aktiftir.</a:t>
            </a:r>
            <a:endParaRPr lang="tr-TR" sz="1800" b="1"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içeren bir resim&#10;&#10;Açıklama otomatik olarak oluşturuldu">
            <a:extLst>
              <a:ext uri="{FF2B5EF4-FFF2-40B4-BE49-F238E27FC236}">
                <a16:creationId xmlns:a16="http://schemas.microsoft.com/office/drawing/2014/main" id="{0FA26FA7-3C84-83AE-90DF-53C8D17FE7C0}"/>
              </a:ext>
            </a:extLst>
          </p:cNvPr>
          <p:cNvPicPr>
            <a:picLocks noChangeAspect="1"/>
          </p:cNvPicPr>
          <p:nvPr/>
        </p:nvPicPr>
        <p:blipFill>
          <a:blip r:embed="rId4"/>
          <a:stretch>
            <a:fillRect/>
          </a:stretch>
        </p:blipFill>
        <p:spPr>
          <a:xfrm>
            <a:off x="4946590" y="3054480"/>
            <a:ext cx="1531753" cy="1394581"/>
          </a:xfrm>
          <a:prstGeom prst="rect">
            <a:avLst/>
          </a:prstGeom>
        </p:spPr>
      </p:pic>
    </p:spTree>
    <p:extLst>
      <p:ext uri="{BB962C8B-B14F-4D97-AF65-F5344CB8AC3E}">
        <p14:creationId xmlns:p14="http://schemas.microsoft.com/office/powerpoint/2010/main" val="283293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indent="0"/>
            <a:r>
              <a:rPr lang="tr-TR" sz="2400" b="1" i="1" u="sng" dirty="0" err="1">
                <a:solidFill>
                  <a:srgbClr val="000000"/>
                </a:solidFill>
                <a:effectLst/>
                <a:latin typeface="Arial" panose="020B0604020202020204" pitchFamily="34" charset="0"/>
              </a:rPr>
              <a:t>unchecked</a:t>
            </a:r>
            <a:endParaRPr lang="tr-TR" sz="2400" b="1" i="1" u="sng" dirty="0">
              <a:solidFill>
                <a:srgbClr val="000000"/>
              </a:solidFill>
              <a:effectLst/>
              <a:latin typeface="Arial" panose="020B0604020202020204" pitchFamily="34" charset="0"/>
            </a:endParaRP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Eğer programımızda veri kaybı olduğunda programın hata vermesini istemediğimiz kısımlar varsa ve bu kısımlar </a:t>
            </a:r>
            <a:r>
              <a:rPr lang="tr-TR" b="0" i="0" dirty="0" err="1">
                <a:solidFill>
                  <a:srgbClr val="202122"/>
                </a:solidFill>
                <a:effectLst/>
                <a:latin typeface="Arial" panose="020B0604020202020204" pitchFamily="34" charset="0"/>
              </a:rPr>
              <a:t>checked</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bloklarıya</a:t>
            </a:r>
            <a:r>
              <a:rPr lang="tr-TR" b="0" i="0" dirty="0">
                <a:solidFill>
                  <a:srgbClr val="202122"/>
                </a:solidFill>
                <a:effectLst/>
                <a:latin typeface="Arial" panose="020B0604020202020204" pitchFamily="34" charset="0"/>
              </a:rPr>
              <a:t> çevrilmişse </a:t>
            </a:r>
            <a:r>
              <a:rPr lang="tr-TR" b="0" i="0" dirty="0" err="1">
                <a:solidFill>
                  <a:srgbClr val="202122"/>
                </a:solidFill>
                <a:effectLst/>
                <a:latin typeface="Arial" panose="020B0604020202020204" pitchFamily="34" charset="0"/>
              </a:rPr>
              <a:t>unchecked</a:t>
            </a:r>
            <a:r>
              <a:rPr lang="tr-TR" b="0" i="0" dirty="0">
                <a:solidFill>
                  <a:srgbClr val="202122"/>
                </a:solidFill>
                <a:effectLst/>
                <a:latin typeface="Arial" panose="020B0604020202020204" pitchFamily="34" charset="0"/>
              </a:rPr>
              <a:t> bloklarını kullanırız. </a:t>
            </a:r>
            <a:r>
              <a:rPr lang="tr-TR" b="0" i="0" dirty="0" err="1">
                <a:solidFill>
                  <a:srgbClr val="202122"/>
                </a:solidFill>
                <a:effectLst/>
                <a:latin typeface="Arial" panose="020B0604020202020204" pitchFamily="34" charset="0"/>
              </a:rPr>
              <a:t>Unchecked</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checked</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ın</a:t>
            </a:r>
            <a:r>
              <a:rPr lang="tr-TR" b="0" i="0" dirty="0">
                <a:solidFill>
                  <a:srgbClr val="202122"/>
                </a:solidFill>
                <a:effectLst/>
                <a:latin typeface="Arial" panose="020B0604020202020204" pitchFamily="34" charset="0"/>
              </a:rPr>
              <a:t> etkisini bloklarının içeriği çerçevesinde kırar. Programımızın varsayılan durumu </a:t>
            </a:r>
            <a:r>
              <a:rPr lang="tr-TR" b="0" i="0" dirty="0" err="1">
                <a:solidFill>
                  <a:srgbClr val="202122"/>
                </a:solidFill>
                <a:effectLst/>
                <a:latin typeface="Arial" panose="020B0604020202020204" pitchFamily="34" charset="0"/>
              </a:rPr>
              <a:t>unchecked</a:t>
            </a:r>
            <a:r>
              <a:rPr lang="tr-TR" b="0" i="0" dirty="0">
                <a:solidFill>
                  <a:srgbClr val="202122"/>
                </a:solidFill>
                <a:effectLst/>
                <a:latin typeface="Arial" panose="020B0604020202020204" pitchFamily="34" charset="0"/>
              </a:rPr>
              <a:t> olduğu için, yalnızca eğer programımızda </a:t>
            </a:r>
            <a:r>
              <a:rPr lang="tr-TR" b="0" i="0" dirty="0" err="1">
                <a:solidFill>
                  <a:srgbClr val="202122"/>
                </a:solidFill>
                <a:effectLst/>
                <a:latin typeface="Arial" panose="020B0604020202020204" pitchFamily="34" charset="0"/>
              </a:rPr>
              <a:t>checked</a:t>
            </a:r>
            <a:r>
              <a:rPr lang="tr-TR" b="0" i="0" dirty="0">
                <a:solidFill>
                  <a:srgbClr val="202122"/>
                </a:solidFill>
                <a:effectLst/>
                <a:latin typeface="Arial" panose="020B0604020202020204" pitchFamily="34" charset="0"/>
              </a:rPr>
              <a:t> edilmiş bir kısım var ve bu kısım </a:t>
            </a:r>
            <a:r>
              <a:rPr lang="tr-TR" b="0" i="0" dirty="0" err="1">
                <a:solidFill>
                  <a:srgbClr val="202122"/>
                </a:solidFill>
                <a:effectLst/>
                <a:latin typeface="Arial" panose="020B0604020202020204" pitchFamily="34" charset="0"/>
              </a:rPr>
              <a:t>unchecked</a:t>
            </a:r>
            <a:r>
              <a:rPr lang="tr-TR" b="0" i="0" dirty="0">
                <a:solidFill>
                  <a:srgbClr val="202122"/>
                </a:solidFill>
                <a:effectLst/>
                <a:latin typeface="Arial" panose="020B0604020202020204" pitchFamily="34" charset="0"/>
              </a:rPr>
              <a:t> etmek istediğimiz alanı kapsıyorsa gereklidir, diğer durumlarda gereksizdir. Örnek:</a:t>
            </a:r>
            <a:endParaRPr lang="tr-TR" sz="1800" b="1" i="1" u="sng"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spTree>
    <p:extLst>
      <p:ext uri="{BB962C8B-B14F-4D97-AF65-F5344CB8AC3E}">
        <p14:creationId xmlns:p14="http://schemas.microsoft.com/office/powerpoint/2010/main" val="2410462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r>
              <a:rPr lang="tr-TR" sz="1800" dirty="0"/>
              <a:t>Programımız çalışma zamanında hata verir, ancak bunun sebebi c=(</a:t>
            </a:r>
            <a:r>
              <a:rPr lang="tr-TR" sz="1800" dirty="0" err="1"/>
              <a:t>byte</a:t>
            </a:r>
            <a:r>
              <a:rPr lang="tr-TR" sz="1800" dirty="0"/>
              <a:t>)a; satırı değil, b=(</a:t>
            </a:r>
            <a:r>
              <a:rPr lang="tr-TR" sz="1800" dirty="0" err="1"/>
              <a:t>byte</a:t>
            </a:r>
            <a:r>
              <a:rPr lang="tr-TR" sz="1800" dirty="0"/>
              <a:t>)i; satırıdır.</a:t>
            </a:r>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4" name="Resim 3" descr="metin içeren bir resim&#10;&#10;Açıklama otomatik olarak oluşturuldu">
            <a:extLst>
              <a:ext uri="{FF2B5EF4-FFF2-40B4-BE49-F238E27FC236}">
                <a16:creationId xmlns:a16="http://schemas.microsoft.com/office/drawing/2014/main" id="{2E6E72AA-1CCA-979F-3E8A-CD81CDD25DDE}"/>
              </a:ext>
            </a:extLst>
          </p:cNvPr>
          <p:cNvPicPr>
            <a:picLocks noChangeAspect="1"/>
          </p:cNvPicPr>
          <p:nvPr/>
        </p:nvPicPr>
        <p:blipFill>
          <a:blip r:embed="rId4"/>
          <a:stretch>
            <a:fillRect/>
          </a:stretch>
        </p:blipFill>
        <p:spPr>
          <a:xfrm>
            <a:off x="4497562" y="1275271"/>
            <a:ext cx="2551308" cy="3304902"/>
          </a:xfrm>
          <a:prstGeom prst="rect">
            <a:avLst/>
          </a:prstGeom>
        </p:spPr>
      </p:pic>
    </p:spTree>
    <p:extLst>
      <p:ext uri="{BB962C8B-B14F-4D97-AF65-F5344CB8AC3E}">
        <p14:creationId xmlns:p14="http://schemas.microsoft.com/office/powerpoint/2010/main" val="137557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indent="0"/>
            <a:r>
              <a:rPr lang="tr-TR" sz="2000" b="1" i="0" dirty="0">
                <a:solidFill>
                  <a:srgbClr val="000000"/>
                </a:solidFill>
                <a:effectLst/>
                <a:latin typeface="Linux Libertine"/>
              </a:rPr>
              <a:t>Object türüyle ilgili kurallar:</a:t>
            </a:r>
          </a:p>
          <a:p>
            <a:pPr marL="0" indent="0"/>
            <a:r>
              <a:rPr lang="tr-TR" dirty="0">
                <a:solidFill>
                  <a:srgbClr val="202122"/>
                </a:solidFill>
                <a:latin typeface="Arial" panose="020B0604020202020204" pitchFamily="34" charset="0"/>
              </a:rPr>
              <a:t>      O</a:t>
            </a:r>
            <a:r>
              <a:rPr lang="tr-TR" b="0" i="0" dirty="0">
                <a:solidFill>
                  <a:srgbClr val="202122"/>
                </a:solidFill>
                <a:effectLst/>
                <a:latin typeface="Arial" panose="020B0604020202020204" pitchFamily="34" charset="0"/>
              </a:rPr>
              <a:t>bject türündeki bir değişkene başka herhangi bir türdeki değişken ya da sabit (</a:t>
            </a:r>
            <a:r>
              <a:rPr lang="tr-TR" b="0" i="0" dirty="0" err="1">
                <a:solidFill>
                  <a:srgbClr val="202122"/>
                </a:solidFill>
                <a:effectLst/>
                <a:latin typeface="Arial" panose="020B0604020202020204" pitchFamily="34" charset="0"/>
              </a:rPr>
              <a:t>string</a:t>
            </a:r>
            <a:r>
              <a:rPr lang="tr-TR" b="0" i="0" dirty="0">
                <a:solidFill>
                  <a:srgbClr val="202122"/>
                </a:solidFill>
                <a:effectLst/>
                <a:latin typeface="Arial" panose="020B0604020202020204" pitchFamily="34" charset="0"/>
              </a:rPr>
              <a:t> dışında) + işaretiyle eklenemez. Örneğin aşağıdaki gibi bir durum hatalıdır:</a:t>
            </a:r>
          </a:p>
          <a:p>
            <a:pPr marL="0" lvl="0" indent="0" algn="l" rtl="0">
              <a:spcBef>
                <a:spcPts val="1000"/>
              </a:spcBef>
              <a:spcAft>
                <a:spcPts val="0"/>
              </a:spcAft>
              <a:buSzPts val="1800"/>
              <a:buNone/>
            </a:pPr>
            <a:endParaRPr lang="tr-TR" sz="1800"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içeren bir resim&#10;&#10;Açıklama otomatik olarak oluşturuldu">
            <a:extLst>
              <a:ext uri="{FF2B5EF4-FFF2-40B4-BE49-F238E27FC236}">
                <a16:creationId xmlns:a16="http://schemas.microsoft.com/office/drawing/2014/main" id="{E0E2A303-7710-3A8C-6533-AC492399D4D5}"/>
              </a:ext>
            </a:extLst>
          </p:cNvPr>
          <p:cNvPicPr>
            <a:picLocks noChangeAspect="1"/>
          </p:cNvPicPr>
          <p:nvPr/>
        </p:nvPicPr>
        <p:blipFill>
          <a:blip r:embed="rId4"/>
          <a:stretch>
            <a:fillRect/>
          </a:stretch>
        </p:blipFill>
        <p:spPr>
          <a:xfrm>
            <a:off x="4384848" y="3751771"/>
            <a:ext cx="3422303" cy="2387220"/>
          </a:xfrm>
          <a:prstGeom prst="rect">
            <a:avLst/>
          </a:prstGeom>
        </p:spPr>
      </p:pic>
    </p:spTree>
    <p:extLst>
      <p:ext uri="{BB962C8B-B14F-4D97-AF65-F5344CB8AC3E}">
        <p14:creationId xmlns:p14="http://schemas.microsoft.com/office/powerpoint/2010/main" val="59933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indent="0"/>
            <a:r>
              <a:rPr lang="tr-TR" dirty="0">
                <a:solidFill>
                  <a:srgbClr val="202122"/>
                </a:solidFill>
                <a:latin typeface="Arial" panose="020B0604020202020204" pitchFamily="34" charset="0"/>
              </a:rPr>
              <a:t>    O</a:t>
            </a:r>
            <a:r>
              <a:rPr lang="tr-TR" b="0" i="0" dirty="0">
                <a:solidFill>
                  <a:srgbClr val="202122"/>
                </a:solidFill>
                <a:effectLst/>
                <a:latin typeface="Arial" panose="020B0604020202020204" pitchFamily="34" charset="0"/>
              </a:rPr>
              <a:t>bject türündeki bir değişkene herhangi bir türdeki değişken ya da sabit atanabilir (bilinçsiz tür dönüşümü). Ancak </a:t>
            </a:r>
            <a:r>
              <a:rPr lang="tr-TR" b="0" i="0" dirty="0" err="1">
                <a:solidFill>
                  <a:srgbClr val="202122"/>
                </a:solidFill>
                <a:effectLst/>
                <a:latin typeface="Arial" panose="020B0604020202020204" pitchFamily="34" charset="0"/>
              </a:rPr>
              <a:t>object</a:t>
            </a:r>
            <a:r>
              <a:rPr lang="tr-TR" b="0" i="0" dirty="0">
                <a:solidFill>
                  <a:srgbClr val="202122"/>
                </a:solidFill>
                <a:effectLst/>
                <a:latin typeface="Arial" panose="020B0604020202020204" pitchFamily="34" charset="0"/>
              </a:rPr>
              <a:t> türündeki herhangi bir değişkeni başka bir türe çevirmek için tür dönüştürme işlemi kullanılır. Ayrıca da dönüştürülen türlerin uyumlu olması gerekir. Yani </a:t>
            </a:r>
            <a:r>
              <a:rPr lang="tr-TR" b="0" i="0" dirty="0" err="1">
                <a:solidFill>
                  <a:srgbClr val="202122"/>
                </a:solidFill>
                <a:effectLst/>
                <a:latin typeface="Arial" panose="020B0604020202020204" pitchFamily="34" charset="0"/>
              </a:rPr>
              <a:t>object</a:t>
            </a:r>
            <a:r>
              <a:rPr lang="tr-TR" b="0" i="0" dirty="0">
                <a:solidFill>
                  <a:srgbClr val="202122"/>
                </a:solidFill>
                <a:effectLst/>
                <a:latin typeface="Arial" panose="020B0604020202020204" pitchFamily="34" charset="0"/>
              </a:rPr>
              <a:t> türüne nasıl değer atandığı önemlidir. Örneğin aşağıdaki gibi bir durum hatalıdır:</a:t>
            </a:r>
          </a:p>
          <a:p>
            <a:pPr marL="0" lvl="0" indent="0" algn="l" rtl="0">
              <a:spcBef>
                <a:spcPts val="1000"/>
              </a:spcBef>
              <a:spcAft>
                <a:spcPts val="0"/>
              </a:spcAft>
              <a:buSzPts val="1800"/>
              <a:buNone/>
            </a:pPr>
            <a:endParaRPr lang="tr-TR" sz="1800"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içeren bir resim&#10;&#10;Açıklama otomatik olarak oluşturuldu">
            <a:extLst>
              <a:ext uri="{FF2B5EF4-FFF2-40B4-BE49-F238E27FC236}">
                <a16:creationId xmlns:a16="http://schemas.microsoft.com/office/drawing/2014/main" id="{F6F69255-08F3-5123-D752-760BF70917E7}"/>
              </a:ext>
            </a:extLst>
          </p:cNvPr>
          <p:cNvPicPr>
            <a:picLocks noChangeAspect="1"/>
          </p:cNvPicPr>
          <p:nvPr/>
        </p:nvPicPr>
        <p:blipFill>
          <a:blip r:embed="rId4"/>
          <a:stretch>
            <a:fillRect/>
          </a:stretch>
        </p:blipFill>
        <p:spPr>
          <a:xfrm>
            <a:off x="4080466" y="3174160"/>
            <a:ext cx="3264002" cy="2326277"/>
          </a:xfrm>
          <a:prstGeom prst="rect">
            <a:avLst/>
          </a:prstGeom>
        </p:spPr>
      </p:pic>
    </p:spTree>
    <p:extLst>
      <p:ext uri="{BB962C8B-B14F-4D97-AF65-F5344CB8AC3E}">
        <p14:creationId xmlns:p14="http://schemas.microsoft.com/office/powerpoint/2010/main" val="351866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17</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Ancak aşağıdaki gibi bir kullanım doğrudur.</a:t>
            </a:r>
            <a:endParaRPr lang="tr-TR" sz="1800"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4" name="Resim 3" descr="metin içeren bir resim&#10;&#10;Açıklama otomatik olarak oluşturuldu">
            <a:extLst>
              <a:ext uri="{FF2B5EF4-FFF2-40B4-BE49-F238E27FC236}">
                <a16:creationId xmlns:a16="http://schemas.microsoft.com/office/drawing/2014/main" id="{12993EBF-8B3A-DD47-9295-EC3076A4C048}"/>
              </a:ext>
            </a:extLst>
          </p:cNvPr>
          <p:cNvPicPr>
            <a:picLocks noChangeAspect="1"/>
          </p:cNvPicPr>
          <p:nvPr/>
        </p:nvPicPr>
        <p:blipFill>
          <a:blip r:embed="rId4"/>
          <a:stretch>
            <a:fillRect/>
          </a:stretch>
        </p:blipFill>
        <p:spPr>
          <a:xfrm>
            <a:off x="4792867" y="2192890"/>
            <a:ext cx="2606266" cy="2042337"/>
          </a:xfrm>
          <a:prstGeom prst="rect">
            <a:avLst/>
          </a:prstGeom>
        </p:spPr>
      </p:pic>
    </p:spTree>
    <p:extLst>
      <p:ext uri="{BB962C8B-B14F-4D97-AF65-F5344CB8AC3E}">
        <p14:creationId xmlns:p14="http://schemas.microsoft.com/office/powerpoint/2010/main" val="189708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18</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Aynı satırda çifte dönüşüm yapılamaz. Aşağıdaki gibi bir kullanım hatalıdır.</a:t>
            </a: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Burada önce </a:t>
            </a:r>
            <a:r>
              <a:rPr lang="tr-TR" b="0" i="0" dirty="0" err="1">
                <a:solidFill>
                  <a:srgbClr val="202122"/>
                </a:solidFill>
                <a:effectLst/>
                <a:latin typeface="Arial" panose="020B0604020202020204" pitchFamily="34" charset="0"/>
              </a:rPr>
              <a:t>objectin</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chara</a:t>
            </a:r>
            <a:r>
              <a:rPr lang="tr-TR" b="0" i="0" dirty="0">
                <a:solidFill>
                  <a:srgbClr val="202122"/>
                </a:solidFill>
                <a:effectLst/>
                <a:latin typeface="Arial" panose="020B0604020202020204" pitchFamily="34" charset="0"/>
              </a:rPr>
              <a:t>, sonra da </a:t>
            </a:r>
            <a:r>
              <a:rPr lang="tr-TR" b="0" i="0" dirty="0" err="1">
                <a:solidFill>
                  <a:srgbClr val="202122"/>
                </a:solidFill>
                <a:effectLst/>
                <a:latin typeface="Arial" panose="020B0604020202020204" pitchFamily="34" charset="0"/>
              </a:rPr>
              <a:t>charın</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inte</a:t>
            </a:r>
            <a:r>
              <a:rPr lang="tr-TR" b="0" i="0" dirty="0">
                <a:solidFill>
                  <a:srgbClr val="202122"/>
                </a:solidFill>
                <a:effectLst/>
                <a:latin typeface="Arial" panose="020B0604020202020204" pitchFamily="34" charset="0"/>
              </a:rPr>
              <a:t> dönüşümü ayrı ayrı yapılmalıydı. Aşağıdaki gibi bir kullanım hatalıdır:</a:t>
            </a:r>
            <a:endParaRPr lang="tr-TR" dirty="0">
              <a:solidFill>
                <a:srgbClr val="202122"/>
              </a:solidFill>
              <a:latin typeface="Arial" panose="020B0604020202020204" pitchFamily="34" charset="0"/>
            </a:endParaRPr>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içeren bir resim&#10;&#10;Açıklama otomatik olarak oluşturuldu">
            <a:extLst>
              <a:ext uri="{FF2B5EF4-FFF2-40B4-BE49-F238E27FC236}">
                <a16:creationId xmlns:a16="http://schemas.microsoft.com/office/drawing/2014/main" id="{A9429174-75D3-9913-3438-991510012A67}"/>
              </a:ext>
            </a:extLst>
          </p:cNvPr>
          <p:cNvPicPr>
            <a:picLocks noChangeAspect="1"/>
          </p:cNvPicPr>
          <p:nvPr/>
        </p:nvPicPr>
        <p:blipFill>
          <a:blip r:embed="rId4"/>
          <a:stretch>
            <a:fillRect/>
          </a:stretch>
        </p:blipFill>
        <p:spPr>
          <a:xfrm>
            <a:off x="4495800" y="2329144"/>
            <a:ext cx="3200399" cy="2199711"/>
          </a:xfrm>
          <a:prstGeom prst="rect">
            <a:avLst/>
          </a:prstGeom>
        </p:spPr>
      </p:pic>
    </p:spTree>
    <p:extLst>
      <p:ext uri="{BB962C8B-B14F-4D97-AF65-F5344CB8AC3E}">
        <p14:creationId xmlns:p14="http://schemas.microsoft.com/office/powerpoint/2010/main" val="126966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19</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1000"/>
              </a:spcBef>
              <a:spcAft>
                <a:spcPts val="0"/>
              </a:spcAft>
              <a:buSzPts val="1800"/>
              <a:buNone/>
            </a:pPr>
            <a:endParaRPr lang="tr-TR" sz="1800" dirty="0"/>
          </a:p>
          <a:p>
            <a:pPr marL="0" lvl="0" indent="0" algn="l" rtl="0">
              <a:spcBef>
                <a:spcPts val="1000"/>
              </a:spcBef>
              <a:spcAft>
                <a:spcPts val="0"/>
              </a:spcAft>
              <a:buSzPts val="1800"/>
              <a:buNone/>
            </a:pPr>
            <a:endParaRPr lang="tr-TR" dirty="0"/>
          </a:p>
          <a:p>
            <a:pPr marL="0" lvl="0" indent="0" algn="l" rtl="0">
              <a:spcBef>
                <a:spcPts val="1000"/>
              </a:spcBef>
              <a:spcAft>
                <a:spcPts val="0"/>
              </a:spcAft>
              <a:buSzPts val="1800"/>
              <a:buNone/>
            </a:pPr>
            <a:endParaRPr lang="tr-TR" sz="1800" dirty="0"/>
          </a:p>
          <a:p>
            <a:pPr marL="0" lvl="0" indent="0" algn="l" rtl="0">
              <a:spcBef>
                <a:spcPts val="1000"/>
              </a:spcBef>
              <a:spcAft>
                <a:spcPts val="0"/>
              </a:spcAft>
              <a:buSzPts val="1800"/>
              <a:buNone/>
            </a:pPr>
            <a:endParaRPr lang="tr-TR" dirty="0"/>
          </a:p>
          <a:p>
            <a:pPr marL="0" lvl="0" indent="0" algn="l" rtl="0">
              <a:spcBef>
                <a:spcPts val="1000"/>
              </a:spcBef>
              <a:spcAft>
                <a:spcPts val="0"/>
              </a:spcAft>
              <a:buSzPts val="1800"/>
              <a:buNone/>
            </a:pPr>
            <a:endParaRPr lang="tr-TR" sz="1800" dirty="0"/>
          </a:p>
          <a:p>
            <a:pPr marL="0" lvl="0" indent="0" algn="l" rtl="0">
              <a:spcBef>
                <a:spcPts val="1000"/>
              </a:spcBef>
              <a:spcAft>
                <a:spcPts val="0"/>
              </a:spcAft>
              <a:buSzPts val="1800"/>
              <a:buNone/>
            </a:pPr>
            <a:endParaRPr lang="tr-TR" dirty="0"/>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Çünkü derleyici harfsiz tam sayı sayıları </a:t>
            </a:r>
            <a:r>
              <a:rPr lang="tr-TR" b="0" i="0" dirty="0" err="1">
                <a:solidFill>
                  <a:srgbClr val="202122"/>
                </a:solidFill>
                <a:effectLst/>
                <a:latin typeface="Arial" panose="020B0604020202020204" pitchFamily="34" charset="0"/>
              </a:rPr>
              <a:t>int</a:t>
            </a:r>
            <a:r>
              <a:rPr lang="tr-TR" b="0" i="0" dirty="0">
                <a:solidFill>
                  <a:srgbClr val="202122"/>
                </a:solidFill>
                <a:effectLst/>
                <a:latin typeface="Arial" panose="020B0604020202020204" pitchFamily="34" charset="0"/>
              </a:rPr>
              <a:t> sayar, dolayısıyla da burada uygunsuz bir tür dönüşümünden bahsedebiliriz. Yani 7. satırda a </a:t>
            </a:r>
            <a:r>
              <a:rPr lang="tr-TR" b="0" i="0" dirty="0" err="1">
                <a:solidFill>
                  <a:srgbClr val="202122"/>
                </a:solidFill>
                <a:effectLst/>
                <a:latin typeface="Arial" panose="020B0604020202020204" pitchFamily="34" charset="0"/>
              </a:rPr>
              <a:t>inte</a:t>
            </a:r>
            <a:r>
              <a:rPr lang="tr-TR" b="0" i="0" dirty="0">
                <a:solidFill>
                  <a:srgbClr val="202122"/>
                </a:solidFill>
                <a:effectLst/>
                <a:latin typeface="Arial" panose="020B0604020202020204" pitchFamily="34" charset="0"/>
              </a:rPr>
              <a:t> dönüştürülmeliydi. Ancak aşağıdaki gibi bir kullanım doğrudur:</a:t>
            </a: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Bu program hata vermez.</a:t>
            </a: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 Çünkü derleyici a'nın gizli </a:t>
            </a: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türünün </a:t>
            </a:r>
            <a:r>
              <a:rPr lang="tr-TR" b="0" i="0" dirty="0" err="1">
                <a:solidFill>
                  <a:srgbClr val="202122"/>
                </a:solidFill>
                <a:effectLst/>
                <a:latin typeface="Arial" panose="020B0604020202020204" pitchFamily="34" charset="0"/>
              </a:rPr>
              <a:t>byte</a:t>
            </a:r>
            <a:r>
              <a:rPr lang="tr-TR" b="0" i="0" dirty="0">
                <a:solidFill>
                  <a:srgbClr val="202122"/>
                </a:solidFill>
                <a:effectLst/>
                <a:latin typeface="Arial" panose="020B0604020202020204" pitchFamily="34" charset="0"/>
              </a:rPr>
              <a:t> olduğunu </a:t>
            </a: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biliyor.</a:t>
            </a:r>
            <a:endParaRPr lang="tr-TR" sz="1800" dirty="0">
              <a:solidFill>
                <a:srgbClr val="202122"/>
              </a:solidFill>
              <a:latin typeface="Arial" panose="020B0604020202020204" pitchFamily="34" charset="0"/>
            </a:endParaRPr>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içeren bir resim&#10;&#10;Açıklama otomatik olarak oluşturuldu">
            <a:extLst>
              <a:ext uri="{FF2B5EF4-FFF2-40B4-BE49-F238E27FC236}">
                <a16:creationId xmlns:a16="http://schemas.microsoft.com/office/drawing/2014/main" id="{3ED46D1E-E552-E682-BDE4-4B2D4FBC6DA7}"/>
              </a:ext>
            </a:extLst>
          </p:cNvPr>
          <p:cNvPicPr>
            <a:picLocks noChangeAspect="1"/>
          </p:cNvPicPr>
          <p:nvPr/>
        </p:nvPicPr>
        <p:blipFill>
          <a:blip r:embed="rId4"/>
          <a:stretch>
            <a:fillRect/>
          </a:stretch>
        </p:blipFill>
        <p:spPr>
          <a:xfrm>
            <a:off x="4528424" y="1422547"/>
            <a:ext cx="3135151" cy="2267227"/>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42A6E190-7A39-5204-6373-79A199E34A06}"/>
              </a:ext>
            </a:extLst>
          </p:cNvPr>
          <p:cNvPicPr>
            <a:picLocks noChangeAspect="1"/>
          </p:cNvPicPr>
          <p:nvPr/>
        </p:nvPicPr>
        <p:blipFill>
          <a:blip r:embed="rId5"/>
          <a:stretch>
            <a:fillRect/>
          </a:stretch>
        </p:blipFill>
        <p:spPr>
          <a:xfrm>
            <a:off x="4640462" y="4515836"/>
            <a:ext cx="2697714" cy="2133785"/>
          </a:xfrm>
          <a:prstGeom prst="rect">
            <a:avLst/>
          </a:prstGeom>
        </p:spPr>
      </p:pic>
    </p:spTree>
    <p:extLst>
      <p:ext uri="{BB962C8B-B14F-4D97-AF65-F5344CB8AC3E}">
        <p14:creationId xmlns:p14="http://schemas.microsoft.com/office/powerpoint/2010/main" val="267662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 name="Text Placeholder 1"/>
          <p:cNvSpPr>
            <a:spLocks noGrp="1"/>
          </p:cNvSpPr>
          <p:nvPr>
            <p:ph type="body" idx="1"/>
          </p:nvPr>
        </p:nvSpPr>
        <p:spPr/>
        <p:txBody>
          <a:bodyPr/>
          <a:lstStyle/>
          <a:p>
            <a:endParaRPr lang="en-US"/>
          </a:p>
        </p:txBody>
      </p:sp>
      <p:sp>
        <p:nvSpPr>
          <p:cNvPr id="207" name="Google Shape;207;p4"/>
          <p:cNvSpPr txBox="1"/>
          <p:nvPr/>
        </p:nvSpPr>
        <p:spPr>
          <a:xfrm>
            <a:off x="1440334" y="1192571"/>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r>
              <a:rPr lang="tr-T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-Dönüşüm Nedir ?</a:t>
            </a:r>
          </a:p>
          <a:p>
            <a:pPr marL="342900" marR="0" lvl="0" indent="-236855" algn="just" rtl="0">
              <a:spcBef>
                <a:spcPts val="1000"/>
              </a:spcBef>
              <a:spcAft>
                <a:spcPts val="0"/>
              </a:spcAft>
              <a:buClr>
                <a:schemeClr val="accent1"/>
              </a:buClr>
              <a:buSzPct val="100000"/>
              <a:buFont typeface="Noto Sans Symbols"/>
              <a:buNone/>
            </a:pPr>
            <a:r>
              <a:rPr lang="tr-TR" sz="1800" dirty="0">
                <a:solidFill>
                  <a:schemeClr val="tx1"/>
                </a:solidFill>
                <a:latin typeface="Century Gothic" panose="020B0502020202020204"/>
                <a:ea typeface="Century Gothic" panose="020B0502020202020204"/>
                <a:cs typeface="Century Gothic" panose="020B0502020202020204"/>
                <a:sym typeface="Century Gothic" panose="020B0502020202020204"/>
              </a:rPr>
              <a:t>-Bilinçsiz Tür Dönüşümü</a:t>
            </a:r>
          </a:p>
          <a:p>
            <a:pPr marL="342900" marR="0" lvl="0" indent="-236855" algn="just" rtl="0">
              <a:spcBef>
                <a:spcPts val="1000"/>
              </a:spcBef>
              <a:spcAft>
                <a:spcPts val="0"/>
              </a:spcAft>
              <a:buClr>
                <a:schemeClr val="accent1"/>
              </a:buClr>
              <a:buSzPct val="100000"/>
              <a:buFont typeface="Noto Sans Symbols"/>
              <a:buNone/>
            </a:pPr>
            <a:r>
              <a:rPr lang="tr-T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-Bilinçli Tür </a:t>
            </a:r>
            <a:r>
              <a:rPr lang="tr-TR" sz="1800" dirty="0">
                <a:solidFill>
                  <a:schemeClr val="tx1"/>
                </a:solidFill>
                <a:latin typeface="Century Gothic" panose="020B0502020202020204"/>
                <a:ea typeface="Century Gothic" panose="020B0502020202020204"/>
                <a:cs typeface="Century Gothic" panose="020B0502020202020204"/>
                <a:sym typeface="Century Gothic" panose="020B0502020202020204"/>
              </a:rPr>
              <a:t>Dönüşümü</a:t>
            </a:r>
            <a:endParaRP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r>
              <a:rPr lang="tr-T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-Object Türüyle İlgili Kurallar</a:t>
            </a:r>
          </a:p>
          <a:p>
            <a:pPr marL="342900" marR="0" lvl="0" indent="-236855" algn="just" rtl="0">
              <a:spcBef>
                <a:spcPts val="1000"/>
              </a:spcBef>
              <a:spcAft>
                <a:spcPts val="0"/>
              </a:spcAft>
              <a:buClr>
                <a:schemeClr val="accent1"/>
              </a:buClr>
              <a:buSzPct val="100000"/>
              <a:buFont typeface="Noto Sans Symbols"/>
              <a:buNone/>
            </a:pPr>
            <a:r>
              <a:rPr lang="tr-T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a:t>
            </a:r>
            <a:r>
              <a:rPr lang="tr-TR" sz="1800" b="0" i="0" u="none" strike="noStrike" cap="none"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String</a:t>
            </a:r>
            <a:r>
              <a:rPr lang="tr-T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 Türüyle İlgili Dönüşümler</a:t>
            </a:r>
            <a:endParaRP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indent="-236855" algn="just">
              <a:spcBef>
                <a:spcPts val="1000"/>
              </a:spcBef>
              <a:buClr>
                <a:schemeClr val="accent1"/>
              </a:buClr>
              <a:buSzPct val="100000"/>
            </a:pPr>
            <a:r>
              <a:rPr lang="tr-TR" sz="1800" b="0" i="0" dirty="0">
                <a:solidFill>
                  <a:schemeClr val="tx1"/>
                </a:solidFill>
                <a:effectLst/>
                <a:latin typeface="Century Gothic" panose="020B0502020202020204" pitchFamily="34" charset="0"/>
              </a:rPr>
              <a:t>-</a:t>
            </a:r>
            <a:r>
              <a:rPr lang="tr-TR" sz="1800" b="0" i="0" dirty="0" err="1">
                <a:solidFill>
                  <a:schemeClr val="tx1"/>
                </a:solidFill>
                <a:effectLst/>
                <a:latin typeface="Century Gothic" panose="020B0502020202020204" pitchFamily="34" charset="0"/>
              </a:rPr>
              <a:t>System.Convert</a:t>
            </a:r>
            <a:r>
              <a:rPr lang="tr-TR" sz="1800" b="0" i="0" dirty="0">
                <a:solidFill>
                  <a:schemeClr val="tx1"/>
                </a:solidFill>
                <a:effectLst/>
                <a:latin typeface="Century Gothic" panose="020B0502020202020204" pitchFamily="34" charset="0"/>
              </a:rPr>
              <a:t> sınıfı ile tür dönüşümü</a:t>
            </a: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20</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indent="0"/>
            <a:r>
              <a:rPr lang="tr-TR" sz="2000" b="1" i="1" u="sng" dirty="0" err="1">
                <a:solidFill>
                  <a:srgbClr val="000000"/>
                </a:solidFill>
                <a:latin typeface="Linux Libertine"/>
              </a:rPr>
              <a:t>S</a:t>
            </a:r>
            <a:r>
              <a:rPr lang="tr-TR" sz="2000" b="1" i="1" u="sng" dirty="0" err="1">
                <a:solidFill>
                  <a:srgbClr val="000000"/>
                </a:solidFill>
                <a:effectLst/>
                <a:latin typeface="Linux Libertine"/>
              </a:rPr>
              <a:t>tring</a:t>
            </a:r>
            <a:r>
              <a:rPr lang="tr-TR" sz="2000" b="1" i="1" u="sng" dirty="0">
                <a:solidFill>
                  <a:srgbClr val="000000"/>
                </a:solidFill>
                <a:effectLst/>
                <a:latin typeface="Linux Libertine"/>
              </a:rPr>
              <a:t> türüyle ilgili dönüşümler</a:t>
            </a: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Dikkat ettiyseniz şimdilik sadece sayısal türleri, </a:t>
            </a:r>
            <a:r>
              <a:rPr lang="tr-TR" b="0" i="0" dirty="0" err="1">
                <a:solidFill>
                  <a:srgbClr val="202122"/>
                </a:solidFill>
                <a:effectLst/>
                <a:latin typeface="Arial" panose="020B0604020202020204" pitchFamily="34" charset="0"/>
              </a:rPr>
              <a:t>char</a:t>
            </a:r>
            <a:r>
              <a:rPr lang="tr-TR" b="0" i="0" dirty="0">
                <a:solidFill>
                  <a:srgbClr val="202122"/>
                </a:solidFill>
                <a:effectLst/>
                <a:latin typeface="Arial" panose="020B0604020202020204" pitchFamily="34" charset="0"/>
              </a:rPr>
              <a:t> ve </a:t>
            </a:r>
            <a:r>
              <a:rPr lang="tr-TR" b="0" i="0" dirty="0" err="1">
                <a:solidFill>
                  <a:srgbClr val="202122"/>
                </a:solidFill>
                <a:effectLst/>
                <a:latin typeface="Arial" panose="020B0604020202020204" pitchFamily="34" charset="0"/>
              </a:rPr>
              <a:t>object</a:t>
            </a:r>
            <a:r>
              <a:rPr lang="tr-TR" b="0" i="0" dirty="0">
                <a:solidFill>
                  <a:srgbClr val="202122"/>
                </a:solidFill>
                <a:effectLst/>
                <a:latin typeface="Arial" panose="020B0604020202020204" pitchFamily="34" charset="0"/>
              </a:rPr>
              <a:t> (uygun şekilde değer verilmiş olması şartıyla) türünü kendi aralarında dönüştürebiliyoruz. Şimdi göreceğimiz metotlarla </a:t>
            </a:r>
            <a:r>
              <a:rPr lang="tr-TR" b="0" i="0" dirty="0" err="1">
                <a:solidFill>
                  <a:srgbClr val="202122"/>
                </a:solidFill>
                <a:effectLst/>
                <a:latin typeface="Arial" panose="020B0604020202020204" pitchFamily="34" charset="0"/>
              </a:rPr>
              <a:t>string</a:t>
            </a:r>
            <a:r>
              <a:rPr lang="tr-TR" b="0" i="0" dirty="0">
                <a:solidFill>
                  <a:srgbClr val="202122"/>
                </a:solidFill>
                <a:effectLst/>
                <a:latin typeface="Arial" panose="020B0604020202020204" pitchFamily="34" charset="0"/>
              </a:rPr>
              <a:t> türünü bu türlere ve bu türleri de </a:t>
            </a:r>
            <a:r>
              <a:rPr lang="tr-TR" b="0" i="0" dirty="0" err="1">
                <a:solidFill>
                  <a:srgbClr val="202122"/>
                </a:solidFill>
                <a:effectLst/>
                <a:latin typeface="Arial" panose="020B0604020202020204" pitchFamily="34" charset="0"/>
              </a:rPr>
              <a:t>string</a:t>
            </a:r>
            <a:r>
              <a:rPr lang="tr-TR" b="0" i="0" dirty="0">
                <a:solidFill>
                  <a:srgbClr val="202122"/>
                </a:solidFill>
                <a:effectLst/>
                <a:latin typeface="Arial" panose="020B0604020202020204" pitchFamily="34" charset="0"/>
              </a:rPr>
              <a:t> türüne dönüştürebileceğiz.</a:t>
            </a:r>
            <a:endParaRPr lang="tr-TR" sz="1800"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spTree>
    <p:extLst>
      <p:ext uri="{BB962C8B-B14F-4D97-AF65-F5344CB8AC3E}">
        <p14:creationId xmlns:p14="http://schemas.microsoft.com/office/powerpoint/2010/main" val="61022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21</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indent="0"/>
            <a:r>
              <a:rPr lang="tr-TR" b="1" i="0" u="sng" dirty="0" err="1">
                <a:solidFill>
                  <a:srgbClr val="000000"/>
                </a:solidFill>
                <a:effectLst/>
                <a:latin typeface="Arial" panose="020B0604020202020204" pitchFamily="34" charset="0"/>
              </a:rPr>
              <a:t>x.ToString</a:t>
            </a:r>
            <a:r>
              <a:rPr lang="tr-TR" b="1" i="0" u="sng" dirty="0">
                <a:solidFill>
                  <a:srgbClr val="000000"/>
                </a:solidFill>
                <a:effectLst/>
                <a:latin typeface="Arial" panose="020B0604020202020204" pitchFamily="34" charset="0"/>
              </a:rPr>
              <a:t>()</a:t>
            </a: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Bu metot x değişken ya da sabitini </a:t>
            </a:r>
            <a:r>
              <a:rPr lang="tr-TR" b="0" i="0" dirty="0" err="1">
                <a:solidFill>
                  <a:srgbClr val="202122"/>
                </a:solidFill>
                <a:effectLst/>
                <a:latin typeface="Arial" panose="020B0604020202020204" pitchFamily="34" charset="0"/>
              </a:rPr>
              <a:t>stringe</a:t>
            </a:r>
            <a:r>
              <a:rPr lang="tr-TR" b="0" i="0" dirty="0">
                <a:solidFill>
                  <a:srgbClr val="202122"/>
                </a:solidFill>
                <a:effectLst/>
                <a:latin typeface="Arial" panose="020B0604020202020204" pitchFamily="34" charset="0"/>
              </a:rPr>
              <a:t> çevirip tutar. Örnekler:</a:t>
            </a: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r>
              <a:rPr lang="tr-TR" sz="1800" dirty="0" err="1"/>
              <a:t>ToString</a:t>
            </a:r>
            <a:r>
              <a:rPr lang="tr-TR" sz="1800" dirty="0"/>
              <a:t>() metodu </a:t>
            </a:r>
            <a:r>
              <a:rPr lang="tr-TR" sz="1800" dirty="0" err="1"/>
              <a:t>System</a:t>
            </a:r>
            <a:r>
              <a:rPr lang="tr-TR" sz="1800" dirty="0"/>
              <a:t> isim alanında olduğu için programımızın en başında </a:t>
            </a:r>
            <a:r>
              <a:rPr lang="tr-TR" sz="1800" dirty="0" err="1"/>
              <a:t>using</a:t>
            </a:r>
            <a:r>
              <a:rPr lang="tr-TR" sz="1800" dirty="0"/>
              <a:t> </a:t>
            </a:r>
            <a:r>
              <a:rPr lang="tr-TR" sz="1800" dirty="0" err="1"/>
              <a:t>System</a:t>
            </a:r>
            <a:r>
              <a:rPr lang="tr-TR" sz="1800" dirty="0"/>
              <a:t>; satırının bulunması bu metodu kullanabilmemiz için yeterlidir.</a:t>
            </a:r>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içeren bir resim&#10;&#10;Açıklama otomatik olarak oluşturuldu">
            <a:extLst>
              <a:ext uri="{FF2B5EF4-FFF2-40B4-BE49-F238E27FC236}">
                <a16:creationId xmlns:a16="http://schemas.microsoft.com/office/drawing/2014/main" id="{FC4BA032-AD7D-ACA7-154A-4934520CD540}"/>
              </a:ext>
            </a:extLst>
          </p:cNvPr>
          <p:cNvPicPr>
            <a:picLocks noChangeAspect="1"/>
          </p:cNvPicPr>
          <p:nvPr/>
        </p:nvPicPr>
        <p:blipFill>
          <a:blip r:embed="rId4"/>
          <a:stretch>
            <a:fillRect/>
          </a:stretch>
        </p:blipFill>
        <p:spPr>
          <a:xfrm>
            <a:off x="4397903" y="2280527"/>
            <a:ext cx="2629128" cy="1867062"/>
          </a:xfrm>
          <a:prstGeom prst="rect">
            <a:avLst/>
          </a:prstGeom>
        </p:spPr>
      </p:pic>
    </p:spTree>
    <p:extLst>
      <p:ext uri="{BB962C8B-B14F-4D97-AF65-F5344CB8AC3E}">
        <p14:creationId xmlns:p14="http://schemas.microsoft.com/office/powerpoint/2010/main" val="242490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22</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indent="0"/>
            <a:r>
              <a:rPr lang="tr-TR" sz="2000" b="1" i="1" u="sng" dirty="0" err="1">
                <a:solidFill>
                  <a:srgbClr val="000000"/>
                </a:solidFill>
                <a:effectLst/>
                <a:latin typeface="Linux Libertine"/>
              </a:rPr>
              <a:t>System.Convert</a:t>
            </a:r>
            <a:r>
              <a:rPr lang="tr-TR" sz="2000" b="1" i="1" u="sng" dirty="0">
                <a:solidFill>
                  <a:srgbClr val="000000"/>
                </a:solidFill>
                <a:effectLst/>
                <a:latin typeface="Linux Libertine"/>
              </a:rPr>
              <a:t> sınıfı ile tür dönüşümü</a:t>
            </a:r>
          </a:p>
          <a:p>
            <a:pPr marL="0" indent="0"/>
            <a:r>
              <a:rPr lang="tr-TR" dirty="0" err="1">
                <a:solidFill>
                  <a:srgbClr val="000000"/>
                </a:solidFill>
                <a:effectLst/>
                <a:latin typeface="Linux Libertine"/>
              </a:rPr>
              <a:t>System</a:t>
            </a:r>
            <a:r>
              <a:rPr lang="tr-TR" dirty="0">
                <a:solidFill>
                  <a:srgbClr val="000000"/>
                </a:solidFill>
                <a:effectLst/>
                <a:latin typeface="Linux Libertine"/>
              </a:rPr>
              <a:t> </a:t>
            </a:r>
            <a:r>
              <a:rPr lang="tr-TR" b="0" i="0" dirty="0">
                <a:solidFill>
                  <a:srgbClr val="202122"/>
                </a:solidFill>
                <a:effectLst/>
                <a:latin typeface="Arial" panose="020B0604020202020204" pitchFamily="34" charset="0"/>
              </a:rPr>
              <a:t>isim alanının altındaki </a:t>
            </a:r>
            <a:r>
              <a:rPr lang="tr-TR" b="0" i="0" dirty="0" err="1">
                <a:solidFill>
                  <a:srgbClr val="202122"/>
                </a:solidFill>
                <a:effectLst/>
                <a:latin typeface="Arial" panose="020B0604020202020204" pitchFamily="34" charset="0"/>
              </a:rPr>
              <a:t>Convert</a:t>
            </a:r>
            <a:r>
              <a:rPr lang="tr-TR" b="0" i="0" dirty="0">
                <a:solidFill>
                  <a:srgbClr val="202122"/>
                </a:solidFill>
                <a:effectLst/>
                <a:latin typeface="Arial" panose="020B0604020202020204" pitchFamily="34" charset="0"/>
              </a:rPr>
              <a:t> sınıfı içinde tür dönüşümü yapabileceğimiz birçok metot bulunur. Bu metotlarla hemen hemen her türü her türe dönüştürebiliriz. Ancak bunun için değişken türlerinin CTS karşılıklarını bilmeliyiz. Değişken türleri ve CTS karşılıkları aşağıdaki tabloda listelenmiştir.</a:t>
            </a:r>
            <a:endParaRPr lang="tr-TR" dirty="0">
              <a:solidFill>
                <a:srgbClr val="000000"/>
              </a:solidFill>
              <a:effectLst/>
              <a:latin typeface="Linux Libertine"/>
            </a:endParaRPr>
          </a:p>
          <a:p>
            <a:pPr marL="0" lvl="0" indent="0" algn="l" rtl="0">
              <a:spcBef>
                <a:spcPts val="1000"/>
              </a:spcBef>
              <a:spcAft>
                <a:spcPts val="0"/>
              </a:spcAft>
              <a:buSzPts val="1800"/>
              <a:buNone/>
            </a:pPr>
            <a:endParaRPr lang="tr-TR" sz="1800"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tablo içeren bir resim&#10;&#10;Açıklama otomatik olarak oluşturuldu">
            <a:extLst>
              <a:ext uri="{FF2B5EF4-FFF2-40B4-BE49-F238E27FC236}">
                <a16:creationId xmlns:a16="http://schemas.microsoft.com/office/drawing/2014/main" id="{8B2358D5-563E-3B45-0E09-C5CBCA2D4EB2}"/>
              </a:ext>
            </a:extLst>
          </p:cNvPr>
          <p:cNvPicPr>
            <a:picLocks noChangeAspect="1"/>
          </p:cNvPicPr>
          <p:nvPr/>
        </p:nvPicPr>
        <p:blipFill>
          <a:blip r:embed="rId4"/>
          <a:stretch>
            <a:fillRect/>
          </a:stretch>
        </p:blipFill>
        <p:spPr>
          <a:xfrm>
            <a:off x="5204398" y="2999340"/>
            <a:ext cx="1417443" cy="3566469"/>
          </a:xfrm>
          <a:prstGeom prst="rect">
            <a:avLst/>
          </a:prstGeom>
        </p:spPr>
      </p:pic>
    </p:spTree>
    <p:extLst>
      <p:ext uri="{BB962C8B-B14F-4D97-AF65-F5344CB8AC3E}">
        <p14:creationId xmlns:p14="http://schemas.microsoft.com/office/powerpoint/2010/main" val="3519977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23</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Şimdi sıra geldi bu metotlara:</a:t>
            </a: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sz="1800" dirty="0">
              <a:solidFill>
                <a:srgbClr val="202122"/>
              </a:solidFill>
              <a:latin typeface="Arial" panose="020B0604020202020204" pitchFamily="34" charset="0"/>
            </a:endParaRPr>
          </a:p>
          <a:p>
            <a:pPr marL="0" lvl="0" indent="0" algn="l" rtl="0">
              <a:spcBef>
                <a:spcPts val="1000"/>
              </a:spcBef>
              <a:spcAft>
                <a:spcPts val="0"/>
              </a:spcAft>
              <a:buSzPts val="1800"/>
              <a:buNone/>
            </a:pPr>
            <a:endParaRPr lang="tr-TR" dirty="0">
              <a:solidFill>
                <a:srgbClr val="202122"/>
              </a:solidFill>
              <a:latin typeface="Arial" panose="020B0604020202020204" pitchFamily="34" charset="0"/>
            </a:endParaRPr>
          </a:p>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Bu metotlar </a:t>
            </a:r>
            <a:r>
              <a:rPr lang="tr-TR" b="0" i="0" dirty="0" err="1">
                <a:solidFill>
                  <a:srgbClr val="202122"/>
                </a:solidFill>
                <a:effectLst/>
                <a:latin typeface="Arial" panose="020B0604020202020204" pitchFamily="34" charset="0"/>
              </a:rPr>
              <a:t>x'i</a:t>
            </a:r>
            <a:r>
              <a:rPr lang="tr-TR" b="0" i="0" dirty="0">
                <a:solidFill>
                  <a:srgbClr val="202122"/>
                </a:solidFill>
                <a:effectLst/>
                <a:latin typeface="Arial" panose="020B0604020202020204" pitchFamily="34" charset="0"/>
              </a:rPr>
              <a:t> söz konusu türe dönüştürüp o türde tutarlar. x bir değişken, sabit ya da ifade olabilir. x, ifade olduğu zaman önce bu ifade mevcut türe göre işlenir, sonra tür dönüşümü gerçekleşir.</a:t>
            </a:r>
            <a:endParaRPr lang="tr-TR" dirty="0">
              <a:solidFill>
                <a:srgbClr val="202122"/>
              </a:solidFill>
              <a:latin typeface="Arial" panose="020B0604020202020204" pitchFamily="34" charset="0"/>
            </a:endParaRPr>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içeren bir resim&#10;&#10;Açıklama otomatik olarak oluşturuldu">
            <a:extLst>
              <a:ext uri="{FF2B5EF4-FFF2-40B4-BE49-F238E27FC236}">
                <a16:creationId xmlns:a16="http://schemas.microsoft.com/office/drawing/2014/main" id="{BCD64D94-F3D6-A1AA-F9EC-B27309BC0B56}"/>
              </a:ext>
            </a:extLst>
          </p:cNvPr>
          <p:cNvPicPr>
            <a:picLocks noChangeAspect="1"/>
          </p:cNvPicPr>
          <p:nvPr/>
        </p:nvPicPr>
        <p:blipFill>
          <a:blip r:embed="rId4"/>
          <a:stretch>
            <a:fillRect/>
          </a:stretch>
        </p:blipFill>
        <p:spPr>
          <a:xfrm>
            <a:off x="5284438" y="1697966"/>
            <a:ext cx="1623124" cy="3170948"/>
          </a:xfrm>
          <a:prstGeom prst="rect">
            <a:avLst/>
          </a:prstGeom>
        </p:spPr>
      </p:pic>
    </p:spTree>
    <p:extLst>
      <p:ext uri="{BB962C8B-B14F-4D97-AF65-F5344CB8AC3E}">
        <p14:creationId xmlns:p14="http://schemas.microsoft.com/office/powerpoint/2010/main" val="179278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Yardımcı Kaynaklar</a:t>
            </a:r>
            <a:endParaRPr b="1"/>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SzPts val="1800"/>
              <a:buFont typeface="+mj-lt"/>
              <a:buAutoNum type="arabicPeriod"/>
            </a:pPr>
            <a:r>
              <a:rPr lang="tr-TR" b="1" dirty="0">
                <a:hlinkClick r:id="rId3"/>
              </a:rPr>
              <a:t>https://www.w3schools.com/</a:t>
            </a:r>
            <a:endParaRPr lang="tr-TR" b="1" dirty="0"/>
          </a:p>
          <a:p>
            <a:pPr marL="342900" lvl="0" algn="l" rtl="0">
              <a:spcBef>
                <a:spcPts val="0"/>
              </a:spcBef>
              <a:spcAft>
                <a:spcPts val="0"/>
              </a:spcAft>
              <a:buSzPts val="1800"/>
              <a:buFont typeface="+mj-lt"/>
              <a:buAutoNum type="arabicPeriod"/>
            </a:pPr>
            <a:r>
              <a:rPr lang="tr-TR" b="1" dirty="0">
                <a:hlinkClick r:id="rId4"/>
              </a:rPr>
              <a:t>https://www.tutorialspoint.com/csharp/csharp_type_conversion.htm</a:t>
            </a:r>
            <a:endParaRPr lang="tr-TR" b="1" dirty="0"/>
          </a:p>
          <a:p>
            <a:pPr marL="342900" lvl="0" algn="l" rtl="0">
              <a:spcBef>
                <a:spcPts val="0"/>
              </a:spcBef>
              <a:spcAft>
                <a:spcPts val="0"/>
              </a:spcAft>
              <a:buSzPts val="1800"/>
              <a:buFont typeface="+mj-lt"/>
              <a:buAutoNum type="arabicPeriod"/>
            </a:pPr>
            <a:r>
              <a:rPr lang="tr-TR" b="1" dirty="0">
                <a:hlinkClick r:id="rId5"/>
              </a:rPr>
              <a:t>https://www.javatpoint.com/type-casting-in-c-sharp</a:t>
            </a:r>
            <a:endParaRPr lang="tr-TR" b="1" dirty="0"/>
          </a:p>
          <a:p>
            <a:pPr marL="0" lvl="0" indent="0" algn="l" rtl="0">
              <a:spcBef>
                <a:spcPts val="0"/>
              </a:spcBef>
              <a:spcAft>
                <a:spcPts val="0"/>
              </a:spcAft>
              <a:buSzPts val="1800"/>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24</a:t>
            </a:fld>
            <a:endParaRPr lang="tr-TR"/>
          </a:p>
        </p:txBody>
      </p:sp>
      <p:pic>
        <p:nvPicPr>
          <p:cNvPr id="532" name="Google Shape;532;p45" descr="Kurumsal Kimlik | Burdur Mehmet Akif Ersoy Üniversitesi"/>
          <p:cNvPicPr preferRelativeResize="0"/>
          <p:nvPr/>
        </p:nvPicPr>
        <p:blipFill rotWithShape="1">
          <a:blip r:embed="rId6"/>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7"/>
          <a:stretch>
            <a:fillRect/>
          </a:stretch>
        </p:blipFill>
        <p:spPr>
          <a:xfrm>
            <a:off x="9912350" y="5085080"/>
            <a:ext cx="1617345" cy="132143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25</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Mustafa Can Akdemir</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mustafa8011@outlook.com</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19/06/2022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Dönüşüm Nedir ?</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1800"/>
              <a:buNone/>
            </a:pPr>
            <a:r>
              <a:rPr lang="tr-TR" b="0" i="0" dirty="0">
                <a:solidFill>
                  <a:srgbClr val="202122"/>
                </a:solidFill>
                <a:effectLst/>
                <a:latin typeface="Arial" panose="020B0604020202020204" pitchFamily="34" charset="0"/>
              </a:rPr>
              <a:t>Modern programlamada birçok kez değişkenlerde tür dönüşümüne ihtiyaç duyulur. Örneğin </a:t>
            </a:r>
            <a:r>
              <a:rPr lang="tr-TR" b="0" i="0" dirty="0" err="1">
                <a:solidFill>
                  <a:srgbClr val="202122"/>
                </a:solidFill>
                <a:effectLst/>
                <a:latin typeface="Arial" panose="020B0604020202020204" pitchFamily="34" charset="0"/>
              </a:rPr>
              <a:t>string</a:t>
            </a:r>
            <a:r>
              <a:rPr lang="tr-TR" b="0" i="0" dirty="0">
                <a:solidFill>
                  <a:srgbClr val="202122"/>
                </a:solidFill>
                <a:effectLst/>
                <a:latin typeface="Arial" panose="020B0604020202020204" pitchFamily="34" charset="0"/>
              </a:rPr>
              <a:t> türündeki sayılarla ("5" veya "2" gibi) matematiksel işlem yapmamız gerektiğinde tür dönüşümü yapmamız gerekir. Aslında bahsettiğimiz tam olarak tür dönüşümü değildir, sadece bir değişkenin değişik türdeki hâlinin başka bir değişkene atanmasıdır. Tür dönüşümleri bilinçli tür dönüşümü ve bilinçsiz tür dönüşümü olmak üzere ikiye ayrılır.</a:t>
            </a:r>
            <a:endParaRPr sz="1800" b="1" dirty="0"/>
          </a:p>
        </p:txBody>
      </p:sp>
      <p:pic>
        <p:nvPicPr>
          <p:cNvPr id="216" name="Google Shape;216;p5" descr="http://res.freestockphotos.biz/pictures/14/14296-illustration-of-an-open-book-pv.png"/>
          <p:cNvPicPr preferRelativeResize="0"/>
          <p:nvPr/>
        </p:nvPicPr>
        <p:blipFill rotWithShape="1">
          <a:blip r:embed="rId3"/>
          <a:srcRect/>
          <a:stretch>
            <a:fillRect/>
          </a:stretch>
        </p:blipFill>
        <p:spPr>
          <a:xfrm rot="-877219">
            <a:off x="9586608" y="181824"/>
            <a:ext cx="2587625" cy="2445000"/>
          </a:xfrm>
          <a:prstGeom prst="rect">
            <a:avLst/>
          </a:prstGeom>
          <a:noFill/>
          <a:ln>
            <a:noFill/>
          </a:ln>
        </p:spPr>
      </p:pic>
      <p:pic>
        <p:nvPicPr>
          <p:cNvPr id="100" name="Picture 99"/>
          <p:cNvPicPr/>
          <p:nvPr/>
        </p:nvPicPr>
        <p:blipFill>
          <a:blip r:embed="rId4"/>
          <a:stretch>
            <a:fillRect/>
          </a:stretch>
        </p:blipFill>
        <p:spPr>
          <a:xfrm>
            <a:off x="10128250" y="5156835"/>
            <a:ext cx="1535430" cy="114681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Bilinçsiz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err="1">
                <a:solidFill>
                  <a:srgbClr val="202122"/>
                </a:solidFill>
                <a:effectLst/>
                <a:latin typeface="Arial" panose="020B0604020202020204" pitchFamily="34" charset="0"/>
              </a:rPr>
              <a:t>C#'ta</a:t>
            </a:r>
            <a:r>
              <a:rPr lang="tr-TR" b="0" i="0" dirty="0">
                <a:solidFill>
                  <a:srgbClr val="202122"/>
                </a:solidFill>
                <a:effectLst/>
                <a:latin typeface="Arial" panose="020B0604020202020204" pitchFamily="34" charset="0"/>
              </a:rPr>
              <a:t> düşük kapasiteli bir değişken, sabit ya da değişken ve sabitlerden oluşan matematiksel ifade daha yüksek kapasiteli bir değişkene atanabilir. Buna bilinçsiz tür dönüşümü denir, bunun için herhangi bir özel kod gerekmez.</a:t>
            </a:r>
            <a:endParaRPr sz="1800" b="1"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Bilinçsiz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Bilinçsiz tür dönüşümüyle ilgili ilginç bir durum söz konusudur. </a:t>
            </a:r>
            <a:r>
              <a:rPr lang="tr-TR" b="0" i="0" dirty="0" err="1">
                <a:solidFill>
                  <a:srgbClr val="202122"/>
                </a:solidFill>
                <a:effectLst/>
                <a:latin typeface="Arial" panose="020B0604020202020204" pitchFamily="34" charset="0"/>
              </a:rPr>
              <a:t>Char</a:t>
            </a:r>
            <a:r>
              <a:rPr lang="tr-TR" b="0" i="0" dirty="0">
                <a:solidFill>
                  <a:srgbClr val="202122"/>
                </a:solidFill>
                <a:effectLst/>
                <a:latin typeface="Arial" panose="020B0604020202020204" pitchFamily="34" charset="0"/>
              </a:rPr>
              <a:t> türünü kendisinden daha kapasiteli bir sayısal türe bilinçsiz olarak dönüştürebiliriz. Bu durumda ilgili karakterin Unicode karşılığı ilgili sayısal değişkene atanacaktır.</a:t>
            </a:r>
            <a:endParaRPr sz="1800" b="1"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spTree>
    <p:extLst>
      <p:ext uri="{BB962C8B-B14F-4D97-AF65-F5344CB8AC3E}">
        <p14:creationId xmlns:p14="http://schemas.microsoft.com/office/powerpoint/2010/main" val="330636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Bilinçsiz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Bilinçsiz tür dönüşümüyle ilgili diğer ilginç bir nokta ise </a:t>
            </a:r>
            <a:r>
              <a:rPr lang="tr-TR" b="0" i="0" dirty="0" err="1">
                <a:solidFill>
                  <a:srgbClr val="202122"/>
                </a:solidFill>
                <a:effectLst/>
                <a:latin typeface="Arial" panose="020B0604020202020204" pitchFamily="34" charset="0"/>
              </a:rPr>
              <a:t>byte</a:t>
            </a:r>
            <a:r>
              <a:rPr lang="tr-TR" b="0" i="0" dirty="0">
                <a:solidFill>
                  <a:srgbClr val="202122"/>
                </a:solidFill>
                <a:effectLst/>
                <a:latin typeface="Arial" panose="020B0604020202020204" pitchFamily="34" charset="0"/>
              </a:rPr>
              <a:t> , </a:t>
            </a:r>
            <a:r>
              <a:rPr lang="tr-TR" b="0" i="0" dirty="0" err="1">
                <a:solidFill>
                  <a:srgbClr val="202122"/>
                </a:solidFill>
                <a:effectLst/>
                <a:latin typeface="Arial" panose="020B0604020202020204" pitchFamily="34" charset="0"/>
              </a:rPr>
              <a:t>sbyte</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short</a:t>
            </a:r>
            <a:r>
              <a:rPr lang="tr-TR" b="0" i="0" dirty="0">
                <a:solidFill>
                  <a:srgbClr val="202122"/>
                </a:solidFill>
                <a:effectLst/>
                <a:latin typeface="Arial" panose="020B0604020202020204" pitchFamily="34" charset="0"/>
              </a:rPr>
              <a:t> ve </a:t>
            </a:r>
            <a:r>
              <a:rPr lang="tr-TR" b="0" i="0" dirty="0" err="1">
                <a:solidFill>
                  <a:srgbClr val="202122"/>
                </a:solidFill>
                <a:effectLst/>
                <a:latin typeface="Arial" panose="020B0604020202020204" pitchFamily="34" charset="0"/>
              </a:rPr>
              <a:t>ushort</a:t>
            </a:r>
            <a:r>
              <a:rPr lang="tr-TR" b="0" i="0" dirty="0">
                <a:solidFill>
                  <a:srgbClr val="202122"/>
                </a:solidFill>
                <a:effectLst/>
                <a:latin typeface="Arial" panose="020B0604020202020204" pitchFamily="34" charset="0"/>
              </a:rPr>
              <a:t> türündeki değişkenlerle yapılan matematiksel işlemlerdir. Bu tür durumda oluşan matematiksel ifade </a:t>
            </a:r>
            <a:r>
              <a:rPr lang="tr-TR" b="0" i="0" dirty="0" err="1">
                <a:solidFill>
                  <a:srgbClr val="202122"/>
                </a:solidFill>
                <a:effectLst/>
                <a:latin typeface="Arial" panose="020B0604020202020204" pitchFamily="34" charset="0"/>
              </a:rPr>
              <a:t>intleşir</a:t>
            </a:r>
            <a:r>
              <a:rPr lang="tr-TR" b="0" i="0" dirty="0">
                <a:solidFill>
                  <a:srgbClr val="202122"/>
                </a:solidFill>
                <a:effectLst/>
                <a:latin typeface="Arial" panose="020B0604020202020204" pitchFamily="34" charset="0"/>
              </a:rPr>
              <a:t>. Yani aşağıdaki durumda programımız hata verir:</a:t>
            </a:r>
            <a:endParaRPr sz="1800" b="1"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6" name="Resim 5" descr="metin içeren bir resim&#10;&#10;Açıklama otomatik olarak oluşturuldu">
            <a:extLst>
              <a:ext uri="{FF2B5EF4-FFF2-40B4-BE49-F238E27FC236}">
                <a16:creationId xmlns:a16="http://schemas.microsoft.com/office/drawing/2014/main" id="{40E10EA3-E66B-682B-E70F-1ED8958351C3}"/>
              </a:ext>
            </a:extLst>
          </p:cNvPr>
          <p:cNvPicPr>
            <a:picLocks noChangeAspect="1"/>
          </p:cNvPicPr>
          <p:nvPr/>
        </p:nvPicPr>
        <p:blipFill>
          <a:blip r:embed="rId4"/>
          <a:stretch>
            <a:fillRect/>
          </a:stretch>
        </p:blipFill>
        <p:spPr>
          <a:xfrm>
            <a:off x="3912355" y="2912480"/>
            <a:ext cx="3710133" cy="3315791"/>
          </a:xfrm>
          <a:prstGeom prst="rect">
            <a:avLst/>
          </a:prstGeom>
        </p:spPr>
      </p:pic>
    </p:spTree>
    <p:extLst>
      <p:ext uri="{BB962C8B-B14F-4D97-AF65-F5344CB8AC3E}">
        <p14:creationId xmlns:p14="http://schemas.microsoft.com/office/powerpoint/2010/main" val="941980789"/>
      </p:ext>
    </p:extLst>
  </p:cSld>
  <p:clrMapOvr>
    <a:masterClrMapping/>
  </p:clrMapOvr>
  <mc:AlternateContent xmlns:mc="http://schemas.openxmlformats.org/markup-compatibility/2006" xmlns:p14="http://schemas.microsoft.com/office/powerpoint/2010/main">
    <mc:Choice Requires="p14">
      <p:transition spd="slow" p14:dur="2000" advTm="3029"/>
    </mc:Choice>
    <mc:Fallback xmlns="">
      <p:transition spd="slow" advTm="30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Bilinçsiz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Çünkü artık 8. satırdaki </a:t>
            </a:r>
            <a:r>
              <a:rPr lang="tr-TR" b="0" i="0" dirty="0" err="1">
                <a:solidFill>
                  <a:srgbClr val="202122"/>
                </a:solidFill>
                <a:effectLst/>
                <a:latin typeface="Arial" panose="020B0604020202020204" pitchFamily="34" charset="0"/>
              </a:rPr>
              <a:t>a+b</a:t>
            </a:r>
            <a:r>
              <a:rPr lang="tr-TR" b="0" i="0" dirty="0">
                <a:solidFill>
                  <a:srgbClr val="202122"/>
                </a:solidFill>
                <a:effectLst/>
                <a:latin typeface="Arial" panose="020B0604020202020204" pitchFamily="34" charset="0"/>
              </a:rPr>
              <a:t> ifadesi </a:t>
            </a:r>
            <a:r>
              <a:rPr lang="tr-TR" b="0" i="0" dirty="0" err="1">
                <a:solidFill>
                  <a:srgbClr val="202122"/>
                </a:solidFill>
                <a:effectLst/>
                <a:latin typeface="Arial" panose="020B0604020202020204" pitchFamily="34" charset="0"/>
              </a:rPr>
              <a:t>intleşmiş</a:t>
            </a:r>
            <a:r>
              <a:rPr lang="tr-TR" b="0" i="0" dirty="0">
                <a:solidFill>
                  <a:srgbClr val="202122"/>
                </a:solidFill>
                <a:effectLst/>
                <a:latin typeface="Arial" panose="020B0604020202020204" pitchFamily="34" charset="0"/>
              </a:rPr>
              <a:t>, ayrıca da 9. satırdaki </a:t>
            </a:r>
            <a:r>
              <a:rPr lang="tr-TR" b="0" i="0" dirty="0" err="1">
                <a:solidFill>
                  <a:srgbClr val="202122"/>
                </a:solidFill>
                <a:effectLst/>
                <a:latin typeface="Arial" panose="020B0604020202020204" pitchFamily="34" charset="0"/>
              </a:rPr>
              <a:t>d+e</a:t>
            </a:r>
            <a:r>
              <a:rPr lang="tr-TR" b="0" i="0" dirty="0">
                <a:solidFill>
                  <a:srgbClr val="202122"/>
                </a:solidFill>
                <a:effectLst/>
                <a:latin typeface="Arial" panose="020B0604020202020204" pitchFamily="34" charset="0"/>
              </a:rPr>
              <a:t> ifadesi de </a:t>
            </a:r>
            <a:r>
              <a:rPr lang="tr-TR" b="0" i="0" dirty="0" err="1">
                <a:solidFill>
                  <a:srgbClr val="202122"/>
                </a:solidFill>
                <a:effectLst/>
                <a:latin typeface="Arial" panose="020B0604020202020204" pitchFamily="34" charset="0"/>
              </a:rPr>
              <a:t>intleşmiştir</a:t>
            </a:r>
            <a:r>
              <a:rPr lang="tr-TR" b="0" i="0" dirty="0">
                <a:solidFill>
                  <a:srgbClr val="202122"/>
                </a:solidFill>
                <a:effectLst/>
                <a:latin typeface="Arial" panose="020B0604020202020204" pitchFamily="34" charset="0"/>
              </a:rPr>
              <a:t>, ve bunları en az </a:t>
            </a:r>
            <a:r>
              <a:rPr lang="tr-TR" b="0" i="0" dirty="0" err="1">
                <a:solidFill>
                  <a:srgbClr val="202122"/>
                </a:solidFill>
                <a:effectLst/>
                <a:latin typeface="Arial" panose="020B0604020202020204" pitchFamily="34" charset="0"/>
              </a:rPr>
              <a:t>int</a:t>
            </a:r>
            <a:r>
              <a:rPr lang="tr-TR" b="0" i="0" dirty="0">
                <a:solidFill>
                  <a:srgbClr val="202122"/>
                </a:solidFill>
                <a:effectLst/>
                <a:latin typeface="Arial" panose="020B0604020202020204" pitchFamily="34" charset="0"/>
              </a:rPr>
              <a:t> türdeki bir değişkene atayabiliriz. Size yardımcı olması açısında bilinçsiz tür dönüşümü </a:t>
            </a:r>
            <a:r>
              <a:rPr lang="tr-TR" b="0" i="0" dirty="0" err="1">
                <a:solidFill>
                  <a:srgbClr val="202122"/>
                </a:solidFill>
                <a:effectLst/>
                <a:latin typeface="Arial" panose="020B0604020202020204" pitchFamily="34" charset="0"/>
              </a:rPr>
              <a:t>yapılacabilecekler</a:t>
            </a:r>
            <a:r>
              <a:rPr lang="tr-TR" b="0" i="0" dirty="0">
                <a:solidFill>
                  <a:srgbClr val="202122"/>
                </a:solidFill>
                <a:effectLst/>
                <a:latin typeface="Arial" panose="020B0604020202020204" pitchFamily="34" charset="0"/>
              </a:rPr>
              <a:t> tablosu aşağıda verilmiştir:</a:t>
            </a:r>
          </a:p>
          <a:p>
            <a:pPr marL="0" lvl="0" indent="0" algn="l" rtl="0">
              <a:spcBef>
                <a:spcPts val="1000"/>
              </a:spcBef>
              <a:spcAft>
                <a:spcPts val="0"/>
              </a:spcAft>
              <a:buSzPts val="1800"/>
              <a:buNone/>
            </a:pPr>
            <a:endParaRPr sz="1800" b="1"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5" name="Resim 4" descr="tablo içeren bir resim&#10;&#10;Açıklama otomatik olarak oluşturuldu">
            <a:extLst>
              <a:ext uri="{FF2B5EF4-FFF2-40B4-BE49-F238E27FC236}">
                <a16:creationId xmlns:a16="http://schemas.microsoft.com/office/drawing/2014/main" id="{DC7CF140-4B13-8781-2C23-E2BC081BC7AB}"/>
              </a:ext>
            </a:extLst>
          </p:cNvPr>
          <p:cNvPicPr>
            <a:picLocks noChangeAspect="1"/>
          </p:cNvPicPr>
          <p:nvPr/>
        </p:nvPicPr>
        <p:blipFill>
          <a:blip r:embed="rId4"/>
          <a:stretch>
            <a:fillRect/>
          </a:stretch>
        </p:blipFill>
        <p:spPr>
          <a:xfrm>
            <a:off x="3327182" y="2748117"/>
            <a:ext cx="5257229" cy="3320356"/>
          </a:xfrm>
          <a:prstGeom prst="rect">
            <a:avLst/>
          </a:prstGeom>
        </p:spPr>
      </p:pic>
    </p:spTree>
    <p:extLst>
      <p:ext uri="{BB962C8B-B14F-4D97-AF65-F5344CB8AC3E}">
        <p14:creationId xmlns:p14="http://schemas.microsoft.com/office/powerpoint/2010/main" val="223846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02122"/>
                </a:solidFill>
                <a:effectLst/>
                <a:latin typeface="Arial" panose="020B0604020202020204" pitchFamily="34" charset="0"/>
              </a:rPr>
              <a:t>Bilinçli tür dönüşümü genellikle derleyicinin izin vermediği durumlarda kullanılır. Bilinçli tür dönüşümüyle küçük türün büyük türe dönüştürülmesi sağlanabilse de aslında bu gereksizdir, çünkü aynı şeyi bilinçsiz tür dönüşümüyle de yapabilirdik.</a:t>
            </a:r>
            <a:endParaRPr sz="1800" b="1"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yemek takımı, tabak, tabak çanak içeren bir resim&#10;&#10;Açıklama otomatik olarak oluşturuldu">
            <a:extLst>
              <a:ext uri="{FF2B5EF4-FFF2-40B4-BE49-F238E27FC236}">
                <a16:creationId xmlns:a16="http://schemas.microsoft.com/office/drawing/2014/main" id="{2CFAB213-990C-588C-16E8-369D31EA74F8}"/>
              </a:ext>
            </a:extLst>
          </p:cNvPr>
          <p:cNvPicPr>
            <a:picLocks noChangeAspect="1"/>
          </p:cNvPicPr>
          <p:nvPr/>
        </p:nvPicPr>
        <p:blipFill>
          <a:blip r:embed="rId4"/>
          <a:stretch>
            <a:fillRect/>
          </a:stretch>
        </p:blipFill>
        <p:spPr>
          <a:xfrm>
            <a:off x="4105441" y="3322673"/>
            <a:ext cx="3323962" cy="1280890"/>
          </a:xfrm>
          <a:prstGeom prst="rect">
            <a:avLst/>
          </a:prstGeom>
        </p:spPr>
      </p:pic>
    </p:spTree>
    <p:extLst>
      <p:ext uri="{BB962C8B-B14F-4D97-AF65-F5344CB8AC3E}">
        <p14:creationId xmlns:p14="http://schemas.microsoft.com/office/powerpoint/2010/main" val="62034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Bilinçli Tür Dönüşümü</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indent="0"/>
            <a:r>
              <a:rPr lang="tr-TR" b="0" i="0" dirty="0">
                <a:solidFill>
                  <a:srgbClr val="202122"/>
                </a:solidFill>
                <a:effectLst/>
                <a:latin typeface="Arial" panose="020B0604020202020204" pitchFamily="34" charset="0"/>
              </a:rPr>
              <a:t>-Eğer değişken adı kısmında tek bir değişken yoksa, bir ifade varsa parantez içine alınması gerekir.</a:t>
            </a:r>
          </a:p>
          <a:p>
            <a:pPr marL="0" indent="0"/>
            <a:r>
              <a:rPr lang="tr-TR" dirty="0">
                <a:solidFill>
                  <a:srgbClr val="202122"/>
                </a:solidFill>
                <a:latin typeface="Arial" panose="020B0604020202020204" pitchFamily="34" charset="0"/>
              </a:rPr>
              <a:t>-</a:t>
            </a:r>
            <a:r>
              <a:rPr lang="tr-TR" b="0" i="0" dirty="0">
                <a:solidFill>
                  <a:srgbClr val="202122"/>
                </a:solidFill>
                <a:effectLst/>
                <a:latin typeface="Arial" panose="020B0604020202020204" pitchFamily="34" charset="0"/>
              </a:rPr>
              <a:t>Bu şekilde tür dönüşümü değişkenlere uygulanabildiği gibi sabitlere de uygulanabilir:</a:t>
            </a:r>
          </a:p>
          <a:p>
            <a:pPr marL="0" indent="0"/>
            <a:endParaRPr lang="tr-TR" b="0" i="0" dirty="0">
              <a:solidFill>
                <a:srgbClr val="202122"/>
              </a:solidFill>
              <a:effectLst/>
              <a:latin typeface="Arial" panose="020B0604020202020204" pitchFamily="34" charset="0"/>
            </a:endParaRPr>
          </a:p>
          <a:p>
            <a:pPr marL="0" indent="0"/>
            <a:endParaRPr lang="tr-TR" dirty="0">
              <a:solidFill>
                <a:srgbClr val="202122"/>
              </a:solidFill>
              <a:latin typeface="Arial" panose="020B0604020202020204" pitchFamily="34" charset="0"/>
            </a:endParaRPr>
          </a:p>
          <a:p>
            <a:pPr marL="0" indent="0"/>
            <a:endParaRPr lang="tr-TR" b="0" i="0" dirty="0">
              <a:solidFill>
                <a:srgbClr val="202122"/>
              </a:solidFill>
              <a:effectLst/>
              <a:latin typeface="Arial" panose="020B0604020202020204" pitchFamily="34" charset="0"/>
            </a:endParaRPr>
          </a:p>
          <a:p>
            <a:pPr marL="0" indent="0"/>
            <a:endParaRPr lang="tr-TR" dirty="0">
              <a:solidFill>
                <a:srgbClr val="202122"/>
              </a:solidFill>
              <a:latin typeface="Arial" panose="020B0604020202020204" pitchFamily="34" charset="0"/>
            </a:endParaRPr>
          </a:p>
          <a:p>
            <a:pPr marL="0" indent="0"/>
            <a:endParaRPr lang="tr-TR" b="0" i="0" dirty="0">
              <a:solidFill>
                <a:srgbClr val="202122"/>
              </a:solidFill>
              <a:effectLst/>
              <a:latin typeface="Arial" panose="020B0604020202020204" pitchFamily="34" charset="0"/>
            </a:endParaRPr>
          </a:p>
          <a:p>
            <a:pPr marL="0" indent="0"/>
            <a:r>
              <a:rPr lang="tr-TR" b="0" i="0" dirty="0">
                <a:solidFill>
                  <a:srgbClr val="202122"/>
                </a:solidFill>
                <a:effectLst/>
                <a:latin typeface="Arial" panose="020B0604020202020204" pitchFamily="34" charset="0"/>
              </a:rPr>
              <a:t>-Reel türler tam sayı türlere dönüşürken ondalık kısım atılır.</a:t>
            </a:r>
          </a:p>
          <a:p>
            <a:pPr marL="0" lvl="0" indent="0" algn="l" rtl="0">
              <a:spcBef>
                <a:spcPts val="1000"/>
              </a:spcBef>
              <a:spcAft>
                <a:spcPts val="0"/>
              </a:spcAft>
              <a:buSzPts val="1800"/>
              <a:buNone/>
            </a:pPr>
            <a:endParaRPr sz="1800" b="1" dirty="0"/>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pic>
        <p:nvPicPr>
          <p:cNvPr id="3" name="Resim 2" descr="metin içeren bir resim&#10;&#10;Açıklama otomatik olarak oluşturuldu">
            <a:extLst>
              <a:ext uri="{FF2B5EF4-FFF2-40B4-BE49-F238E27FC236}">
                <a16:creationId xmlns:a16="http://schemas.microsoft.com/office/drawing/2014/main" id="{AC3E789D-B0DB-1FC7-002D-980CF86E4FAF}"/>
              </a:ext>
            </a:extLst>
          </p:cNvPr>
          <p:cNvPicPr>
            <a:picLocks noChangeAspect="1"/>
          </p:cNvPicPr>
          <p:nvPr/>
        </p:nvPicPr>
        <p:blipFill>
          <a:blip r:embed="rId4"/>
          <a:stretch>
            <a:fillRect/>
          </a:stretch>
        </p:blipFill>
        <p:spPr>
          <a:xfrm>
            <a:off x="4420765" y="2688225"/>
            <a:ext cx="2583404" cy="1889924"/>
          </a:xfrm>
          <a:prstGeom prst="rect">
            <a:avLst/>
          </a:prstGeom>
        </p:spPr>
      </p:pic>
    </p:spTree>
    <p:extLst>
      <p:ext uri="{BB962C8B-B14F-4D97-AF65-F5344CB8AC3E}">
        <p14:creationId xmlns:p14="http://schemas.microsoft.com/office/powerpoint/2010/main" val="1682051309"/>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1089</Words>
  <Application>Microsoft Office PowerPoint</Application>
  <PresentationFormat>Geniş ekran</PresentationFormat>
  <Paragraphs>152</Paragraphs>
  <Slides>25</Slides>
  <Notes>25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Linux Libertine</vt:lpstr>
      <vt:lpstr>Calibri</vt:lpstr>
      <vt:lpstr>Noto Sans Symbols</vt:lpstr>
      <vt:lpstr>Century Gothic</vt:lpstr>
      <vt:lpstr>Arial</vt:lpstr>
      <vt:lpstr>Duman</vt:lpstr>
      <vt:lpstr>  C Sharp Programlama Dili/Tür dönüşümü  </vt:lpstr>
      <vt:lpstr>İÇİNDEKİLER</vt:lpstr>
      <vt:lpstr>Dönüşüm Nedir ?</vt:lpstr>
      <vt:lpstr>Bilinçsiz Tür Dönüşümü</vt:lpstr>
      <vt:lpstr>Bilinçsiz Tür Dönüşümü</vt:lpstr>
      <vt:lpstr>Bilinçsiz Tür Dönüşümü</vt:lpstr>
      <vt:lpstr>Bilinçsiz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Bilinçli Tür Dönüşümü</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İşletim Sistemi Tarihçesi ve Temel Özellikleri</dc:title>
  <dc:creator>İsmail KIRBAŞ</dc:creator>
  <cp:lastModifiedBy>Mustafa Akdemir</cp:lastModifiedBy>
  <cp:revision>8</cp:revision>
  <dcterms:created xsi:type="dcterms:W3CDTF">2022-05-25T15:13:00Z</dcterms:created>
  <dcterms:modified xsi:type="dcterms:W3CDTF">2022-06-19T23:15:55Z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