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8" r:id="rId2"/>
    <p:sldId id="259" r:id="rId3"/>
    <p:sldId id="260"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9" r:id="rId21"/>
    <p:sldId id="320" r:id="rId22"/>
    <p:sldId id="321" r:id="rId23"/>
    <p:sldId id="322" r:id="rId24"/>
    <p:sldId id="323" r:id="rId25"/>
    <p:sldId id="324" r:id="rId26"/>
    <p:sldId id="300" r:id="rId27"/>
    <p:sldId id="301" r:id="rId28"/>
  </p:sldIdLst>
  <p:sldSz cx="12192000" cy="6858000"/>
  <p:notesSz cx="6889750" cy="10021888"/>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5558" cy="502835"/>
          </a:xfrm>
          <a:prstGeom prst="rect">
            <a:avLst/>
          </a:prstGeom>
          <a:noFill/>
          <a:ln>
            <a:noFill/>
          </a:ln>
        </p:spPr>
        <p:txBody>
          <a:bodyPr spcFirstLastPara="1" wrap="square" lIns="96618" tIns="48296" rIns="96618" bIns="48296"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902597" y="0"/>
            <a:ext cx="2985558" cy="502835"/>
          </a:xfrm>
          <a:prstGeom prst="rect">
            <a:avLst/>
          </a:prstGeom>
          <a:noFill/>
          <a:ln>
            <a:noFill/>
          </a:ln>
        </p:spPr>
        <p:txBody>
          <a:bodyPr spcFirstLastPara="1" wrap="square" lIns="96618" tIns="48296" rIns="96618" bIns="48296"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975" y="4823034"/>
            <a:ext cx="5511800" cy="3946118"/>
          </a:xfrm>
          <a:prstGeom prst="rect">
            <a:avLst/>
          </a:prstGeom>
          <a:noFill/>
          <a:ln>
            <a:noFill/>
          </a:ln>
        </p:spPr>
        <p:txBody>
          <a:bodyPr spcFirstLastPara="1" wrap="square" lIns="96618" tIns="48296" rIns="96618" bIns="48296"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9519055"/>
            <a:ext cx="2985558" cy="502834"/>
          </a:xfrm>
          <a:prstGeom prst="rect">
            <a:avLst/>
          </a:prstGeom>
          <a:noFill/>
          <a:ln>
            <a:noFill/>
          </a:ln>
        </p:spPr>
        <p:txBody>
          <a:bodyPr spcFirstLastPara="1" wrap="square" lIns="96618" tIns="48296" rIns="96618" bIns="48296"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902597" y="9519055"/>
            <a:ext cx="2985558" cy="502834"/>
          </a:xfrm>
          <a:prstGeom prst="rect">
            <a:avLst/>
          </a:prstGeom>
          <a:noFill/>
          <a:ln>
            <a:noFill/>
          </a:ln>
        </p:spPr>
        <p:txBody>
          <a:bodyPr spcFirstLastPara="1" wrap="square" lIns="96618" tIns="48296" rIns="96618" bIns="48296" anchor="b" anchorCtr="0">
            <a:noAutofit/>
          </a:bodyPr>
          <a:lstStyle/>
          <a:p>
            <a:pPr algn="r"/>
            <a:fld id="{00000000-1234-1234-1234-123412341234}" type="slidenum">
              <a:rPr lang="tr-TR" sz="1300" smtClean="0">
                <a:solidFill>
                  <a:schemeClr val="dk1"/>
                </a:solidFill>
                <a:latin typeface="Calibri" panose="020F0502020204030204"/>
                <a:ea typeface="Calibri" panose="020F0502020204030204"/>
                <a:cs typeface="Calibri" panose="020F0502020204030204"/>
                <a:sym typeface="Calibri" panose="020F0502020204030204"/>
              </a:rPr>
              <a:pPr algn="r"/>
              <a:t>‹#›</a:t>
            </a:fld>
            <a:endParaRPr lang="tr-TR" sz="13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188" name="Google Shape;188;p3: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88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407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446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919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476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830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579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45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382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866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02" name="Google Shape;202;p4: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707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969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857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977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790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790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527" name="Google Shape;527;p4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536" name="Google Shape;536;p46: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430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219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19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76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953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8975" y="4823034"/>
            <a:ext cx="5511800" cy="3946118"/>
          </a:xfrm>
          <a:prstGeom prst="rect">
            <a:avLst/>
          </a:prstGeom>
        </p:spPr>
        <p:txBody>
          <a:bodyPr spcFirstLastPara="1" wrap="square" lIns="96618" tIns="48296" rIns="96618" bIns="48296" anchor="t" anchorCtr="0">
            <a:noAutofit/>
          </a:bodyPr>
          <a:lstStyle/>
          <a:p>
            <a:pPr marL="0" indent="0"/>
            <a:endParaRPr/>
          </a:p>
        </p:txBody>
      </p:sp>
      <p:sp>
        <p:nvSpPr>
          <p:cNvPr id="210" name="Google Shape;210;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320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err="1">
                <a:solidFill>
                  <a:schemeClr val="dk1"/>
                </a:solidFill>
              </a:rPr>
              <a:t>C#’da</a:t>
            </a:r>
            <a:r>
              <a:rPr lang="tr-TR" sz="4000" b="1" dirty="0">
                <a:solidFill>
                  <a:schemeClr val="dk1"/>
                </a:solidFill>
              </a:rPr>
              <a:t> </a:t>
            </a:r>
            <a:r>
              <a:rPr lang="tr-TR" sz="4000" b="1" dirty="0" err="1">
                <a:solidFill>
                  <a:schemeClr val="dk1"/>
                </a:solidFill>
              </a:rPr>
              <a:t>ArrayList</a:t>
            </a:r>
            <a:r>
              <a:rPr lang="tr-TR" sz="4000" b="1" dirty="0">
                <a:solidFill>
                  <a:schemeClr val="dk1"/>
                </a:solidFill>
              </a:rPr>
              <a:t> Kullanımı</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Sedat METLEK 2111404224</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28/05/2022</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Dizi Kavramı</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algn="just">
              <a:lnSpc>
                <a:spcPct val="107000"/>
              </a:lnSpc>
              <a:spcAft>
                <a:spcPts val="800"/>
              </a:spcAft>
            </a:pPr>
            <a:endParaRPr lang="tr-T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Tam sayılardan oluşan 5 elemanlı bir dizinin tanımlanması ve içerisine değer girilmesi aşağıdaki gibidir.</a:t>
            </a: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pic>
        <p:nvPicPr>
          <p:cNvPr id="4" name="Resim 3">
            <a:extLst>
              <a:ext uri="{FF2B5EF4-FFF2-40B4-BE49-F238E27FC236}">
                <a16:creationId xmlns:a16="http://schemas.microsoft.com/office/drawing/2014/main" id="{518767D5-A5FB-4442-990A-53C1A962F747}"/>
              </a:ext>
            </a:extLst>
          </p:cNvPr>
          <p:cNvPicPr>
            <a:picLocks noChangeAspect="1"/>
          </p:cNvPicPr>
          <p:nvPr/>
        </p:nvPicPr>
        <p:blipFill>
          <a:blip r:embed="rId5"/>
          <a:stretch>
            <a:fillRect/>
          </a:stretch>
        </p:blipFill>
        <p:spPr>
          <a:xfrm>
            <a:off x="2847521" y="3106121"/>
            <a:ext cx="6496957" cy="3715268"/>
          </a:xfrm>
          <a:prstGeom prst="rect">
            <a:avLst/>
          </a:prstGeom>
        </p:spPr>
      </p:pic>
    </p:spTree>
    <p:extLst>
      <p:ext uri="{BB962C8B-B14F-4D97-AF65-F5344CB8AC3E}">
        <p14:creationId xmlns:p14="http://schemas.microsoft.com/office/powerpoint/2010/main" val="3648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Dizi Kısıtlanma Örneği</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algn="just">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Şuan içerisinde bulunduğumuz 30 kişilik bir sınıfımız olsun. </a:t>
            </a:r>
            <a:r>
              <a:rPr lang="tr-TR" dirty="0">
                <a:latin typeface="Century Gothic" panose="020B0502020202020204" pitchFamily="34" charset="0"/>
                <a:ea typeface="Calibri" panose="020F0502020204030204" pitchFamily="34" charset="0"/>
                <a:cs typeface="Times New Roman" panose="02020603050405020304" pitchFamily="18" charset="0"/>
              </a:rPr>
              <a:t>Sınıftaki tüm arkadaşların isimlerini bir değişkende tutmaya çalışalım. Bunun içinde </a:t>
            </a:r>
            <a:r>
              <a:rPr lang="tr-TR" b="1" dirty="0" err="1">
                <a:latin typeface="Century Gothic" panose="020B0502020202020204" pitchFamily="34" charset="0"/>
                <a:ea typeface="Calibri" panose="020F0502020204030204" pitchFamily="34" charset="0"/>
                <a:cs typeface="Times New Roman" panose="02020603050405020304" pitchFamily="18" charset="0"/>
              </a:rPr>
              <a:t>sınıfAd</a:t>
            </a:r>
            <a:r>
              <a:rPr lang="tr-TR" dirty="0">
                <a:latin typeface="Century Gothic" panose="020B0502020202020204" pitchFamily="34" charset="0"/>
                <a:ea typeface="Calibri" panose="020F0502020204030204" pitchFamily="34" charset="0"/>
                <a:cs typeface="Times New Roman" panose="02020603050405020304" pitchFamily="18" charset="0"/>
              </a:rPr>
              <a:t> isminde </a:t>
            </a:r>
            <a:r>
              <a:rPr lang="tr-TR" b="1" dirty="0" err="1">
                <a:latin typeface="Century Gothic" panose="020B0502020202020204" pitchFamily="34" charset="0"/>
                <a:ea typeface="Calibri" panose="020F0502020204030204" pitchFamily="34" charset="0"/>
                <a:cs typeface="Times New Roman" panose="02020603050405020304" pitchFamily="18" charset="0"/>
              </a:rPr>
              <a:t>string</a:t>
            </a:r>
            <a:r>
              <a:rPr lang="tr-TR" dirty="0">
                <a:latin typeface="Century Gothic" panose="020B0502020202020204" pitchFamily="34" charset="0"/>
                <a:ea typeface="Calibri" panose="020F0502020204030204" pitchFamily="34" charset="0"/>
                <a:cs typeface="Times New Roman" panose="02020603050405020304" pitchFamily="18" charset="0"/>
              </a:rPr>
              <a:t> tipinde bir değişken tanımlayalım. Sonrasında da bu değişkene arkadaşların isimlerini girelim.</a:t>
            </a:r>
          </a:p>
          <a:p>
            <a:pPr algn="just">
              <a:lnSpc>
                <a:spcPct val="107000"/>
              </a:lnSpc>
              <a:spcAft>
                <a:spcPts val="800"/>
              </a:spcAft>
            </a:pPr>
            <a:endParaRPr lang="tr-TR" sz="1800" b="1" dirty="0">
              <a:latin typeface="Century Gothic" panose="020B0502020202020204" pitchFamily="34" charset="0"/>
              <a:cs typeface="Times New Roman" panose="02020603050405020304" pitchFamily="18" charset="0"/>
            </a:endParaRPr>
          </a:p>
          <a:p>
            <a:pPr algn="just">
              <a:lnSpc>
                <a:spcPct val="107000"/>
              </a:lnSpc>
              <a:spcAft>
                <a:spcPts val="800"/>
              </a:spcAft>
            </a:pPr>
            <a:endParaRPr lang="tr-TR" b="1" dirty="0">
              <a:latin typeface="Century Gothic" panose="020B0502020202020204" pitchFamily="34" charset="0"/>
              <a:cs typeface="Times New Roman" panose="02020603050405020304" pitchFamily="18" charset="0"/>
            </a:endParaRPr>
          </a:p>
          <a:p>
            <a:pPr algn="just">
              <a:lnSpc>
                <a:spcPct val="107000"/>
              </a:lnSpc>
              <a:spcAft>
                <a:spcPts val="800"/>
              </a:spcAft>
            </a:pPr>
            <a:endParaRPr lang="tr-TR" sz="1800" b="1" dirty="0">
              <a:latin typeface="Century Gothic" panose="020B0502020202020204" pitchFamily="34" charset="0"/>
              <a:cs typeface="Times New Roman" panose="02020603050405020304" pitchFamily="18" charset="0"/>
            </a:endParaRPr>
          </a:p>
          <a:p>
            <a:pPr algn="just">
              <a:lnSpc>
                <a:spcPct val="107000"/>
              </a:lnSpc>
              <a:spcAft>
                <a:spcPts val="800"/>
              </a:spcAft>
            </a:pPr>
            <a:endParaRPr lang="tr-TR" b="1" dirty="0">
              <a:latin typeface="Century Gothic" panose="020B0502020202020204" pitchFamily="34" charset="0"/>
              <a:cs typeface="Times New Roman" panose="02020603050405020304" pitchFamily="18" charset="0"/>
            </a:endParaRPr>
          </a:p>
          <a:p>
            <a:pPr algn="just">
              <a:lnSpc>
                <a:spcPct val="107000"/>
              </a:lnSpc>
              <a:spcAft>
                <a:spcPts val="800"/>
              </a:spcAft>
            </a:pPr>
            <a:endParaRPr lang="tr-TR" sz="1800" b="1" dirty="0">
              <a:latin typeface="Century Gothic" panose="020B0502020202020204" pitchFamily="34" charset="0"/>
              <a:cs typeface="Times New Roman" panose="02020603050405020304" pitchFamily="18" charset="0"/>
            </a:endParaRP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pic>
        <p:nvPicPr>
          <p:cNvPr id="6" name="Resim 5">
            <a:extLst>
              <a:ext uri="{FF2B5EF4-FFF2-40B4-BE49-F238E27FC236}">
                <a16:creationId xmlns:a16="http://schemas.microsoft.com/office/drawing/2014/main" id="{B4A19F6F-1D2B-4682-A9FE-5BCAC3CA3E5A}"/>
              </a:ext>
            </a:extLst>
          </p:cNvPr>
          <p:cNvPicPr>
            <a:picLocks noChangeAspect="1"/>
          </p:cNvPicPr>
          <p:nvPr/>
        </p:nvPicPr>
        <p:blipFill>
          <a:blip r:embed="rId4"/>
          <a:stretch>
            <a:fillRect/>
          </a:stretch>
        </p:blipFill>
        <p:spPr>
          <a:xfrm>
            <a:off x="4386449" y="3386763"/>
            <a:ext cx="3277057" cy="2343477"/>
          </a:xfrm>
          <a:prstGeom prst="rect">
            <a:avLst/>
          </a:prstGeom>
        </p:spPr>
      </p:pic>
    </p:spTree>
    <p:extLst>
      <p:ext uri="{BB962C8B-B14F-4D97-AF65-F5344CB8AC3E}">
        <p14:creationId xmlns:p14="http://schemas.microsoft.com/office/powerpoint/2010/main" val="190457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Dizi Kısıtlanma Örneği</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algn="just">
              <a:lnSpc>
                <a:spcPct val="107000"/>
              </a:lnSpc>
              <a:spcAft>
                <a:spcPts val="800"/>
              </a:spcAft>
            </a:pPr>
            <a:r>
              <a:rPr lang="tr-TR" b="1" dirty="0">
                <a:solidFill>
                  <a:srgbClr val="FF0000"/>
                </a:solidFill>
                <a:latin typeface="Century Gothic" panose="020B0502020202020204" pitchFamily="34" charset="0"/>
                <a:cs typeface="Times New Roman" panose="02020603050405020304" pitchFamily="18" charset="0"/>
              </a:rPr>
              <a:t>1- Sınıfınıza Ahmet, İsmail ve Onur isminde 3 arkadaş daha geldiğini varsayalım. Gelen bu arkadaşları da diziye ekleyelim en son sonuç ne olur?</a:t>
            </a:r>
            <a:endParaRPr sz="1800" b="1" dirty="0">
              <a:solidFill>
                <a:srgbClr val="FF0000"/>
              </a:solidFill>
            </a:endParaRP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pic>
        <p:nvPicPr>
          <p:cNvPr id="6" name="Resim 5">
            <a:extLst>
              <a:ext uri="{FF2B5EF4-FFF2-40B4-BE49-F238E27FC236}">
                <a16:creationId xmlns:a16="http://schemas.microsoft.com/office/drawing/2014/main" id="{B4A19F6F-1D2B-4682-A9FE-5BCAC3CA3E5A}"/>
              </a:ext>
            </a:extLst>
          </p:cNvPr>
          <p:cNvPicPr>
            <a:picLocks noChangeAspect="1"/>
          </p:cNvPicPr>
          <p:nvPr/>
        </p:nvPicPr>
        <p:blipFill>
          <a:blip r:embed="rId4"/>
          <a:stretch>
            <a:fillRect/>
          </a:stretch>
        </p:blipFill>
        <p:spPr>
          <a:xfrm>
            <a:off x="4386449" y="3386763"/>
            <a:ext cx="3277057" cy="2343477"/>
          </a:xfrm>
          <a:prstGeom prst="rect">
            <a:avLst/>
          </a:prstGeom>
        </p:spPr>
      </p:pic>
      <p:pic>
        <p:nvPicPr>
          <p:cNvPr id="3" name="Resim 2">
            <a:extLst>
              <a:ext uri="{FF2B5EF4-FFF2-40B4-BE49-F238E27FC236}">
                <a16:creationId xmlns:a16="http://schemas.microsoft.com/office/drawing/2014/main" id="{9C4648CA-58D4-4AEC-8EC2-E4689722054F}"/>
              </a:ext>
            </a:extLst>
          </p:cNvPr>
          <p:cNvPicPr>
            <a:picLocks noChangeAspect="1"/>
          </p:cNvPicPr>
          <p:nvPr/>
        </p:nvPicPr>
        <p:blipFill>
          <a:blip r:embed="rId5"/>
          <a:stretch>
            <a:fillRect/>
          </a:stretch>
        </p:blipFill>
        <p:spPr>
          <a:xfrm>
            <a:off x="3422709" y="3386763"/>
            <a:ext cx="4982270" cy="2943636"/>
          </a:xfrm>
          <a:prstGeom prst="rect">
            <a:avLst/>
          </a:prstGeom>
        </p:spPr>
      </p:pic>
    </p:spTree>
    <p:extLst>
      <p:ext uri="{BB962C8B-B14F-4D97-AF65-F5344CB8AC3E}">
        <p14:creationId xmlns:p14="http://schemas.microsoft.com/office/powerpoint/2010/main" val="419350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Dizi Kısıtlanma Örneği</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algn="just">
              <a:lnSpc>
                <a:spcPct val="107000"/>
              </a:lnSpc>
              <a:spcAft>
                <a:spcPts val="800"/>
              </a:spcAft>
            </a:pPr>
            <a:r>
              <a:rPr lang="tr-TR" b="1" dirty="0">
                <a:solidFill>
                  <a:srgbClr val="FF0000"/>
                </a:solidFill>
                <a:latin typeface="Century Gothic" panose="020B0502020202020204" pitchFamily="34" charset="0"/>
                <a:cs typeface="Times New Roman" panose="02020603050405020304" pitchFamily="18" charset="0"/>
              </a:rPr>
              <a:t>2- Sınıfınızda bulunan 30 arkadaştan 25 ‘i farklı bir sınıfa geçerse ne olur ?</a:t>
            </a:r>
            <a:endParaRPr sz="1800" b="1" dirty="0">
              <a:solidFill>
                <a:srgbClr val="FF0000"/>
              </a:solidFill>
            </a:endParaRP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pic>
        <p:nvPicPr>
          <p:cNvPr id="7" name="Resim 6">
            <a:extLst>
              <a:ext uri="{FF2B5EF4-FFF2-40B4-BE49-F238E27FC236}">
                <a16:creationId xmlns:a16="http://schemas.microsoft.com/office/drawing/2014/main" id="{432A26CB-3274-4F5E-A716-C941541BEEDC}"/>
              </a:ext>
            </a:extLst>
          </p:cNvPr>
          <p:cNvPicPr>
            <a:picLocks noChangeAspect="1"/>
          </p:cNvPicPr>
          <p:nvPr/>
        </p:nvPicPr>
        <p:blipFill>
          <a:blip r:embed="rId4"/>
          <a:stretch>
            <a:fillRect/>
          </a:stretch>
        </p:blipFill>
        <p:spPr>
          <a:xfrm>
            <a:off x="3229465" y="2785381"/>
            <a:ext cx="6230219" cy="2476846"/>
          </a:xfrm>
          <a:prstGeom prst="rect">
            <a:avLst/>
          </a:prstGeom>
        </p:spPr>
      </p:pic>
      <p:sp>
        <p:nvSpPr>
          <p:cNvPr id="12" name="Google Shape;215;p5">
            <a:extLst>
              <a:ext uri="{FF2B5EF4-FFF2-40B4-BE49-F238E27FC236}">
                <a16:creationId xmlns:a16="http://schemas.microsoft.com/office/drawing/2014/main" id="{2162D2EA-9303-4658-98AF-EFEF40A69EEC}"/>
              </a:ext>
            </a:extLst>
          </p:cNvPr>
          <p:cNvSpPr txBox="1">
            <a:spLocks/>
          </p:cNvSpPr>
          <p:nvPr/>
        </p:nvSpPr>
        <p:spPr>
          <a:xfrm>
            <a:off x="2541787" y="5642102"/>
            <a:ext cx="7102279" cy="6615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algn="just">
              <a:lnSpc>
                <a:spcPct val="107000"/>
              </a:lnSpc>
              <a:spcAft>
                <a:spcPts val="800"/>
              </a:spcAft>
            </a:pPr>
            <a:r>
              <a:rPr lang="tr-TR" b="1" dirty="0">
                <a:solidFill>
                  <a:srgbClr val="00B050"/>
                </a:solidFill>
                <a:latin typeface="Century Gothic" panose="020B0502020202020204" pitchFamily="34" charset="0"/>
                <a:cs typeface="Times New Roman" panose="02020603050405020304" pitchFamily="18" charset="0"/>
              </a:rPr>
              <a:t>Bu kısıtlamaların çözümü </a:t>
            </a:r>
            <a:r>
              <a:rPr lang="tr-TR" b="1" dirty="0" err="1">
                <a:solidFill>
                  <a:srgbClr val="00B050"/>
                </a:solidFill>
                <a:latin typeface="Century Gothic" panose="020B0502020202020204" pitchFamily="34" charset="0"/>
                <a:cs typeface="Times New Roman" panose="02020603050405020304" pitchFamily="18" charset="0"/>
              </a:rPr>
              <a:t>ArrayList’de</a:t>
            </a:r>
            <a:r>
              <a:rPr lang="tr-TR" b="1" dirty="0">
                <a:solidFill>
                  <a:srgbClr val="00B050"/>
                </a:solidFill>
                <a:latin typeface="Century Gothic" panose="020B0502020202020204" pitchFamily="34" charset="0"/>
                <a:cs typeface="Times New Roman" panose="02020603050405020304" pitchFamily="18" charset="0"/>
              </a:rPr>
              <a:t> </a:t>
            </a:r>
            <a:r>
              <a:rPr lang="tr-TR" b="1" dirty="0" err="1">
                <a:solidFill>
                  <a:srgbClr val="00B050"/>
                </a:solidFill>
                <a:latin typeface="Century Gothic" panose="020B0502020202020204" pitchFamily="34" charset="0"/>
                <a:cs typeface="Times New Roman" panose="02020603050405020304" pitchFamily="18" charset="0"/>
              </a:rPr>
              <a:t>dir</a:t>
            </a:r>
            <a:r>
              <a:rPr lang="tr-TR" b="1" dirty="0">
                <a:solidFill>
                  <a:srgbClr val="00B050"/>
                </a:solidFill>
                <a:latin typeface="Century Gothic" panose="020B0502020202020204" pitchFamily="34" charset="0"/>
                <a:cs typeface="Times New Roman" panose="02020603050405020304" pitchFamily="18" charset="0"/>
              </a:rPr>
              <a:t>.</a:t>
            </a:r>
            <a:endParaRPr lang="tr-TR" b="1" dirty="0">
              <a:solidFill>
                <a:srgbClr val="00B050"/>
              </a:solidFill>
            </a:endParaRPr>
          </a:p>
        </p:txBody>
      </p:sp>
    </p:spTree>
    <p:extLst>
      <p:ext uri="{BB962C8B-B14F-4D97-AF65-F5344CB8AC3E}">
        <p14:creationId xmlns:p14="http://schemas.microsoft.com/office/powerpoint/2010/main" val="2002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algn="just">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Standart diziler aynı tip veri elemanlarını içermektedir. Örneğin </a:t>
            </a:r>
            <a:r>
              <a:rPr lang="tr-TR" sz="1800" dirty="0" err="1">
                <a:effectLst/>
                <a:latin typeface="Century Gothic" panose="020B0502020202020204" pitchFamily="34" charset="0"/>
                <a:ea typeface="Calibri" panose="020F0502020204030204" pitchFamily="34" charset="0"/>
                <a:cs typeface="Times New Roman" panose="02020603050405020304" pitchFamily="18" charset="0"/>
              </a:rPr>
              <a:t>string</a:t>
            </a:r>
            <a:r>
              <a:rPr lang="tr-TR" sz="1800" dirty="0">
                <a:effectLst/>
                <a:latin typeface="Century Gothic" panose="020B0502020202020204" pitchFamily="34" charset="0"/>
                <a:ea typeface="Calibri" panose="020F0502020204030204" pitchFamily="34" charset="0"/>
                <a:cs typeface="Times New Roman" panose="02020603050405020304" pitchFamily="18" charset="0"/>
              </a:rPr>
              <a:t> tipinde oluşturulan bir diziye sadece </a:t>
            </a:r>
            <a:r>
              <a:rPr lang="tr-TR" sz="1800" dirty="0" err="1">
                <a:effectLst/>
                <a:latin typeface="Century Gothic" panose="020B0502020202020204" pitchFamily="34" charset="0"/>
                <a:ea typeface="Calibri" panose="020F0502020204030204" pitchFamily="34" charset="0"/>
                <a:cs typeface="Times New Roman" panose="02020603050405020304" pitchFamily="18" charset="0"/>
              </a:rPr>
              <a:t>string</a:t>
            </a:r>
            <a:r>
              <a:rPr lang="tr-TR" sz="1800" dirty="0">
                <a:effectLst/>
                <a:latin typeface="Century Gothic" panose="020B0502020202020204" pitchFamily="34" charset="0"/>
                <a:ea typeface="Calibri" panose="020F0502020204030204" pitchFamily="34" charset="0"/>
                <a:cs typeface="Times New Roman" panose="02020603050405020304" pitchFamily="18" charset="0"/>
              </a:rPr>
              <a:t> tipinde veriler yerleştirilmektedir. Ancak </a:t>
            </a:r>
            <a:r>
              <a:rPr lang="tr-TR" sz="1800" dirty="0" err="1">
                <a:effectLst/>
                <a:latin typeface="Century Gothic" panose="020B0502020202020204" pitchFamily="34" charset="0"/>
                <a:ea typeface="Calibri" panose="020F0502020204030204" pitchFamily="34" charset="0"/>
                <a:cs typeface="Times New Roman" panose="02020603050405020304" pitchFamily="18" charset="0"/>
              </a:rPr>
              <a:t>ArrayList</a:t>
            </a:r>
            <a:r>
              <a:rPr lang="tr-TR" sz="1800" dirty="0">
                <a:effectLst/>
                <a:latin typeface="Century Gothic" panose="020B0502020202020204" pitchFamily="34" charset="0"/>
                <a:ea typeface="Calibri" panose="020F0502020204030204" pitchFamily="34" charset="0"/>
                <a:cs typeface="Times New Roman" panose="02020603050405020304" pitchFamily="18" charset="0"/>
              </a:rPr>
              <a:t> yapısında veri tipine ait bir kısıtlama bulunmamaktadır. </a:t>
            </a:r>
            <a:r>
              <a:rPr lang="tr-TR" sz="1800" b="1" dirty="0">
                <a:solidFill>
                  <a:srgbClr val="FF0000"/>
                </a:solidFill>
                <a:effectLst/>
                <a:latin typeface="Century Gothic" panose="020B0502020202020204" pitchFamily="34" charset="0"/>
                <a:ea typeface="Calibri" panose="020F0502020204030204" pitchFamily="34" charset="0"/>
                <a:cs typeface="Times New Roman" panose="02020603050405020304" pitchFamily="18" charset="0"/>
              </a:rPr>
              <a:t>Farklı tipindeki veriler </a:t>
            </a:r>
            <a:r>
              <a:rPr lang="tr-TR" sz="1800" b="1" dirty="0" err="1">
                <a:solidFill>
                  <a:srgbClr val="FF0000"/>
                </a:solidFill>
                <a:effectLst/>
                <a:latin typeface="Century Gothic" panose="020B0502020202020204" pitchFamily="34" charset="0"/>
                <a:ea typeface="Calibri" panose="020F0502020204030204" pitchFamily="34" charset="0"/>
                <a:cs typeface="Times New Roman" panose="02020603050405020304" pitchFamily="18" charset="0"/>
              </a:rPr>
              <a:t>ArrayList’e</a:t>
            </a:r>
            <a:r>
              <a:rPr lang="tr-TR" sz="1800" b="1" dirty="0">
                <a:solidFill>
                  <a:srgbClr val="FF0000"/>
                </a:solidFill>
                <a:effectLst/>
                <a:latin typeface="Century Gothic" panose="020B0502020202020204" pitchFamily="34" charset="0"/>
                <a:ea typeface="Calibri" panose="020F0502020204030204" pitchFamily="34" charset="0"/>
                <a:cs typeface="Times New Roman" panose="02020603050405020304" pitchFamily="18" charset="0"/>
              </a:rPr>
              <a:t> yerleştirilebilir. </a:t>
            </a:r>
          </a:p>
          <a:p>
            <a:pPr algn="just">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Standart diziler sabit boyutludur; programlama aşamasında dizinin boyutu bir kez belirtilir ve programın çalışması sırasında değiştirilemez. </a:t>
            </a:r>
            <a:r>
              <a:rPr lang="tr-TR" sz="1800" b="1" dirty="0" err="1">
                <a:solidFill>
                  <a:srgbClr val="FF0000"/>
                </a:solidFill>
                <a:effectLst/>
                <a:latin typeface="Century Gothic" panose="020B0502020202020204" pitchFamily="34" charset="0"/>
                <a:ea typeface="Calibri" panose="020F0502020204030204" pitchFamily="34" charset="0"/>
                <a:cs typeface="Times New Roman" panose="02020603050405020304" pitchFamily="18" charset="0"/>
              </a:rPr>
              <a:t>ArrayList</a:t>
            </a:r>
            <a:r>
              <a:rPr lang="tr-TR" sz="1800" b="1" dirty="0">
                <a:solidFill>
                  <a:srgbClr val="FF0000"/>
                </a:solidFill>
                <a:effectLst/>
                <a:latin typeface="Century Gothic" panose="020B0502020202020204" pitchFamily="34" charset="0"/>
                <a:ea typeface="Calibri" panose="020F0502020204030204" pitchFamily="34" charset="0"/>
                <a:cs typeface="Times New Roman" panose="02020603050405020304" pitchFamily="18" charset="0"/>
              </a:rPr>
              <a:t> ise değişken boyutludur. </a:t>
            </a:r>
            <a:r>
              <a:rPr lang="tr-TR" sz="1800" dirty="0">
                <a:effectLst/>
                <a:latin typeface="Century Gothic" panose="020B0502020202020204" pitchFamily="34" charset="0"/>
                <a:ea typeface="Calibri" panose="020F0502020204030204" pitchFamily="34" charset="0"/>
                <a:cs typeface="Times New Roman" panose="02020603050405020304" pitchFamily="18" charset="0"/>
              </a:rPr>
              <a:t>Eleman ekleme ve çıkarma durumuna göre dizinin boyutu dinamik olarak değişmektedir.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tr-TR"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SzPts val="1800"/>
              <a:buNone/>
            </a:pP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111538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de Kullanılan Metotlar ve Özellikler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fontScale="92500" lnSpcReduction="10000"/>
          </a:bodyPr>
          <a:lstStyle/>
          <a:p>
            <a:pPr algn="just">
              <a:lnSpc>
                <a:spcPct val="107000"/>
              </a:lnSpc>
              <a:spcAft>
                <a:spcPts val="800"/>
              </a:spcAft>
            </a:pPr>
            <a:r>
              <a:rPr lang="tr-TR" sz="1800" dirty="0" err="1">
                <a:effectLst/>
                <a:latin typeface="Century Gothic" panose="020B0502020202020204" pitchFamily="34" charset="0"/>
                <a:ea typeface="Calibri" panose="020F0502020204030204" pitchFamily="34" charset="0"/>
                <a:cs typeface="Times New Roman" panose="02020603050405020304" pitchFamily="18" charset="0"/>
              </a:rPr>
              <a:t>Array</a:t>
            </a:r>
            <a:r>
              <a:rPr lang="tr-TR" dirty="0" err="1">
                <a:latin typeface="Century Gothic" panose="020B0502020202020204" pitchFamily="34" charset="0"/>
                <a:ea typeface="Calibri" panose="020F0502020204030204" pitchFamily="34" charset="0"/>
                <a:cs typeface="Times New Roman" panose="02020603050405020304" pitchFamily="18" charset="0"/>
              </a:rPr>
              <a:t>List’lerin</a:t>
            </a:r>
            <a:r>
              <a:rPr lang="tr-TR" dirty="0">
                <a:latin typeface="Century Gothic" panose="020B0502020202020204" pitchFamily="34" charset="0"/>
                <a:ea typeface="Calibri" panose="020F0502020204030204" pitchFamily="34" charset="0"/>
                <a:cs typeface="Times New Roman" panose="02020603050405020304" pitchFamily="18" charset="0"/>
              </a:rPr>
              <a:t> </a:t>
            </a:r>
            <a:r>
              <a:rPr lang="tr-TR" dirty="0" err="1">
                <a:latin typeface="Century Gothic" panose="020B0502020202020204" pitchFamily="34" charset="0"/>
                <a:ea typeface="Calibri" panose="020F0502020204030204" pitchFamily="34" charset="0"/>
                <a:cs typeface="Times New Roman" panose="02020603050405020304" pitchFamily="18" charset="0"/>
              </a:rPr>
              <a:t>metod</a:t>
            </a:r>
            <a:r>
              <a:rPr lang="tr-TR" dirty="0">
                <a:latin typeface="Century Gothic" panose="020B0502020202020204" pitchFamily="34" charset="0"/>
                <a:ea typeface="Calibri" panose="020F0502020204030204" pitchFamily="34" charset="0"/>
                <a:cs typeface="Times New Roman" panose="02020603050405020304" pitchFamily="18" charset="0"/>
              </a:rPr>
              <a:t> ve özelliklerini kullanmak için ilk olarak .Net </a:t>
            </a:r>
            <a:r>
              <a:rPr lang="tr-TR" dirty="0" err="1">
                <a:latin typeface="Century Gothic" panose="020B0502020202020204" pitchFamily="34" charset="0"/>
                <a:ea typeface="Calibri" panose="020F0502020204030204" pitchFamily="34" charset="0"/>
                <a:cs typeface="Times New Roman" panose="02020603050405020304" pitchFamily="18" charset="0"/>
              </a:rPr>
              <a:t>Studio’da</a:t>
            </a:r>
            <a:r>
              <a:rPr lang="tr-TR" dirty="0">
                <a:latin typeface="Century Gothic" panose="020B0502020202020204" pitchFamily="34" charset="0"/>
                <a:ea typeface="Calibri" panose="020F0502020204030204" pitchFamily="34" charset="0"/>
                <a:cs typeface="Times New Roman" panose="02020603050405020304" pitchFamily="18" charset="0"/>
              </a:rPr>
              <a:t> </a:t>
            </a:r>
            <a:r>
              <a:rPr lang="tr-TR" dirty="0" err="1">
                <a:latin typeface="Century Gothic" panose="020B0502020202020204" pitchFamily="34" charset="0"/>
                <a:ea typeface="Calibri" panose="020F0502020204030204" pitchFamily="34" charset="0"/>
                <a:cs typeface="Times New Roman" panose="02020603050405020304" pitchFamily="18" charset="0"/>
              </a:rPr>
              <a:t>Colections</a:t>
            </a:r>
            <a:r>
              <a:rPr lang="tr-TR" dirty="0">
                <a:latin typeface="Century Gothic" panose="020B0502020202020204" pitchFamily="34" charset="0"/>
                <a:ea typeface="Calibri" panose="020F0502020204030204" pitchFamily="34" charset="0"/>
                <a:cs typeface="Times New Roman" panose="02020603050405020304" pitchFamily="18" charset="0"/>
              </a:rPr>
              <a:t> sınıfını çalışmaya dahil etmek gerekmektedir. Bunun içinde aşağıdaki ifade kullanılır.</a:t>
            </a:r>
          </a:p>
          <a:p>
            <a:pPr algn="just">
              <a:lnSpc>
                <a:spcPct val="107000"/>
              </a:lnSpc>
              <a:spcAft>
                <a:spcPts val="800"/>
              </a:spcAft>
            </a:pPr>
            <a:r>
              <a:rPr lang="tr-TR" dirty="0" err="1">
                <a:solidFill>
                  <a:schemeClr val="accent2"/>
                </a:solidFill>
                <a:latin typeface="Century Gothic" panose="020B0502020202020204" pitchFamily="34" charset="0"/>
                <a:ea typeface="Calibri" panose="020F0502020204030204" pitchFamily="34" charset="0"/>
                <a:cs typeface="Times New Roman" panose="02020603050405020304" pitchFamily="18" charset="0"/>
              </a:rPr>
              <a:t>using</a:t>
            </a:r>
            <a:r>
              <a:rPr lang="tr-TR" dirty="0">
                <a:latin typeface="Century Gothic" panose="020B0502020202020204" pitchFamily="34" charset="0"/>
                <a:ea typeface="Calibri" panose="020F0502020204030204" pitchFamily="34" charset="0"/>
                <a:cs typeface="Times New Roman" panose="02020603050405020304" pitchFamily="18" charset="0"/>
              </a:rPr>
              <a:t> </a:t>
            </a:r>
            <a:r>
              <a:rPr lang="tr-TR" dirty="0" err="1">
                <a:latin typeface="Century Gothic" panose="020B0502020202020204" pitchFamily="34" charset="0"/>
                <a:ea typeface="Calibri" panose="020F0502020204030204" pitchFamily="34" charset="0"/>
                <a:cs typeface="Times New Roman" panose="02020603050405020304" pitchFamily="18" charset="0"/>
              </a:rPr>
              <a:t>System.Collections</a:t>
            </a:r>
            <a:r>
              <a:rPr lang="tr-TR" dirty="0">
                <a:latin typeface="Century Gothic" panose="020B050202020202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pPr>
            <a:r>
              <a:rPr lang="tr-TR" sz="1800" b="1" dirty="0">
                <a:solidFill>
                  <a:schemeClr val="accent2"/>
                </a:solidFill>
                <a:effectLst/>
                <a:latin typeface="Century Gothic" panose="020B0502020202020204" pitchFamily="34" charset="0"/>
                <a:ea typeface="Calibri" panose="020F0502020204030204" pitchFamily="34" charset="0"/>
                <a:cs typeface="Times New Roman" panose="02020603050405020304" pitchFamily="18" charset="0"/>
              </a:rPr>
              <a:t>1. Nesne Oluşturma</a:t>
            </a:r>
          </a:p>
          <a:p>
            <a:pPr marL="114300" indent="0" algn="ctr">
              <a:lnSpc>
                <a:spcPct val="107000"/>
              </a:lnSpc>
              <a:spcAft>
                <a:spcPts val="800"/>
              </a:spcAft>
            </a:pPr>
            <a:r>
              <a:rPr lang="tr-TR" sz="1800" dirty="0" err="1">
                <a:solidFill>
                  <a:srgbClr val="2B91AF"/>
                </a:solidFill>
                <a:latin typeface="Century Gothic" panose="020B0502020202020204" pitchFamily="34" charset="0"/>
              </a:rPr>
              <a:t>ArrayList</a:t>
            </a:r>
            <a:r>
              <a:rPr lang="tr-TR" sz="1800" dirty="0">
                <a:solidFill>
                  <a:srgbClr val="000000"/>
                </a:solidFill>
                <a:latin typeface="Century Gothic" panose="020B0502020202020204" pitchFamily="34" charset="0"/>
              </a:rPr>
              <a:t> </a:t>
            </a:r>
            <a:r>
              <a:rPr lang="tr-TR" sz="1800" dirty="0" err="1">
                <a:solidFill>
                  <a:srgbClr val="000000"/>
                </a:solidFill>
                <a:latin typeface="Century Gothic" panose="020B0502020202020204" pitchFamily="34" charset="0"/>
              </a:rPr>
              <a:t>DinamikDizi</a:t>
            </a:r>
            <a:r>
              <a:rPr lang="tr-TR" sz="1800" dirty="0">
                <a:solidFill>
                  <a:srgbClr val="000000"/>
                </a:solidFill>
                <a:latin typeface="Century Gothic" panose="020B0502020202020204" pitchFamily="34" charset="0"/>
              </a:rPr>
              <a:t> = </a:t>
            </a:r>
            <a:r>
              <a:rPr lang="tr-TR" sz="1800" dirty="0" err="1">
                <a:solidFill>
                  <a:srgbClr val="0000FF"/>
                </a:solidFill>
                <a:latin typeface="Century Gothic" panose="020B0502020202020204" pitchFamily="34" charset="0"/>
              </a:rPr>
              <a:t>new</a:t>
            </a:r>
            <a:r>
              <a:rPr lang="tr-TR" sz="1800" dirty="0">
                <a:solidFill>
                  <a:srgbClr val="000000"/>
                </a:solidFill>
                <a:latin typeface="Century Gothic" panose="020B0502020202020204" pitchFamily="34" charset="0"/>
              </a:rPr>
              <a:t> </a:t>
            </a:r>
            <a:r>
              <a:rPr lang="tr-TR" sz="1800" dirty="0" err="1">
                <a:solidFill>
                  <a:srgbClr val="2B91AF"/>
                </a:solidFill>
                <a:latin typeface="Century Gothic" panose="020B0502020202020204" pitchFamily="34" charset="0"/>
              </a:rPr>
              <a:t>ArrayList</a:t>
            </a:r>
            <a:r>
              <a:rPr lang="tr-TR" sz="1800" dirty="0">
                <a:solidFill>
                  <a:srgbClr val="000000"/>
                </a:solidFill>
                <a:latin typeface="Century Gothic" panose="020B0502020202020204" pitchFamily="34" charset="0"/>
              </a:rPr>
              <a:t>();</a:t>
            </a:r>
          </a:p>
          <a:p>
            <a:pPr marL="114300" indent="0">
              <a:lnSpc>
                <a:spcPct val="107000"/>
              </a:lnSpc>
              <a:spcAft>
                <a:spcPts val="800"/>
              </a:spcAft>
            </a:pPr>
            <a:r>
              <a:rPr lang="tr-TR" sz="1800" dirty="0" err="1">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DinamikDizi</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isminde </a:t>
            </a:r>
            <a:r>
              <a:rPr lang="tr-TR" sz="1800" dirty="0" err="1">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ArrayList</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sınıfından bir nesne oluşturuldu. Bu nesne, sınıftaki nesnelerin referansını oluşturacak.</a:t>
            </a:r>
          </a:p>
          <a:p>
            <a:pPr marL="114300" indent="0" algn="just">
              <a:lnSpc>
                <a:spcPct val="107000"/>
              </a:lnSpc>
              <a:spcAft>
                <a:spcPts val="800"/>
              </a:spcAft>
            </a:pPr>
            <a:r>
              <a:rPr lang="tr-TR" b="1" dirty="0">
                <a:solidFill>
                  <a:schemeClr val="accent2"/>
                </a:solidFill>
                <a:latin typeface="Century Gothic" panose="020B0502020202020204" pitchFamily="34" charset="0"/>
                <a:cs typeface="Times New Roman" panose="02020603050405020304" pitchFamily="18" charset="0"/>
              </a:rPr>
              <a:t>2. Öğe Ekleme</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dirty="0" err="1">
                <a:solidFill>
                  <a:srgbClr val="2B91AF"/>
                </a:solidFill>
                <a:latin typeface="Century Gothic" panose="020B0502020202020204" pitchFamily="34" charset="0"/>
              </a:rPr>
              <a:t>Add</a:t>
            </a:r>
            <a:r>
              <a:rPr lang="tr-TR" sz="1800" dirty="0">
                <a:solidFill>
                  <a:srgbClr val="000000"/>
                </a:solidFill>
                <a:latin typeface="Century Gothic" panose="020B0502020202020204" pitchFamily="34" charset="0"/>
              </a:rPr>
              <a:t>(</a:t>
            </a:r>
            <a:r>
              <a:rPr lang="tr-TR" sz="1800" dirty="0">
                <a:solidFill>
                  <a:srgbClr val="A31515"/>
                </a:solidFill>
                <a:latin typeface="Century Gothic" panose="020B0502020202020204" pitchFamily="34" charset="0"/>
              </a:rPr>
              <a:t>"Sedat"</a:t>
            </a:r>
            <a:r>
              <a:rPr lang="tr-TR" sz="1800" dirty="0">
                <a:solidFill>
                  <a:srgbClr val="000000"/>
                </a:solidFill>
                <a:latin typeface="Century Gothic" panose="020B0502020202020204" pitchFamily="34" charset="0"/>
              </a:rPr>
              <a:t>);</a:t>
            </a:r>
          </a:p>
          <a:p>
            <a:pPr marL="114300" indent="0">
              <a:lnSpc>
                <a:spcPct val="107000"/>
              </a:lnSpc>
              <a:spcAft>
                <a:spcPts val="800"/>
              </a:spcAft>
            </a:pPr>
            <a:r>
              <a:rPr lang="tr-TR" sz="1800" dirty="0" err="1">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DinamikDizi</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ismindeki </a:t>
            </a:r>
            <a:r>
              <a:rPr lang="tr-TR" sz="1800" dirty="0" err="1">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ArrayList’e</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veri tipi fark etmeksizin </a:t>
            </a:r>
            <a:r>
              <a:rPr lang="tr-TR" dirty="0" err="1">
                <a:solidFill>
                  <a:srgbClr val="2B91AF"/>
                </a:solidFill>
                <a:latin typeface="Century Gothic" panose="020B0502020202020204" pitchFamily="34" charset="0"/>
              </a:rPr>
              <a:t>Add</a:t>
            </a:r>
            <a:r>
              <a:rPr lang="tr-TR" dirty="0">
                <a:solidFill>
                  <a:srgbClr val="2B91AF"/>
                </a:solidFill>
                <a:latin typeface="Century Gothic" panose="020B0502020202020204" pitchFamily="34" charset="0"/>
              </a:rPr>
              <a:t>() </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komutu ile veri eklenebilir.</a:t>
            </a:r>
            <a:endParaRPr lang="tr-TR" dirty="0">
              <a:solidFill>
                <a:schemeClr val="accent2"/>
              </a:solidFill>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SzPts val="1800"/>
              <a:buNone/>
            </a:pPr>
            <a:endParaRPr sz="1800" b="1" dirty="0"/>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292041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de Kullanılan Metotlar ve Özellikler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3. Öğe Silme</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Remove</a:t>
            </a:r>
            <a:r>
              <a:rPr lang="tr-TR" sz="1800" dirty="0">
                <a:solidFill>
                  <a:srgbClr val="000000"/>
                </a:solidFill>
                <a:latin typeface="Century Gothic" panose="020B0502020202020204" pitchFamily="34" charset="0"/>
              </a:rPr>
              <a:t>(</a:t>
            </a:r>
            <a:r>
              <a:rPr lang="tr-TR" sz="1800" dirty="0">
                <a:solidFill>
                  <a:srgbClr val="A31515"/>
                </a:solidFill>
                <a:latin typeface="Century Gothic" panose="020B0502020202020204" pitchFamily="34" charset="0"/>
              </a:rPr>
              <a:t>"Sedat"</a:t>
            </a:r>
            <a:r>
              <a:rPr lang="tr-TR" sz="1800" dirty="0">
                <a:solidFill>
                  <a:srgbClr val="000000"/>
                </a:solidFill>
                <a:latin typeface="Century Gothic" panose="020B0502020202020204" pitchFamily="34" charset="0"/>
              </a:rPr>
              <a:t>);</a:t>
            </a:r>
          </a:p>
          <a:p>
            <a:pPr marL="114300" indent="0">
              <a:lnSpc>
                <a:spcPct val="107000"/>
              </a:lnSpc>
              <a:spcAft>
                <a:spcPts val="800"/>
              </a:spcAft>
            </a:pPr>
            <a:r>
              <a:rPr lang="tr-TR" sz="1800" dirty="0" err="1">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DinamikDizi</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isminde </a:t>
            </a:r>
            <a:r>
              <a:rPr lang="tr-TR" sz="1800" dirty="0" err="1">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ArrayList’in</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içerisinde bulunan  </a:t>
            </a:r>
            <a:r>
              <a:rPr lang="tr-TR" dirty="0">
                <a:solidFill>
                  <a:srgbClr val="A31515"/>
                </a:solidFill>
                <a:latin typeface="Century Gothic" panose="020B0502020202020204" pitchFamily="34" charset="0"/>
              </a:rPr>
              <a:t>Sedat</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öğesi </a:t>
            </a:r>
            <a:r>
              <a:rPr lang="tr-TR" sz="1700" dirty="0" err="1">
                <a:solidFill>
                  <a:srgbClr val="2B91AF"/>
                </a:solidFill>
                <a:latin typeface="Century Gothic" panose="020B0502020202020204" pitchFamily="34" charset="0"/>
              </a:rPr>
              <a:t>Remove</a:t>
            </a:r>
            <a:r>
              <a:rPr lang="tr-TR" sz="1700" dirty="0">
                <a:solidFill>
                  <a:srgbClr val="2B91AF"/>
                </a:solidFill>
                <a:latin typeface="Century Gothic" panose="020B0502020202020204" pitchFamily="34" charset="0"/>
              </a:rPr>
              <a:t>()</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komutu ile silinmekted</a:t>
            </a:r>
            <a:r>
              <a:rPr lang="tr-TR" dirty="0">
                <a:solidFill>
                  <a:schemeClr val="tx1"/>
                </a:solidFill>
                <a:latin typeface="Century Gothic" panose="020B0502020202020204" pitchFamily="34" charset="0"/>
                <a:ea typeface="Calibri" panose="020F0502020204030204" pitchFamily="34" charset="0"/>
                <a:cs typeface="Times New Roman" panose="02020603050405020304" pitchFamily="18" charset="0"/>
              </a:rPr>
              <a:t>ir.</a:t>
            </a:r>
            <a:endPar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4. </a:t>
            </a:r>
            <a:r>
              <a:rPr lang="tr-TR" sz="1700" b="1" dirty="0" err="1">
                <a:solidFill>
                  <a:schemeClr val="accent2"/>
                </a:solidFill>
                <a:latin typeface="Century Gothic" panose="020B0502020202020204" pitchFamily="34" charset="0"/>
                <a:cs typeface="Times New Roman" panose="02020603050405020304" pitchFamily="18" charset="0"/>
              </a:rPr>
              <a:t>ArrayList’deki</a:t>
            </a:r>
            <a:r>
              <a:rPr lang="tr-TR" sz="1700" b="1" dirty="0">
                <a:solidFill>
                  <a:schemeClr val="accent2"/>
                </a:solidFill>
                <a:latin typeface="Century Gothic" panose="020B0502020202020204" pitchFamily="34" charset="0"/>
                <a:cs typeface="Times New Roman" panose="02020603050405020304" pitchFamily="18" charset="0"/>
              </a:rPr>
              <a:t> tüm öğeleri silme</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Clear</a:t>
            </a:r>
            <a:r>
              <a:rPr lang="tr-TR" sz="1700" dirty="0">
                <a:solidFill>
                  <a:srgbClr val="2B91AF"/>
                </a:solidFill>
                <a:latin typeface="Century Gothic" panose="020B0502020202020204" pitchFamily="34" charset="0"/>
              </a:rPr>
              <a:t>()</a:t>
            </a:r>
            <a:r>
              <a:rPr lang="tr-TR" sz="1800" dirty="0">
                <a:solidFill>
                  <a:srgbClr val="000000"/>
                </a:solidFill>
                <a:latin typeface="Century Gothic" panose="020B0502020202020204" pitchFamily="34" charset="0"/>
              </a:rPr>
              <a:t>;</a:t>
            </a:r>
          </a:p>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5. </a:t>
            </a:r>
            <a:r>
              <a:rPr lang="tr-TR" sz="1700" b="1" dirty="0" err="1">
                <a:solidFill>
                  <a:schemeClr val="accent2"/>
                </a:solidFill>
                <a:latin typeface="Century Gothic" panose="020B0502020202020204" pitchFamily="34" charset="0"/>
                <a:cs typeface="Times New Roman" panose="02020603050405020304" pitchFamily="18" charset="0"/>
              </a:rPr>
              <a:t>ArrayList’deki</a:t>
            </a:r>
            <a:r>
              <a:rPr lang="tr-TR" sz="1700" b="1" dirty="0">
                <a:solidFill>
                  <a:schemeClr val="accent2"/>
                </a:solidFill>
                <a:latin typeface="Century Gothic" panose="020B0502020202020204" pitchFamily="34" charset="0"/>
                <a:cs typeface="Times New Roman" panose="02020603050405020304" pitchFamily="18" charset="0"/>
              </a:rPr>
              <a:t> öğelerin sayısı</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Count</a:t>
            </a:r>
            <a:r>
              <a:rPr lang="tr-TR" sz="1700" dirty="0">
                <a:solidFill>
                  <a:srgbClr val="2B91AF"/>
                </a:solidFill>
                <a:latin typeface="Century Gothic" panose="020B0502020202020204" pitchFamily="34" charset="0"/>
              </a:rPr>
              <a:t>()</a:t>
            </a:r>
            <a:r>
              <a:rPr lang="tr-TR" sz="1800" dirty="0">
                <a:solidFill>
                  <a:srgbClr val="000000"/>
                </a:solidFill>
                <a:latin typeface="Century Gothic" panose="020B0502020202020204" pitchFamily="34" charset="0"/>
              </a:rPr>
              <a:t>;</a:t>
            </a:r>
            <a:endParaRPr sz="1800" b="1" dirty="0"/>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161310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de Kullanılan Metotlar ve Özellikler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17</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6. Kapasite Değeri</a:t>
            </a:r>
          </a:p>
          <a:p>
            <a:pPr marL="114300" indent="0" algn="ctr">
              <a:lnSpc>
                <a:spcPct val="107000"/>
              </a:lnSpc>
              <a:spcAft>
                <a:spcPts val="800"/>
              </a:spcAft>
            </a:pPr>
            <a:r>
              <a:rPr lang="tr-TR" sz="1700" dirty="0" err="1">
                <a:solidFill>
                  <a:srgbClr val="2B91AF"/>
                </a:solidFill>
                <a:latin typeface="Century Gothic" panose="020B0502020202020204" pitchFamily="34" charset="0"/>
              </a:rPr>
              <a:t>int</a:t>
            </a:r>
            <a:r>
              <a:rPr lang="tr-TR" sz="1800" dirty="0">
                <a:solidFill>
                  <a:srgbClr val="000000"/>
                </a:solidFill>
                <a:latin typeface="Century Gothic" panose="020B0502020202020204" pitchFamily="34" charset="0"/>
              </a:rPr>
              <a:t> Kapasite=</a:t>
            </a: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Capacity</a:t>
            </a:r>
            <a:r>
              <a:rPr lang="tr-TR" sz="1800" dirty="0">
                <a:solidFill>
                  <a:srgbClr val="000000"/>
                </a:solidFill>
                <a:latin typeface="Century Gothic" panose="020B0502020202020204" pitchFamily="34" charset="0"/>
              </a:rPr>
              <a:t>;</a:t>
            </a:r>
          </a:p>
          <a:p>
            <a:pPr marL="114300" indent="0">
              <a:lnSpc>
                <a:spcPct val="107000"/>
              </a:lnSpc>
              <a:spcAft>
                <a:spcPts val="800"/>
              </a:spcAft>
            </a:pP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Bir </a:t>
            </a:r>
            <a:r>
              <a:rPr lang="tr-TR" sz="1800" dirty="0" err="1">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ArrayList’in</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kapasitesini öğrenmek için kullanılır. Geri döndürdüğü değer </a:t>
            </a:r>
            <a:r>
              <a:rPr lang="tr-TR" sz="1800" dirty="0" err="1">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integer</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bir değerdir.</a:t>
            </a:r>
          </a:p>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7. </a:t>
            </a:r>
            <a:r>
              <a:rPr lang="tr-TR" sz="1700" b="1" dirty="0" err="1">
                <a:solidFill>
                  <a:schemeClr val="accent2"/>
                </a:solidFill>
                <a:latin typeface="Century Gothic" panose="020B0502020202020204" pitchFamily="34" charset="0"/>
                <a:cs typeface="Times New Roman" panose="02020603050405020304" pitchFamily="18" charset="0"/>
              </a:rPr>
              <a:t>ArrayList’de</a:t>
            </a:r>
            <a:r>
              <a:rPr lang="tr-TR" sz="1700" b="1" dirty="0">
                <a:solidFill>
                  <a:schemeClr val="accent2"/>
                </a:solidFill>
                <a:latin typeface="Century Gothic" panose="020B0502020202020204" pitchFamily="34" charset="0"/>
                <a:cs typeface="Times New Roman" panose="02020603050405020304" pitchFamily="18" charset="0"/>
              </a:rPr>
              <a:t> öğe aramak-1</a:t>
            </a:r>
          </a:p>
          <a:p>
            <a:pPr marL="114300" indent="0" algn="ctr">
              <a:lnSpc>
                <a:spcPct val="107000"/>
              </a:lnSpc>
              <a:spcAft>
                <a:spcPts val="800"/>
              </a:spcAft>
            </a:pPr>
            <a:r>
              <a:rPr lang="tr-TR" dirty="0" err="1">
                <a:solidFill>
                  <a:srgbClr val="000000"/>
                </a:solidFill>
                <a:latin typeface="Century Gothic" panose="020B0502020202020204" pitchFamily="34" charset="0"/>
              </a:rPr>
              <a:t>b</a:t>
            </a:r>
            <a:r>
              <a:rPr lang="tr-TR" sz="1800" dirty="0" err="1">
                <a:solidFill>
                  <a:srgbClr val="000000"/>
                </a:solidFill>
                <a:latin typeface="Century Gothic" panose="020B0502020202020204" pitchFamily="34" charset="0"/>
              </a:rPr>
              <a:t>ool</a:t>
            </a:r>
            <a:r>
              <a:rPr lang="tr-TR" sz="1800" dirty="0">
                <a:solidFill>
                  <a:srgbClr val="000000"/>
                </a:solidFill>
                <a:latin typeface="Century Gothic" panose="020B0502020202020204" pitchFamily="34" charset="0"/>
              </a:rPr>
              <a:t> </a:t>
            </a:r>
            <a:r>
              <a:rPr lang="tr-TR" sz="1800" dirty="0" err="1">
                <a:solidFill>
                  <a:srgbClr val="000000"/>
                </a:solidFill>
                <a:latin typeface="Century Gothic" panose="020B0502020202020204" pitchFamily="34" charset="0"/>
              </a:rPr>
              <a:t>varmı</a:t>
            </a:r>
            <a:r>
              <a:rPr lang="tr-TR" sz="1800" dirty="0">
                <a:solidFill>
                  <a:srgbClr val="000000"/>
                </a:solidFill>
                <a:latin typeface="Century Gothic" panose="020B0502020202020204" pitchFamily="34" charset="0"/>
              </a:rPr>
              <a:t>=</a:t>
            </a: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Contains</a:t>
            </a:r>
            <a:r>
              <a:rPr lang="tr-TR" sz="1700" dirty="0">
                <a:solidFill>
                  <a:srgbClr val="2B91AF"/>
                </a:solidFill>
                <a:latin typeface="Century Gothic" panose="020B0502020202020204" pitchFamily="34" charset="0"/>
              </a:rPr>
              <a:t>(123)</a:t>
            </a:r>
            <a:r>
              <a:rPr lang="tr-TR" sz="1800" dirty="0">
                <a:solidFill>
                  <a:srgbClr val="000000"/>
                </a:solidFill>
                <a:latin typeface="Century Gothic" panose="020B0502020202020204" pitchFamily="34" charset="0"/>
              </a:rPr>
              <a:t>;</a:t>
            </a:r>
          </a:p>
          <a:p>
            <a:pPr marL="114300" indent="0">
              <a:lnSpc>
                <a:spcPct val="107000"/>
              </a:lnSpc>
              <a:spcAft>
                <a:spcPts val="800"/>
              </a:spcAft>
            </a:pPr>
            <a:r>
              <a:rPr lang="tr-TR" sz="1800" dirty="0" err="1">
                <a:solidFill>
                  <a:srgbClr val="000000"/>
                </a:solidFill>
                <a:latin typeface="Century Gothic" panose="020B0502020202020204" pitchFamily="34" charset="0"/>
              </a:rPr>
              <a:t>ArrayList</a:t>
            </a:r>
            <a:r>
              <a:rPr lang="tr-TR" sz="1800" dirty="0">
                <a:solidFill>
                  <a:srgbClr val="000000"/>
                </a:solidFill>
                <a:latin typeface="Century Gothic" panose="020B0502020202020204" pitchFamily="34" charset="0"/>
              </a:rPr>
              <a:t> içerisinde parametre olarak girilen değeri arar. Aranan öğe bulunursa </a:t>
            </a:r>
            <a:r>
              <a:rPr lang="tr-TR" sz="1800" dirty="0">
                <a:solidFill>
                  <a:srgbClr val="00B050"/>
                </a:solidFill>
                <a:latin typeface="Century Gothic" panose="020B0502020202020204" pitchFamily="34" charset="0"/>
              </a:rPr>
              <a:t>TRUE</a:t>
            </a:r>
            <a:r>
              <a:rPr lang="tr-TR" sz="1800" dirty="0">
                <a:solidFill>
                  <a:srgbClr val="000000"/>
                </a:solidFill>
                <a:latin typeface="Century Gothic" panose="020B0502020202020204" pitchFamily="34" charset="0"/>
              </a:rPr>
              <a:t>, bulunmazsa </a:t>
            </a:r>
            <a:r>
              <a:rPr lang="tr-TR" sz="1800" dirty="0">
                <a:solidFill>
                  <a:srgbClr val="FF0000"/>
                </a:solidFill>
                <a:latin typeface="Century Gothic" panose="020B0502020202020204" pitchFamily="34" charset="0"/>
              </a:rPr>
              <a:t>FALSE</a:t>
            </a:r>
            <a:r>
              <a:rPr lang="tr-TR" sz="1800" dirty="0">
                <a:solidFill>
                  <a:srgbClr val="000000"/>
                </a:solidFill>
                <a:latin typeface="Century Gothic" panose="020B0502020202020204" pitchFamily="34" charset="0"/>
              </a:rPr>
              <a:t> değerini döndürür.</a:t>
            </a: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1858291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de Kullanılan Metotlar ve Özellikler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18</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8. </a:t>
            </a:r>
            <a:r>
              <a:rPr lang="tr-TR" sz="1700" b="1" dirty="0" err="1">
                <a:solidFill>
                  <a:schemeClr val="accent2"/>
                </a:solidFill>
                <a:latin typeface="Century Gothic" panose="020B0502020202020204" pitchFamily="34" charset="0"/>
                <a:cs typeface="Times New Roman" panose="02020603050405020304" pitchFamily="18" charset="0"/>
              </a:rPr>
              <a:t>ArrayList’de</a:t>
            </a:r>
            <a:r>
              <a:rPr lang="tr-TR" sz="1700" b="1" dirty="0">
                <a:solidFill>
                  <a:schemeClr val="accent2"/>
                </a:solidFill>
                <a:latin typeface="Century Gothic" panose="020B0502020202020204" pitchFamily="34" charset="0"/>
                <a:cs typeface="Times New Roman" panose="02020603050405020304" pitchFamily="18" charset="0"/>
              </a:rPr>
              <a:t> öğe aramak-2</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800" dirty="0">
                <a:solidFill>
                  <a:srgbClr val="000000"/>
                </a:solidFill>
                <a:latin typeface="Century Gothic" panose="020B0502020202020204" pitchFamily="34" charset="0"/>
              </a:rPr>
              <a:t>.</a:t>
            </a:r>
            <a:r>
              <a:rPr lang="tr-TR" sz="1700" dirty="0">
                <a:solidFill>
                  <a:srgbClr val="2B91AF"/>
                </a:solidFill>
                <a:latin typeface="Century Gothic" panose="020B0502020202020204" pitchFamily="34" charset="0"/>
              </a:rPr>
              <a:t> </a:t>
            </a:r>
            <a:r>
              <a:rPr lang="tr-TR" sz="1700" dirty="0" err="1">
                <a:solidFill>
                  <a:srgbClr val="2B91AF"/>
                </a:solidFill>
                <a:latin typeface="Century Gothic" panose="020B0502020202020204" pitchFamily="34" charset="0"/>
              </a:rPr>
              <a:t>BinarySearch</a:t>
            </a:r>
            <a:r>
              <a:rPr lang="tr-TR" sz="1700" dirty="0">
                <a:solidFill>
                  <a:srgbClr val="2B91AF"/>
                </a:solidFill>
                <a:latin typeface="Century Gothic" panose="020B0502020202020204" pitchFamily="34" charset="0"/>
              </a:rPr>
              <a:t>(321)</a:t>
            </a:r>
            <a:r>
              <a:rPr lang="tr-TR" sz="1800" dirty="0">
                <a:solidFill>
                  <a:srgbClr val="000000"/>
                </a:solidFill>
                <a:latin typeface="Century Gothic" panose="020B0502020202020204" pitchFamily="34" charset="0"/>
              </a:rPr>
              <a:t>;</a:t>
            </a:r>
          </a:p>
          <a:p>
            <a:pPr marL="114300" indent="0" algn="just">
              <a:lnSpc>
                <a:spcPct val="107000"/>
              </a:lnSpc>
              <a:spcAft>
                <a:spcPts val="800"/>
              </a:spcAft>
            </a:pPr>
            <a:r>
              <a:rPr lang="tr-TR" sz="1800" dirty="0" err="1">
                <a:solidFill>
                  <a:srgbClr val="000000"/>
                </a:solidFill>
                <a:latin typeface="Century Gothic" panose="020B0502020202020204" pitchFamily="34" charset="0"/>
              </a:rPr>
              <a:t>ArrayList</a:t>
            </a:r>
            <a:r>
              <a:rPr lang="tr-TR" sz="1800" dirty="0">
                <a:solidFill>
                  <a:srgbClr val="000000"/>
                </a:solidFill>
                <a:latin typeface="Century Gothic" panose="020B0502020202020204" pitchFamily="34" charset="0"/>
              </a:rPr>
              <a:t> </a:t>
            </a:r>
            <a:r>
              <a:rPr lang="tr-TR" dirty="0">
                <a:solidFill>
                  <a:srgbClr val="000000"/>
                </a:solidFill>
                <a:latin typeface="Century Gothic" panose="020B0502020202020204" pitchFamily="34" charset="0"/>
              </a:rPr>
              <a:t>içerisinde parametre olarak girilen değeri arar. Değer bulunursa değerin </a:t>
            </a:r>
            <a:r>
              <a:rPr lang="tr-TR" dirty="0">
                <a:solidFill>
                  <a:srgbClr val="00B050"/>
                </a:solidFill>
                <a:latin typeface="Century Gothic" panose="020B0502020202020204" pitchFamily="34" charset="0"/>
              </a:rPr>
              <a:t>endeks numarasını döndürür</a:t>
            </a:r>
            <a:r>
              <a:rPr lang="tr-TR" dirty="0">
                <a:solidFill>
                  <a:srgbClr val="000000"/>
                </a:solidFill>
                <a:latin typeface="Century Gothic" panose="020B0502020202020204" pitchFamily="34" charset="0"/>
              </a:rPr>
              <a:t>. Eğer değer bulunamaz ise </a:t>
            </a:r>
            <a:r>
              <a:rPr lang="tr-TR" dirty="0">
                <a:solidFill>
                  <a:srgbClr val="FF0000"/>
                </a:solidFill>
                <a:latin typeface="Century Gothic" panose="020B0502020202020204" pitchFamily="34" charset="0"/>
              </a:rPr>
              <a:t>negatif bir değer </a:t>
            </a:r>
            <a:r>
              <a:rPr lang="tr-TR" dirty="0">
                <a:solidFill>
                  <a:srgbClr val="000000"/>
                </a:solidFill>
                <a:latin typeface="Century Gothic" panose="020B0502020202020204" pitchFamily="34" charset="0"/>
              </a:rPr>
              <a:t>döndürür. </a:t>
            </a:r>
            <a:r>
              <a:rPr lang="tr-TR" u="sng" dirty="0">
                <a:solidFill>
                  <a:srgbClr val="000000"/>
                </a:solidFill>
                <a:latin typeface="Century Gothic" panose="020B0502020202020204" pitchFamily="34" charset="0"/>
              </a:rPr>
              <a:t>Bu metodu kullanabilmek için önce </a:t>
            </a:r>
            <a:r>
              <a:rPr lang="tr-TR" u="sng" dirty="0" err="1">
                <a:solidFill>
                  <a:srgbClr val="000000"/>
                </a:solidFill>
                <a:latin typeface="Century Gothic" panose="020B0502020202020204" pitchFamily="34" charset="0"/>
              </a:rPr>
              <a:t>Sort</a:t>
            </a:r>
            <a:r>
              <a:rPr lang="tr-TR" u="sng" dirty="0">
                <a:solidFill>
                  <a:srgbClr val="000000"/>
                </a:solidFill>
                <a:latin typeface="Century Gothic" panose="020B0502020202020204" pitchFamily="34" charset="0"/>
              </a:rPr>
              <a:t>() metodu ile diziyi sıralamamız gerekmektedir</a:t>
            </a:r>
            <a:r>
              <a:rPr lang="tr-TR" dirty="0">
                <a:solidFill>
                  <a:srgbClr val="000000"/>
                </a:solidFill>
                <a:latin typeface="Century Gothic" panose="020B0502020202020204" pitchFamily="34" charset="0"/>
              </a:rPr>
              <a:t>.</a:t>
            </a:r>
          </a:p>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9. </a:t>
            </a:r>
            <a:r>
              <a:rPr lang="tr-TR" sz="1700" b="1" dirty="0" err="1">
                <a:solidFill>
                  <a:schemeClr val="accent2"/>
                </a:solidFill>
                <a:latin typeface="Century Gothic" panose="020B0502020202020204" pitchFamily="34" charset="0"/>
                <a:cs typeface="Times New Roman" panose="02020603050405020304" pitchFamily="18" charset="0"/>
              </a:rPr>
              <a:t>TrimToSize</a:t>
            </a:r>
            <a:r>
              <a:rPr lang="tr-TR" sz="1700" b="1" dirty="0">
                <a:solidFill>
                  <a:schemeClr val="accent2"/>
                </a:solidFill>
                <a:latin typeface="Century Gothic" panose="020B0502020202020204" pitchFamily="34" charset="0"/>
                <a:cs typeface="Times New Roman" panose="02020603050405020304" pitchFamily="18" charset="0"/>
              </a:rPr>
              <a:t>() Metodu</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TrimToSize</a:t>
            </a:r>
            <a:r>
              <a:rPr lang="tr-TR" sz="1700" dirty="0">
                <a:solidFill>
                  <a:srgbClr val="2B91AF"/>
                </a:solidFill>
                <a:latin typeface="Century Gothic" panose="020B0502020202020204" pitchFamily="34" charset="0"/>
              </a:rPr>
              <a:t>()</a:t>
            </a:r>
            <a:r>
              <a:rPr lang="tr-TR" sz="1800" dirty="0">
                <a:solidFill>
                  <a:srgbClr val="000000"/>
                </a:solidFill>
                <a:latin typeface="Century Gothic" panose="020B0502020202020204" pitchFamily="34" charset="0"/>
              </a:rPr>
              <a:t>;</a:t>
            </a:r>
          </a:p>
          <a:p>
            <a:pPr marL="114300" indent="0">
              <a:lnSpc>
                <a:spcPct val="107000"/>
              </a:lnSpc>
              <a:spcAft>
                <a:spcPts val="800"/>
              </a:spcAft>
            </a:pPr>
            <a:r>
              <a:rPr lang="tr-TR" sz="1800" dirty="0">
                <a:solidFill>
                  <a:schemeClr val="tx1"/>
                </a:solidFill>
              </a:rPr>
              <a:t>Dizinin kapasitesini, eleman sayısına eşitler.</a:t>
            </a:r>
          </a:p>
          <a:p>
            <a:pPr marL="114300" indent="0">
              <a:lnSpc>
                <a:spcPct val="107000"/>
              </a:lnSpc>
              <a:spcAft>
                <a:spcPts val="800"/>
              </a:spcAft>
            </a:pPr>
            <a:endParaRPr sz="1800" dirty="0"/>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72353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de Kullanılan Metotlar ve Özellikler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19</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10. </a:t>
            </a:r>
            <a:r>
              <a:rPr lang="tr-TR" sz="1700" b="1" dirty="0" err="1">
                <a:solidFill>
                  <a:schemeClr val="accent2"/>
                </a:solidFill>
                <a:latin typeface="Century Gothic" panose="020B0502020202020204" pitchFamily="34" charset="0"/>
                <a:cs typeface="Times New Roman" panose="02020603050405020304" pitchFamily="18" charset="0"/>
              </a:rPr>
              <a:t>ArrayList’i</a:t>
            </a:r>
            <a:r>
              <a:rPr lang="tr-TR" sz="1700" b="1" dirty="0">
                <a:solidFill>
                  <a:schemeClr val="accent2"/>
                </a:solidFill>
                <a:latin typeface="Century Gothic" panose="020B0502020202020204" pitchFamily="34" charset="0"/>
                <a:cs typeface="Times New Roman" panose="02020603050405020304" pitchFamily="18" charset="0"/>
              </a:rPr>
              <a:t> sıralamak</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Sort</a:t>
            </a:r>
            <a:r>
              <a:rPr lang="tr-TR" sz="1700" dirty="0">
                <a:solidFill>
                  <a:srgbClr val="2B91AF"/>
                </a:solidFill>
                <a:latin typeface="Century Gothic" panose="020B0502020202020204" pitchFamily="34" charset="0"/>
              </a:rPr>
              <a:t>()</a:t>
            </a:r>
            <a:r>
              <a:rPr lang="tr-TR" sz="1800" dirty="0">
                <a:solidFill>
                  <a:srgbClr val="000000"/>
                </a:solidFill>
                <a:latin typeface="Century Gothic" panose="020B0502020202020204" pitchFamily="34" charset="0"/>
              </a:rPr>
              <a:t>;</a:t>
            </a:r>
          </a:p>
          <a:p>
            <a:pPr marL="114300" indent="0" algn="just">
              <a:lnSpc>
                <a:spcPct val="107000"/>
              </a:lnSpc>
              <a:spcAft>
                <a:spcPts val="800"/>
              </a:spcAft>
            </a:pP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Dizi içerisindeki öğeleri </a:t>
            </a:r>
            <a:r>
              <a:rPr lang="tr-TR" sz="1800" b="1" u="sng"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artan sırada </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sıralamaktadır. Sıralama işleminin gerçekleşebilmesi için öğelerin karşılaştırılabilir olması gerekmektedir</a:t>
            </a:r>
            <a:r>
              <a:rPr lang="tr-T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tr-TR" dirty="0">
              <a:solidFill>
                <a:schemeClr val="tx1"/>
              </a:solidFill>
              <a:latin typeface="Century Gothic" panose="020B0502020202020204" pitchFamily="34" charset="0"/>
            </a:endParaRPr>
          </a:p>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11. </a:t>
            </a:r>
            <a:r>
              <a:rPr lang="tr-TR" sz="1700" b="1" dirty="0" err="1">
                <a:solidFill>
                  <a:schemeClr val="accent2"/>
                </a:solidFill>
                <a:latin typeface="Century Gothic" panose="020B0502020202020204" pitchFamily="34" charset="0"/>
                <a:cs typeface="Times New Roman" panose="02020603050405020304" pitchFamily="18" charset="0"/>
              </a:rPr>
              <a:t>ArrayList’i</a:t>
            </a:r>
            <a:r>
              <a:rPr lang="tr-TR" sz="1700" b="1" dirty="0">
                <a:solidFill>
                  <a:schemeClr val="accent2"/>
                </a:solidFill>
                <a:latin typeface="Century Gothic" panose="020B0502020202020204" pitchFamily="34" charset="0"/>
                <a:cs typeface="Times New Roman" panose="02020603050405020304" pitchFamily="18" charset="0"/>
              </a:rPr>
              <a:t> tersten sıralamak</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Reverse</a:t>
            </a:r>
            <a:r>
              <a:rPr lang="tr-TR" sz="1700" dirty="0">
                <a:solidFill>
                  <a:srgbClr val="2B91AF"/>
                </a:solidFill>
                <a:latin typeface="Century Gothic" panose="020B0502020202020204" pitchFamily="34" charset="0"/>
              </a:rPr>
              <a:t>()</a:t>
            </a:r>
            <a:r>
              <a:rPr lang="tr-TR" sz="1800" dirty="0">
                <a:solidFill>
                  <a:srgbClr val="000000"/>
                </a:solidFill>
                <a:latin typeface="Century Gothic" panose="020B0502020202020204" pitchFamily="34" charset="0"/>
              </a:rPr>
              <a:t>;</a:t>
            </a:r>
          </a:p>
          <a:p>
            <a:pPr marL="114300" indent="0" algn="just">
              <a:lnSpc>
                <a:spcPct val="107000"/>
              </a:lnSpc>
              <a:spcAft>
                <a:spcPts val="800"/>
              </a:spcAft>
            </a:pP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Dizi içerisindeki öğeleri </a:t>
            </a:r>
            <a:r>
              <a:rPr lang="tr-TR" sz="1800" b="1" u="sng"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azalan sırada </a:t>
            </a:r>
            <a:r>
              <a:rPr lang="tr-TR" sz="18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sıralamaktadır. Sıralama işleminin gerçekleşebilmesi için öğelerin karşılaştırılabilir olması gerekmektedir</a:t>
            </a:r>
            <a:r>
              <a:rPr lang="tr-T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sz="1800" dirty="0"/>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158403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dirty="0"/>
          </a:p>
        </p:txBody>
      </p:sp>
      <p:sp>
        <p:nvSpPr>
          <p:cNvPr id="2" name="Text Placeholder 1"/>
          <p:cNvSpPr>
            <a:spLocks noGrp="1"/>
          </p:cNvSpPr>
          <p:nvPr>
            <p:ph type="body" idx="1"/>
          </p:nvPr>
        </p:nvSpPr>
        <p:spPr/>
        <p:txBody>
          <a:bodyPr/>
          <a:lstStyle/>
          <a:p>
            <a:endParaRPr lang="en-US"/>
          </a:p>
        </p:txBody>
      </p:sp>
      <p:sp>
        <p:nvSpPr>
          <p:cNvPr id="207" name="Google Shape;207;p4"/>
          <p:cNvSpPr txBox="1"/>
          <p:nvPr/>
        </p:nvSpPr>
        <p:spPr>
          <a:xfrm>
            <a:off x="1703925" y="1485535"/>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Değişken Nedir?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Değişken Türleri</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Dizi Kavramı</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Dizi Kısıtlanma Örneği</a:t>
            </a: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ArrayList</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ArrayList’de</a:t>
            </a: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Kullanılan Metotlar ve Özellikler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ArrayList</a:t>
            </a: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Uygulamaları</a:t>
            </a: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de Kullanılan Metotlar ve Özellikler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20</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12. </a:t>
            </a:r>
            <a:r>
              <a:rPr lang="tr-TR" sz="1700" b="1" dirty="0" err="1">
                <a:solidFill>
                  <a:schemeClr val="accent2"/>
                </a:solidFill>
                <a:latin typeface="Century Gothic" panose="020B0502020202020204" pitchFamily="34" charset="0"/>
                <a:cs typeface="Times New Roman" panose="02020603050405020304" pitchFamily="18" charset="0"/>
              </a:rPr>
              <a:t>RemoveRange</a:t>
            </a:r>
            <a:r>
              <a:rPr lang="tr-TR" sz="1700" b="1" dirty="0">
                <a:solidFill>
                  <a:schemeClr val="accent2"/>
                </a:solidFill>
                <a:latin typeface="Century Gothic" panose="020B0502020202020204" pitchFamily="34" charset="0"/>
                <a:cs typeface="Times New Roman" panose="02020603050405020304" pitchFamily="18" charset="0"/>
              </a:rPr>
              <a:t>(</a:t>
            </a:r>
            <a:r>
              <a:rPr lang="tr-TR" sz="1700" b="1" dirty="0" err="1">
                <a:solidFill>
                  <a:schemeClr val="accent2"/>
                </a:solidFill>
                <a:latin typeface="Century Gothic" panose="020B0502020202020204" pitchFamily="34" charset="0"/>
                <a:cs typeface="Times New Roman" panose="02020603050405020304" pitchFamily="18" charset="0"/>
              </a:rPr>
              <a:t>int</a:t>
            </a:r>
            <a:r>
              <a:rPr lang="tr-TR" sz="1700" b="1" dirty="0">
                <a:solidFill>
                  <a:schemeClr val="accent2"/>
                </a:solidFill>
                <a:latin typeface="Century Gothic" panose="020B0502020202020204" pitchFamily="34" charset="0"/>
                <a:cs typeface="Times New Roman" panose="02020603050405020304" pitchFamily="18" charset="0"/>
              </a:rPr>
              <a:t> i, </a:t>
            </a:r>
            <a:r>
              <a:rPr lang="tr-TR" sz="1700" b="1" dirty="0" err="1">
                <a:solidFill>
                  <a:schemeClr val="accent2"/>
                </a:solidFill>
                <a:latin typeface="Century Gothic" panose="020B0502020202020204" pitchFamily="34" charset="0"/>
                <a:cs typeface="Times New Roman" panose="02020603050405020304" pitchFamily="18" charset="0"/>
              </a:rPr>
              <a:t>int</a:t>
            </a:r>
            <a:r>
              <a:rPr lang="tr-TR" sz="1700" b="1" dirty="0">
                <a:solidFill>
                  <a:schemeClr val="accent2"/>
                </a:solidFill>
                <a:latin typeface="Century Gothic" panose="020B0502020202020204" pitchFamily="34" charset="0"/>
                <a:cs typeface="Times New Roman" panose="02020603050405020304" pitchFamily="18" charset="0"/>
              </a:rPr>
              <a:t> c) Metodu</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RemoveRange</a:t>
            </a:r>
            <a:r>
              <a:rPr lang="tr-TR" sz="1700" dirty="0">
                <a:solidFill>
                  <a:srgbClr val="2B91AF"/>
                </a:solidFill>
                <a:latin typeface="Century Gothic" panose="020B0502020202020204" pitchFamily="34" charset="0"/>
              </a:rPr>
              <a:t>(1,3)</a:t>
            </a:r>
            <a:r>
              <a:rPr lang="tr-TR" sz="1800" dirty="0">
                <a:solidFill>
                  <a:srgbClr val="000000"/>
                </a:solidFill>
                <a:latin typeface="Century Gothic" panose="020B0502020202020204" pitchFamily="34" charset="0"/>
              </a:rPr>
              <a:t>;</a:t>
            </a:r>
          </a:p>
          <a:p>
            <a:pPr marL="114300" indent="0" algn="just">
              <a:lnSpc>
                <a:spcPct val="107000"/>
              </a:lnSpc>
              <a:spcAft>
                <a:spcPts val="800"/>
              </a:spcAft>
            </a:pPr>
            <a:r>
              <a:rPr lang="tr-TR" sz="1700" dirty="0">
                <a:solidFill>
                  <a:schemeClr val="tx1"/>
                </a:solidFill>
                <a:latin typeface="Century Gothic" panose="020B0502020202020204" pitchFamily="34" charset="0"/>
                <a:cs typeface="Times New Roman" panose="02020603050405020304" pitchFamily="18" charset="0"/>
              </a:rPr>
              <a:t>Dizi içerisinde, i. indeksten başlayarak c adet elemanı çıkarır/siler.</a:t>
            </a:r>
          </a:p>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13. </a:t>
            </a:r>
            <a:r>
              <a:rPr lang="tr-TR" sz="1700" b="1" dirty="0" err="1">
                <a:solidFill>
                  <a:schemeClr val="accent2"/>
                </a:solidFill>
                <a:latin typeface="Century Gothic" panose="020B0502020202020204" pitchFamily="34" charset="0"/>
                <a:cs typeface="Times New Roman" panose="02020603050405020304" pitchFamily="18" charset="0"/>
              </a:rPr>
              <a:t>AddRange</a:t>
            </a:r>
            <a:r>
              <a:rPr lang="tr-TR" sz="1700" b="1" dirty="0">
                <a:solidFill>
                  <a:schemeClr val="accent2"/>
                </a:solidFill>
                <a:latin typeface="Century Gothic" panose="020B0502020202020204" pitchFamily="34" charset="0"/>
                <a:cs typeface="Times New Roman" panose="02020603050405020304" pitchFamily="18" charset="0"/>
              </a:rPr>
              <a:t>(Dizi c) Metodu</a:t>
            </a:r>
          </a:p>
          <a:p>
            <a:pPr marL="114300" indent="0" algn="ctr">
              <a:lnSpc>
                <a:spcPct val="107000"/>
              </a:lnSpc>
              <a:spcAft>
                <a:spcPts val="800"/>
              </a:spcAft>
            </a:pPr>
            <a:r>
              <a:rPr lang="tr-TR" dirty="0" err="1">
                <a:solidFill>
                  <a:srgbClr val="000000"/>
                </a:solidFill>
                <a:latin typeface="Century Gothic" panose="020B0502020202020204" pitchFamily="34" charset="0"/>
              </a:rPr>
              <a:t>ArrayList</a:t>
            </a:r>
            <a:r>
              <a:rPr lang="tr-TR" dirty="0">
                <a:solidFill>
                  <a:srgbClr val="000000"/>
                </a:solidFill>
                <a:latin typeface="Century Gothic" panose="020B0502020202020204" pitchFamily="34" charset="0"/>
              </a:rPr>
              <a:t> Ek= </a:t>
            </a:r>
            <a:r>
              <a:rPr lang="tr-TR" dirty="0" err="1">
                <a:solidFill>
                  <a:srgbClr val="000000"/>
                </a:solidFill>
                <a:latin typeface="Century Gothic" panose="020B0502020202020204" pitchFamily="34" charset="0"/>
              </a:rPr>
              <a:t>new</a:t>
            </a:r>
            <a:r>
              <a:rPr lang="tr-TR" dirty="0">
                <a:solidFill>
                  <a:srgbClr val="000000"/>
                </a:solidFill>
                <a:latin typeface="Century Gothic" panose="020B0502020202020204" pitchFamily="34" charset="0"/>
              </a:rPr>
              <a:t> </a:t>
            </a:r>
            <a:r>
              <a:rPr lang="tr-TR" dirty="0" err="1">
                <a:solidFill>
                  <a:srgbClr val="000000"/>
                </a:solidFill>
                <a:latin typeface="Century Gothic" panose="020B0502020202020204" pitchFamily="34" charset="0"/>
              </a:rPr>
              <a:t>ArrayList</a:t>
            </a:r>
            <a:r>
              <a:rPr lang="tr-TR" dirty="0">
                <a:solidFill>
                  <a:srgbClr val="000000"/>
                </a:solidFill>
                <a:latin typeface="Century Gothic" panose="020B0502020202020204" pitchFamily="34" charset="0"/>
              </a:rPr>
              <a:t>();</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AddRange</a:t>
            </a:r>
            <a:r>
              <a:rPr lang="tr-TR" sz="1700" dirty="0">
                <a:solidFill>
                  <a:srgbClr val="2B91AF"/>
                </a:solidFill>
                <a:latin typeface="Century Gothic" panose="020B0502020202020204" pitchFamily="34" charset="0"/>
              </a:rPr>
              <a:t>(Ek)</a:t>
            </a:r>
            <a:r>
              <a:rPr lang="tr-TR" sz="1800" dirty="0">
                <a:solidFill>
                  <a:srgbClr val="000000"/>
                </a:solidFill>
                <a:latin typeface="Century Gothic" panose="020B0502020202020204" pitchFamily="34" charset="0"/>
              </a:rPr>
              <a:t>;</a:t>
            </a:r>
          </a:p>
          <a:p>
            <a:pPr marL="114300" indent="0" algn="just">
              <a:lnSpc>
                <a:spcPct val="107000"/>
              </a:lnSpc>
              <a:spcAft>
                <a:spcPts val="800"/>
              </a:spcAft>
            </a:pPr>
            <a:r>
              <a:rPr lang="tr-TR" sz="1700" dirty="0">
                <a:solidFill>
                  <a:schemeClr val="tx1"/>
                </a:solidFill>
                <a:latin typeface="Century Gothic" panose="020B0502020202020204" pitchFamily="34" charset="0"/>
                <a:cs typeface="Times New Roman" panose="02020603050405020304" pitchFamily="18" charset="0"/>
              </a:rPr>
              <a:t>c dizisini, çağrıda bulunulan dizinin sonuna ekler.</a:t>
            </a:r>
            <a:endParaRPr sz="1700" dirty="0">
              <a:solidFill>
                <a:schemeClr val="tx1"/>
              </a:solidFill>
              <a:latin typeface="Century Gothic" panose="020B0502020202020204" pitchFamily="34" charset="0"/>
              <a:cs typeface="Times New Roman" panose="02020603050405020304" pitchFamily="18" charset="0"/>
            </a:endParaRP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396227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de Kullanılan Metotlar ve Özellikler</a:t>
            </a: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fontScale="92500" lnSpcReduction="10000"/>
          </a:bodyPr>
          <a:lstStyle/>
          <a:p>
            <a:pPr marL="114300" indent="0" algn="just">
              <a:lnSpc>
                <a:spcPct val="107000"/>
              </a:lnSpc>
              <a:spcAft>
                <a:spcPts val="800"/>
              </a:spcAft>
            </a:pPr>
            <a:r>
              <a:rPr lang="tr-TR" b="1" dirty="0">
                <a:solidFill>
                  <a:schemeClr val="accent2"/>
                </a:solidFill>
                <a:latin typeface="Century Gothic" panose="020B0502020202020204" pitchFamily="34" charset="0"/>
                <a:cs typeface="Times New Roman" panose="02020603050405020304" pitchFamily="18" charset="0"/>
              </a:rPr>
              <a:t>14. </a:t>
            </a:r>
            <a:r>
              <a:rPr lang="tr-TR" b="1" dirty="0" err="1">
                <a:solidFill>
                  <a:schemeClr val="accent2"/>
                </a:solidFill>
                <a:latin typeface="Century Gothic" panose="020B0502020202020204" pitchFamily="34" charset="0"/>
                <a:cs typeface="Times New Roman" panose="02020603050405020304" pitchFamily="18" charset="0"/>
              </a:rPr>
              <a:t>InsertRange</a:t>
            </a:r>
            <a:r>
              <a:rPr lang="tr-TR" b="1" dirty="0">
                <a:solidFill>
                  <a:schemeClr val="accent2"/>
                </a:solidFill>
                <a:latin typeface="Century Gothic" panose="020B0502020202020204" pitchFamily="34" charset="0"/>
                <a:cs typeface="Times New Roman" panose="02020603050405020304" pitchFamily="18" charset="0"/>
              </a:rPr>
              <a:t>(</a:t>
            </a:r>
            <a:r>
              <a:rPr lang="tr-TR" b="1" dirty="0" err="1">
                <a:solidFill>
                  <a:schemeClr val="accent2"/>
                </a:solidFill>
                <a:latin typeface="Century Gothic" panose="020B0502020202020204" pitchFamily="34" charset="0"/>
                <a:cs typeface="Times New Roman" panose="02020603050405020304" pitchFamily="18" charset="0"/>
              </a:rPr>
              <a:t>int</a:t>
            </a:r>
            <a:r>
              <a:rPr lang="tr-TR" b="1" dirty="0">
                <a:solidFill>
                  <a:schemeClr val="accent2"/>
                </a:solidFill>
                <a:latin typeface="Century Gothic" panose="020B0502020202020204" pitchFamily="34" charset="0"/>
                <a:cs typeface="Times New Roman" panose="02020603050405020304" pitchFamily="18" charset="0"/>
              </a:rPr>
              <a:t> i, dizi c) Metodu</a:t>
            </a:r>
          </a:p>
          <a:p>
            <a:pPr marL="114300" indent="0" algn="ctr">
              <a:lnSpc>
                <a:spcPct val="107000"/>
              </a:lnSpc>
              <a:spcAft>
                <a:spcPts val="800"/>
              </a:spcAft>
            </a:pPr>
            <a:r>
              <a:rPr lang="tr-TR" dirty="0" err="1">
                <a:solidFill>
                  <a:srgbClr val="000000"/>
                </a:solidFill>
                <a:latin typeface="Century Gothic" panose="020B0502020202020204" pitchFamily="34" charset="0"/>
              </a:rPr>
              <a:t>ArrayList</a:t>
            </a:r>
            <a:r>
              <a:rPr lang="tr-TR" dirty="0">
                <a:solidFill>
                  <a:srgbClr val="000000"/>
                </a:solidFill>
                <a:latin typeface="Century Gothic" panose="020B0502020202020204" pitchFamily="34" charset="0"/>
              </a:rPr>
              <a:t> Ek= </a:t>
            </a:r>
            <a:r>
              <a:rPr lang="tr-TR" dirty="0" err="1">
                <a:solidFill>
                  <a:srgbClr val="000000"/>
                </a:solidFill>
                <a:latin typeface="Century Gothic" panose="020B0502020202020204" pitchFamily="34" charset="0"/>
              </a:rPr>
              <a:t>new</a:t>
            </a:r>
            <a:r>
              <a:rPr lang="tr-TR" dirty="0">
                <a:solidFill>
                  <a:srgbClr val="000000"/>
                </a:solidFill>
                <a:latin typeface="Century Gothic" panose="020B0502020202020204" pitchFamily="34" charset="0"/>
              </a:rPr>
              <a:t> </a:t>
            </a:r>
            <a:r>
              <a:rPr lang="tr-TR" dirty="0" err="1">
                <a:solidFill>
                  <a:srgbClr val="000000"/>
                </a:solidFill>
                <a:latin typeface="Century Gothic" panose="020B0502020202020204" pitchFamily="34" charset="0"/>
              </a:rPr>
              <a:t>ArrayList</a:t>
            </a:r>
            <a:r>
              <a:rPr lang="tr-TR" dirty="0">
                <a:solidFill>
                  <a:srgbClr val="000000"/>
                </a:solidFill>
                <a:latin typeface="Century Gothic" panose="020B0502020202020204" pitchFamily="34" charset="0"/>
              </a:rPr>
              <a:t>();</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InsertRange</a:t>
            </a:r>
            <a:r>
              <a:rPr lang="tr-TR" sz="1700" dirty="0">
                <a:solidFill>
                  <a:srgbClr val="2B91AF"/>
                </a:solidFill>
                <a:latin typeface="Century Gothic" panose="020B0502020202020204" pitchFamily="34" charset="0"/>
              </a:rPr>
              <a:t>(1, Ek)</a:t>
            </a:r>
            <a:r>
              <a:rPr lang="tr-TR" sz="1800" dirty="0">
                <a:solidFill>
                  <a:srgbClr val="000000"/>
                </a:solidFill>
                <a:latin typeface="Century Gothic" panose="020B0502020202020204" pitchFamily="34" charset="0"/>
              </a:rPr>
              <a:t>;</a:t>
            </a:r>
          </a:p>
          <a:p>
            <a:pPr marL="114300" indent="0" algn="just">
              <a:lnSpc>
                <a:spcPct val="127000"/>
              </a:lnSpc>
              <a:spcAft>
                <a:spcPts val="800"/>
              </a:spcAft>
            </a:pPr>
            <a:r>
              <a:rPr lang="tr-TR" dirty="0">
                <a:solidFill>
                  <a:schemeClr val="tx1"/>
                </a:solidFill>
                <a:latin typeface="Century Gothic" panose="020B0502020202020204" pitchFamily="34" charset="0"/>
                <a:cs typeface="Times New Roman" panose="02020603050405020304" pitchFamily="18" charset="0"/>
              </a:rPr>
              <a:t>c dizisinin tüm elemanlarını, çağrıda bulunulan dizinin i. indeksinden itibaren eklemeye başlar. Çağrıda bulunulan dizinin elemanları silinmez, sadece c dizisinin tüm elemanlarına yer açacak şekilde ötelenir.</a:t>
            </a:r>
          </a:p>
          <a:p>
            <a:pPr marL="114300" indent="0" algn="just">
              <a:lnSpc>
                <a:spcPct val="107000"/>
              </a:lnSpc>
              <a:spcAft>
                <a:spcPts val="800"/>
              </a:spcAft>
            </a:pPr>
            <a:r>
              <a:rPr lang="tr-TR" b="1" dirty="0">
                <a:solidFill>
                  <a:schemeClr val="accent2"/>
                </a:solidFill>
                <a:latin typeface="Century Gothic" panose="020B0502020202020204" pitchFamily="34" charset="0"/>
                <a:cs typeface="Times New Roman" panose="02020603050405020304" pitchFamily="18" charset="0"/>
              </a:rPr>
              <a:t>15. </a:t>
            </a:r>
            <a:r>
              <a:rPr lang="tr-TR" b="1" dirty="0" err="1">
                <a:solidFill>
                  <a:schemeClr val="accent2"/>
                </a:solidFill>
                <a:latin typeface="Century Gothic" panose="020B0502020202020204" pitchFamily="34" charset="0"/>
                <a:cs typeface="Times New Roman" panose="02020603050405020304" pitchFamily="18" charset="0"/>
              </a:rPr>
              <a:t>LastIndexOf</a:t>
            </a:r>
            <a:r>
              <a:rPr lang="tr-TR" b="1" dirty="0">
                <a:solidFill>
                  <a:schemeClr val="accent2"/>
                </a:solidFill>
                <a:latin typeface="Century Gothic" panose="020B0502020202020204" pitchFamily="34" charset="0"/>
                <a:cs typeface="Times New Roman" panose="02020603050405020304" pitchFamily="18" charset="0"/>
              </a:rPr>
              <a:t>(</a:t>
            </a:r>
            <a:r>
              <a:rPr lang="tr-TR" b="1" dirty="0" err="1">
                <a:solidFill>
                  <a:schemeClr val="accent2"/>
                </a:solidFill>
                <a:latin typeface="Century Gothic" panose="020B0502020202020204" pitchFamily="34" charset="0"/>
                <a:cs typeface="Times New Roman" panose="02020603050405020304" pitchFamily="18" charset="0"/>
              </a:rPr>
              <a:t>object</a:t>
            </a:r>
            <a:r>
              <a:rPr lang="tr-TR" b="1" dirty="0">
                <a:solidFill>
                  <a:schemeClr val="accent2"/>
                </a:solidFill>
                <a:latin typeface="Century Gothic" panose="020B0502020202020204" pitchFamily="34" charset="0"/>
                <a:cs typeface="Times New Roman" panose="02020603050405020304" pitchFamily="18" charset="0"/>
              </a:rPr>
              <a:t> x) Metodu</a:t>
            </a:r>
          </a:p>
          <a:p>
            <a:pPr marL="114300" indent="0" algn="ctr">
              <a:lnSpc>
                <a:spcPct val="107000"/>
              </a:lnSpc>
              <a:spcAft>
                <a:spcPts val="800"/>
              </a:spcAft>
            </a:pPr>
            <a:r>
              <a:rPr lang="tr-TR" dirty="0" err="1">
                <a:solidFill>
                  <a:srgbClr val="000000"/>
                </a:solidFill>
                <a:latin typeface="Century Gothic" panose="020B0502020202020204" pitchFamily="34" charset="0"/>
              </a:rPr>
              <a:t>i</a:t>
            </a:r>
            <a:r>
              <a:rPr lang="tr-TR" sz="1800" dirty="0" err="1">
                <a:solidFill>
                  <a:srgbClr val="000000"/>
                </a:solidFill>
                <a:latin typeface="Century Gothic" panose="020B0502020202020204" pitchFamily="34" charset="0"/>
              </a:rPr>
              <a:t>nt</a:t>
            </a:r>
            <a:r>
              <a:rPr lang="tr-TR" sz="1800" dirty="0">
                <a:solidFill>
                  <a:srgbClr val="000000"/>
                </a:solidFill>
                <a:latin typeface="Century Gothic" panose="020B0502020202020204" pitchFamily="34" charset="0"/>
              </a:rPr>
              <a:t> indeks=</a:t>
            </a: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LastIndexOf</a:t>
            </a:r>
            <a:r>
              <a:rPr lang="tr-TR" sz="1700" dirty="0">
                <a:solidFill>
                  <a:srgbClr val="2B91AF"/>
                </a:solidFill>
                <a:latin typeface="Century Gothic" panose="020B0502020202020204" pitchFamily="34" charset="0"/>
              </a:rPr>
              <a:t>(</a:t>
            </a:r>
            <a:r>
              <a:rPr lang="tr-TR" sz="1600" dirty="0">
                <a:solidFill>
                  <a:srgbClr val="A31515"/>
                </a:solidFill>
                <a:latin typeface="Century Gothic" panose="020B0502020202020204" pitchFamily="34" charset="0"/>
              </a:rPr>
              <a:t>"Sedat"</a:t>
            </a:r>
            <a:r>
              <a:rPr lang="tr-TR" sz="1700" dirty="0">
                <a:solidFill>
                  <a:srgbClr val="2B91AF"/>
                </a:solidFill>
                <a:latin typeface="Century Gothic" panose="020B0502020202020204" pitchFamily="34" charset="0"/>
              </a:rPr>
              <a:t>)</a:t>
            </a:r>
            <a:r>
              <a:rPr lang="tr-TR" sz="1800" dirty="0">
                <a:solidFill>
                  <a:srgbClr val="000000"/>
                </a:solidFill>
                <a:latin typeface="Century Gothic" panose="020B0502020202020204" pitchFamily="34" charset="0"/>
              </a:rPr>
              <a:t>;</a:t>
            </a:r>
          </a:p>
          <a:p>
            <a:pPr marL="114300" indent="0" algn="just">
              <a:lnSpc>
                <a:spcPct val="117000"/>
              </a:lnSpc>
              <a:spcAft>
                <a:spcPts val="800"/>
              </a:spcAft>
            </a:pPr>
            <a:r>
              <a:rPr lang="tr-TR" dirty="0">
                <a:solidFill>
                  <a:schemeClr val="tx1"/>
                </a:solidFill>
                <a:latin typeface="Century Gothic" panose="020B0502020202020204" pitchFamily="34" charset="0"/>
                <a:cs typeface="Times New Roman" panose="02020603050405020304" pitchFamily="18" charset="0"/>
              </a:rPr>
              <a:t>Parametre olarak girilen öğenin rastlanıldığı son konumun indeksini döndürür. Değer mevcut değilse -1 döndürür.</a:t>
            </a:r>
            <a:endParaRPr dirty="0">
              <a:solidFill>
                <a:schemeClr val="tx1"/>
              </a:solidFill>
              <a:latin typeface="Century Gothic" panose="020B0502020202020204" pitchFamily="34" charset="0"/>
              <a:cs typeface="Times New Roman" panose="02020603050405020304" pitchFamily="18" charset="0"/>
            </a:endParaRPr>
          </a:p>
        </p:txBody>
      </p:sp>
      <p:sp>
        <p:nvSpPr>
          <p:cNvPr id="213" name="Google Shape;213;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21</a:t>
            </a:fld>
            <a:endParaRPr lang="tr-TR"/>
          </a:p>
        </p:txBody>
      </p:sp>
      <p:pic>
        <p:nvPicPr>
          <p:cNvPr id="100" name="Picture 99"/>
          <p:cNvPicPr/>
          <p:nvPr/>
        </p:nvPicPr>
        <p:blipFill>
          <a:blip r:embed="rId4"/>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764132340"/>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de Kullanılan Metotlar ve Özellikler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22</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16. </a:t>
            </a:r>
            <a:r>
              <a:rPr lang="tr-TR" sz="1700" b="1" dirty="0" err="1">
                <a:solidFill>
                  <a:schemeClr val="accent2"/>
                </a:solidFill>
                <a:latin typeface="Century Gothic" panose="020B0502020202020204" pitchFamily="34" charset="0"/>
                <a:cs typeface="Times New Roman" panose="02020603050405020304" pitchFamily="18" charset="0"/>
              </a:rPr>
              <a:t>GetRange</a:t>
            </a:r>
            <a:r>
              <a:rPr lang="tr-TR" sz="1700" b="1" dirty="0">
                <a:solidFill>
                  <a:schemeClr val="accent2"/>
                </a:solidFill>
                <a:latin typeface="Century Gothic" panose="020B0502020202020204" pitchFamily="34" charset="0"/>
                <a:cs typeface="Times New Roman" panose="02020603050405020304" pitchFamily="18" charset="0"/>
              </a:rPr>
              <a:t>(</a:t>
            </a:r>
            <a:r>
              <a:rPr lang="tr-TR" sz="1700" b="1" dirty="0" err="1">
                <a:solidFill>
                  <a:schemeClr val="accent2"/>
                </a:solidFill>
                <a:latin typeface="Century Gothic" panose="020B0502020202020204" pitchFamily="34" charset="0"/>
                <a:cs typeface="Times New Roman" panose="02020603050405020304" pitchFamily="18" charset="0"/>
              </a:rPr>
              <a:t>int</a:t>
            </a:r>
            <a:r>
              <a:rPr lang="tr-TR" sz="1700" b="1" dirty="0">
                <a:solidFill>
                  <a:schemeClr val="accent2"/>
                </a:solidFill>
                <a:latin typeface="Century Gothic" panose="020B0502020202020204" pitchFamily="34" charset="0"/>
                <a:cs typeface="Times New Roman" panose="02020603050405020304" pitchFamily="18" charset="0"/>
              </a:rPr>
              <a:t> i, </a:t>
            </a:r>
            <a:r>
              <a:rPr lang="tr-TR" sz="1700" b="1" dirty="0" err="1">
                <a:solidFill>
                  <a:schemeClr val="accent2"/>
                </a:solidFill>
                <a:latin typeface="Century Gothic" panose="020B0502020202020204" pitchFamily="34" charset="0"/>
                <a:cs typeface="Times New Roman" panose="02020603050405020304" pitchFamily="18" charset="0"/>
              </a:rPr>
              <a:t>int</a:t>
            </a:r>
            <a:r>
              <a:rPr lang="tr-TR" sz="1700" b="1" dirty="0">
                <a:solidFill>
                  <a:schemeClr val="accent2"/>
                </a:solidFill>
                <a:latin typeface="Century Gothic" panose="020B0502020202020204" pitchFamily="34" charset="0"/>
                <a:cs typeface="Times New Roman" panose="02020603050405020304" pitchFamily="18" charset="0"/>
              </a:rPr>
              <a:t> c) Metodu</a:t>
            </a:r>
          </a:p>
          <a:p>
            <a:pPr marL="114300" indent="0" algn="ctr">
              <a:lnSpc>
                <a:spcPct val="107000"/>
              </a:lnSpc>
              <a:spcAft>
                <a:spcPts val="800"/>
              </a:spcAft>
            </a:pPr>
            <a:r>
              <a:rPr lang="tr-TR" sz="1800" dirty="0" err="1">
                <a:solidFill>
                  <a:srgbClr val="000000"/>
                </a:solidFill>
                <a:latin typeface="Century Gothic" panose="020B0502020202020204" pitchFamily="34" charset="0"/>
              </a:rPr>
              <a:t>ArrayList</a:t>
            </a:r>
            <a:r>
              <a:rPr lang="tr-TR" sz="1800" dirty="0">
                <a:solidFill>
                  <a:srgbClr val="000000"/>
                </a:solidFill>
                <a:latin typeface="Century Gothic" panose="020B0502020202020204" pitchFamily="34" charset="0"/>
              </a:rPr>
              <a:t> </a:t>
            </a:r>
            <a:r>
              <a:rPr lang="tr-TR" sz="1800" dirty="0" err="1">
                <a:solidFill>
                  <a:srgbClr val="000000"/>
                </a:solidFill>
                <a:latin typeface="Century Gothic" panose="020B0502020202020204" pitchFamily="34" charset="0"/>
              </a:rPr>
              <a:t>Parca</a:t>
            </a:r>
            <a:r>
              <a:rPr lang="tr-TR" sz="1800" dirty="0">
                <a:solidFill>
                  <a:srgbClr val="000000"/>
                </a:solidFill>
                <a:latin typeface="Century Gothic" panose="020B0502020202020204" pitchFamily="34" charset="0"/>
              </a:rPr>
              <a:t>=</a:t>
            </a: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GetRange</a:t>
            </a:r>
            <a:r>
              <a:rPr lang="tr-TR" sz="1700" dirty="0">
                <a:solidFill>
                  <a:srgbClr val="2B91AF"/>
                </a:solidFill>
                <a:latin typeface="Century Gothic" panose="020B0502020202020204" pitchFamily="34" charset="0"/>
              </a:rPr>
              <a:t>(2,3)</a:t>
            </a:r>
            <a:r>
              <a:rPr lang="tr-TR" sz="1800" dirty="0">
                <a:solidFill>
                  <a:srgbClr val="000000"/>
                </a:solidFill>
                <a:latin typeface="Century Gothic" panose="020B0502020202020204" pitchFamily="34" charset="0"/>
              </a:rPr>
              <a:t>;</a:t>
            </a:r>
          </a:p>
          <a:p>
            <a:pPr marL="114300" indent="0" algn="just">
              <a:lnSpc>
                <a:spcPct val="107000"/>
              </a:lnSpc>
              <a:spcAft>
                <a:spcPts val="800"/>
              </a:spcAft>
            </a:pPr>
            <a:r>
              <a:rPr lang="tr-TR" dirty="0">
                <a:solidFill>
                  <a:schemeClr val="tx1"/>
                </a:solidFill>
                <a:latin typeface="Century Gothic" panose="020B0502020202020204" pitchFamily="34" charset="0"/>
                <a:cs typeface="Times New Roman" panose="02020603050405020304" pitchFamily="18" charset="0"/>
              </a:rPr>
              <a:t>Çağrıda bulunulan dizinin </a:t>
            </a:r>
            <a:r>
              <a:rPr lang="tr-TR" dirty="0" err="1">
                <a:solidFill>
                  <a:schemeClr val="tx1"/>
                </a:solidFill>
                <a:latin typeface="Century Gothic" panose="020B0502020202020204" pitchFamily="34" charset="0"/>
                <a:cs typeface="Times New Roman" panose="02020603050405020304" pitchFamily="18" charset="0"/>
              </a:rPr>
              <a:t>i.indeksinden</a:t>
            </a:r>
            <a:r>
              <a:rPr lang="tr-TR" dirty="0">
                <a:solidFill>
                  <a:schemeClr val="tx1"/>
                </a:solidFill>
                <a:latin typeface="Century Gothic" panose="020B0502020202020204" pitchFamily="34" charset="0"/>
                <a:cs typeface="Times New Roman" panose="02020603050405020304" pitchFamily="18" charset="0"/>
              </a:rPr>
              <a:t> başlayarak c adet elemanını içeren bir nesne döndürür. Döndürülen nesne, çağrıda bulunan nesne ile aynı elemanlara referansta bulunur.</a:t>
            </a:r>
          </a:p>
          <a:p>
            <a:pPr marL="114300" indent="0" algn="just">
              <a:lnSpc>
                <a:spcPct val="97000"/>
              </a:lnSpc>
              <a:spcAft>
                <a:spcPts val="800"/>
              </a:spcAft>
            </a:pPr>
            <a:r>
              <a:rPr lang="tr-TR" sz="1700" b="1" dirty="0">
                <a:solidFill>
                  <a:schemeClr val="accent2"/>
                </a:solidFill>
                <a:latin typeface="Century Gothic" panose="020B0502020202020204" pitchFamily="34" charset="0"/>
                <a:cs typeface="Times New Roman" panose="02020603050405020304" pitchFamily="18" charset="0"/>
              </a:rPr>
              <a:t>17. </a:t>
            </a:r>
            <a:r>
              <a:rPr lang="tr-TR" sz="1700" b="1" dirty="0" err="1">
                <a:solidFill>
                  <a:schemeClr val="accent2"/>
                </a:solidFill>
                <a:latin typeface="Century Gothic" panose="020B0502020202020204" pitchFamily="34" charset="0"/>
                <a:cs typeface="Times New Roman" panose="02020603050405020304" pitchFamily="18" charset="0"/>
              </a:rPr>
              <a:t>SetRange</a:t>
            </a:r>
            <a:r>
              <a:rPr lang="tr-TR" sz="1700" b="1" dirty="0">
                <a:solidFill>
                  <a:schemeClr val="accent2"/>
                </a:solidFill>
                <a:latin typeface="Century Gothic" panose="020B0502020202020204" pitchFamily="34" charset="0"/>
                <a:cs typeface="Times New Roman" panose="02020603050405020304" pitchFamily="18" charset="0"/>
              </a:rPr>
              <a:t>(</a:t>
            </a:r>
            <a:r>
              <a:rPr lang="tr-TR" sz="1700" b="1" dirty="0" err="1">
                <a:solidFill>
                  <a:schemeClr val="accent2"/>
                </a:solidFill>
                <a:latin typeface="Century Gothic" panose="020B0502020202020204" pitchFamily="34" charset="0"/>
                <a:cs typeface="Times New Roman" panose="02020603050405020304" pitchFamily="18" charset="0"/>
              </a:rPr>
              <a:t>int</a:t>
            </a:r>
            <a:r>
              <a:rPr lang="tr-TR" sz="1700" b="1" dirty="0">
                <a:solidFill>
                  <a:schemeClr val="accent2"/>
                </a:solidFill>
                <a:latin typeface="Century Gothic" panose="020B0502020202020204" pitchFamily="34" charset="0"/>
                <a:cs typeface="Times New Roman" panose="02020603050405020304" pitchFamily="18" charset="0"/>
              </a:rPr>
              <a:t> i, Dizi c) Metodu</a:t>
            </a:r>
          </a:p>
          <a:p>
            <a:pPr marL="114300" indent="0" algn="ctr">
              <a:lnSpc>
                <a:spcPct val="107000"/>
              </a:lnSpc>
              <a:spcAft>
                <a:spcPts val="800"/>
              </a:spcAft>
            </a:pPr>
            <a:r>
              <a:rPr lang="tr-TR" sz="1800" dirty="0" err="1">
                <a:solidFill>
                  <a:srgbClr val="000000"/>
                </a:solidFill>
                <a:latin typeface="Century Gothic" panose="020B0502020202020204" pitchFamily="34" charset="0"/>
              </a:rPr>
              <a:t>DinamikDizi.</a:t>
            </a:r>
            <a:r>
              <a:rPr lang="tr-TR" sz="1700" dirty="0" err="1">
                <a:solidFill>
                  <a:srgbClr val="2B91AF"/>
                </a:solidFill>
                <a:latin typeface="Century Gothic" panose="020B0502020202020204" pitchFamily="34" charset="0"/>
              </a:rPr>
              <a:t>SetRange</a:t>
            </a:r>
            <a:r>
              <a:rPr lang="tr-TR" sz="1700" dirty="0">
                <a:solidFill>
                  <a:srgbClr val="2B91AF"/>
                </a:solidFill>
                <a:latin typeface="Century Gothic" panose="020B0502020202020204" pitchFamily="34" charset="0"/>
              </a:rPr>
              <a:t>(2, </a:t>
            </a:r>
            <a:r>
              <a:rPr lang="tr-TR" sz="1700" dirty="0" err="1">
                <a:solidFill>
                  <a:srgbClr val="2B91AF"/>
                </a:solidFill>
                <a:latin typeface="Century Gothic" panose="020B0502020202020204" pitchFamily="34" charset="0"/>
              </a:rPr>
              <a:t>YeniDizi</a:t>
            </a:r>
            <a:r>
              <a:rPr lang="tr-TR" sz="1700" dirty="0">
                <a:solidFill>
                  <a:srgbClr val="2B91AF"/>
                </a:solidFill>
                <a:latin typeface="Century Gothic" panose="020B0502020202020204" pitchFamily="34" charset="0"/>
              </a:rPr>
              <a:t>)</a:t>
            </a:r>
            <a:r>
              <a:rPr lang="tr-TR" sz="1800" dirty="0">
                <a:solidFill>
                  <a:srgbClr val="000000"/>
                </a:solidFill>
                <a:latin typeface="Century Gothic" panose="020B0502020202020204" pitchFamily="34" charset="0"/>
              </a:rPr>
              <a:t>;</a:t>
            </a:r>
          </a:p>
          <a:p>
            <a:pPr marL="114300" indent="0" algn="just">
              <a:lnSpc>
                <a:spcPct val="107000"/>
              </a:lnSpc>
              <a:spcAft>
                <a:spcPts val="800"/>
              </a:spcAft>
            </a:pPr>
            <a:r>
              <a:rPr lang="tr-TR" dirty="0">
                <a:solidFill>
                  <a:schemeClr val="tx1"/>
                </a:solidFill>
                <a:latin typeface="Century Gothic" panose="020B0502020202020204" pitchFamily="34" charset="0"/>
                <a:cs typeface="Times New Roman" panose="02020603050405020304" pitchFamily="18" charset="0"/>
              </a:rPr>
              <a:t>c koleksiyonunun tüm elemanlarını, çağrıda bulunulan koleksiyonun i. indeksinden başlayarak üzerine yazar.</a:t>
            </a:r>
            <a:endParaRPr dirty="0">
              <a:solidFill>
                <a:schemeClr val="tx1"/>
              </a:solidFill>
              <a:latin typeface="Century Gothic" panose="020B0502020202020204" pitchFamily="34" charset="0"/>
              <a:cs typeface="Times New Roman" panose="02020603050405020304" pitchFamily="18" charset="0"/>
            </a:endParaRP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3552429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Uygulamaları-1</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23</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err="1">
                <a:solidFill>
                  <a:schemeClr val="tx1"/>
                </a:solidFill>
                <a:latin typeface="Century Gothic" panose="020B0502020202020204" pitchFamily="34" charset="0"/>
                <a:cs typeface="Times New Roman" panose="02020603050405020304" pitchFamily="18" charset="0"/>
              </a:rPr>
              <a:t>ArrayList’e</a:t>
            </a:r>
            <a:r>
              <a:rPr lang="tr-TR" sz="1700" b="1" dirty="0">
                <a:solidFill>
                  <a:schemeClr val="tx1"/>
                </a:solidFill>
                <a:latin typeface="Century Gothic" panose="020B0502020202020204" pitchFamily="34" charset="0"/>
                <a:cs typeface="Times New Roman" panose="02020603050405020304" pitchFamily="18" charset="0"/>
              </a:rPr>
              <a:t> eleman ekleme, ekrana yazdırma, eleman silme</a:t>
            </a: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pic>
        <p:nvPicPr>
          <p:cNvPr id="3" name="Resim 2">
            <a:extLst>
              <a:ext uri="{FF2B5EF4-FFF2-40B4-BE49-F238E27FC236}">
                <a16:creationId xmlns:a16="http://schemas.microsoft.com/office/drawing/2014/main" id="{1E9190E4-180A-4BE4-9674-61B555C8CE81}"/>
              </a:ext>
            </a:extLst>
          </p:cNvPr>
          <p:cNvPicPr>
            <a:picLocks noChangeAspect="1"/>
          </p:cNvPicPr>
          <p:nvPr/>
        </p:nvPicPr>
        <p:blipFill>
          <a:blip r:embed="rId4"/>
          <a:stretch>
            <a:fillRect/>
          </a:stretch>
        </p:blipFill>
        <p:spPr>
          <a:xfrm>
            <a:off x="2323654" y="2419802"/>
            <a:ext cx="6887536" cy="3791479"/>
          </a:xfrm>
          <a:prstGeom prst="rect">
            <a:avLst/>
          </a:prstGeom>
        </p:spPr>
      </p:pic>
    </p:spTree>
    <p:extLst>
      <p:ext uri="{BB962C8B-B14F-4D97-AF65-F5344CB8AC3E}">
        <p14:creationId xmlns:p14="http://schemas.microsoft.com/office/powerpoint/2010/main" val="24961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Uygulamaları-2</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24</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err="1">
                <a:solidFill>
                  <a:schemeClr val="tx1"/>
                </a:solidFill>
                <a:latin typeface="Century Gothic" panose="020B0502020202020204" pitchFamily="34" charset="0"/>
                <a:cs typeface="Times New Roman" panose="02020603050405020304" pitchFamily="18" charset="0"/>
              </a:rPr>
              <a:t>ArrayList’de</a:t>
            </a:r>
            <a:r>
              <a:rPr lang="tr-TR" sz="1700" b="1" dirty="0">
                <a:solidFill>
                  <a:schemeClr val="tx1"/>
                </a:solidFill>
                <a:latin typeface="Century Gothic" panose="020B0502020202020204" pitchFamily="34" charset="0"/>
                <a:cs typeface="Times New Roman" panose="02020603050405020304" pitchFamily="18" charset="0"/>
              </a:rPr>
              <a:t> eleman arama</a:t>
            </a: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pic>
        <p:nvPicPr>
          <p:cNvPr id="4" name="Resim 3">
            <a:extLst>
              <a:ext uri="{FF2B5EF4-FFF2-40B4-BE49-F238E27FC236}">
                <a16:creationId xmlns:a16="http://schemas.microsoft.com/office/drawing/2014/main" id="{A975BC9D-BEB1-4329-87F5-D22A03D49C98}"/>
              </a:ext>
            </a:extLst>
          </p:cNvPr>
          <p:cNvPicPr>
            <a:picLocks noChangeAspect="1"/>
          </p:cNvPicPr>
          <p:nvPr/>
        </p:nvPicPr>
        <p:blipFill>
          <a:blip r:embed="rId4"/>
          <a:stretch>
            <a:fillRect/>
          </a:stretch>
        </p:blipFill>
        <p:spPr>
          <a:xfrm>
            <a:off x="2323654" y="2419802"/>
            <a:ext cx="5715798" cy="2743583"/>
          </a:xfrm>
          <a:prstGeom prst="rect">
            <a:avLst/>
          </a:prstGeom>
        </p:spPr>
      </p:pic>
    </p:spTree>
    <p:extLst>
      <p:ext uri="{BB962C8B-B14F-4D97-AF65-F5344CB8AC3E}">
        <p14:creationId xmlns:p14="http://schemas.microsoft.com/office/powerpoint/2010/main" val="180340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ArrayList</a:t>
            </a:r>
            <a:r>
              <a:rPr lang="tr-TR" b="1" dirty="0"/>
              <a:t> Uygulamaları-3</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25</a:t>
            </a:fld>
            <a:endParaRPr lang="tr-TR"/>
          </a:p>
        </p:txBody>
      </p:sp>
      <p:sp>
        <p:nvSpPr>
          <p:cNvPr id="215" name="Google Shape;215;p5"/>
          <p:cNvSpPr txBox="1">
            <a:spLocks noGrp="1"/>
          </p:cNvSpPr>
          <p:nvPr>
            <p:ph type="body" idx="1"/>
          </p:nvPr>
        </p:nvSpPr>
        <p:spPr>
          <a:xfrm>
            <a:off x="2279947" y="1772741"/>
            <a:ext cx="7848600" cy="4530904"/>
          </a:xfrm>
          <a:prstGeom prst="rect">
            <a:avLst/>
          </a:prstGeom>
          <a:noFill/>
          <a:ln>
            <a:noFill/>
          </a:ln>
        </p:spPr>
        <p:txBody>
          <a:bodyPr spcFirstLastPara="1" wrap="square" lIns="91425" tIns="45700" rIns="91425" bIns="45700" anchor="t" anchorCtr="0">
            <a:normAutofit/>
          </a:bodyPr>
          <a:lstStyle/>
          <a:p>
            <a:pPr marL="114300" indent="0" algn="just">
              <a:lnSpc>
                <a:spcPct val="97000"/>
              </a:lnSpc>
              <a:spcAft>
                <a:spcPts val="800"/>
              </a:spcAft>
            </a:pPr>
            <a:r>
              <a:rPr lang="tr-TR" sz="1700" b="1" dirty="0" err="1">
                <a:solidFill>
                  <a:schemeClr val="tx1"/>
                </a:solidFill>
                <a:latin typeface="Century Gothic" panose="020B0502020202020204" pitchFamily="34" charset="0"/>
                <a:cs typeface="Times New Roman" panose="02020603050405020304" pitchFamily="18" charset="0"/>
              </a:rPr>
              <a:t>ArrayList’de</a:t>
            </a:r>
            <a:r>
              <a:rPr lang="tr-TR" sz="1700" b="1" dirty="0">
                <a:solidFill>
                  <a:schemeClr val="tx1"/>
                </a:solidFill>
                <a:latin typeface="Century Gothic" panose="020B0502020202020204" pitchFamily="34" charset="0"/>
                <a:cs typeface="Times New Roman" panose="02020603050405020304" pitchFamily="18" charset="0"/>
              </a:rPr>
              <a:t> bir elemanın sıra numarasını bulma</a:t>
            </a: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pic>
        <p:nvPicPr>
          <p:cNvPr id="4" name="Resim 3">
            <a:extLst>
              <a:ext uri="{FF2B5EF4-FFF2-40B4-BE49-F238E27FC236}">
                <a16:creationId xmlns:a16="http://schemas.microsoft.com/office/drawing/2014/main" id="{A975BC9D-BEB1-4329-87F5-D22A03D49C98}"/>
              </a:ext>
            </a:extLst>
          </p:cNvPr>
          <p:cNvPicPr>
            <a:picLocks noChangeAspect="1"/>
          </p:cNvPicPr>
          <p:nvPr/>
        </p:nvPicPr>
        <p:blipFill>
          <a:blip r:embed="rId4"/>
          <a:srcRect/>
          <a:stretch/>
        </p:blipFill>
        <p:spPr>
          <a:xfrm>
            <a:off x="2323654" y="2595605"/>
            <a:ext cx="5715798" cy="2391976"/>
          </a:xfrm>
          <a:prstGeom prst="rect">
            <a:avLst/>
          </a:prstGeom>
        </p:spPr>
      </p:pic>
    </p:spTree>
    <p:extLst>
      <p:ext uri="{BB962C8B-B14F-4D97-AF65-F5344CB8AC3E}">
        <p14:creationId xmlns:p14="http://schemas.microsoft.com/office/powerpoint/2010/main" val="94170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Yardımcı Kaynaklar</a:t>
            </a:r>
            <a:endParaRPr b="1"/>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a:spcBef>
                <a:spcPts val="0"/>
              </a:spcBef>
              <a:buFont typeface="+mj-lt"/>
              <a:buAutoNum type="arabicPeriod"/>
            </a:pPr>
            <a:r>
              <a:rPr lang="tr-TR" b="1" dirty="0"/>
              <a:t>Microsoft </a:t>
            </a:r>
            <a:r>
              <a:rPr lang="tr-TR" b="1" i="0" dirty="0">
                <a:solidFill>
                  <a:srgbClr val="171717"/>
                </a:solidFill>
                <a:effectLst/>
                <a:latin typeface="Segoe UI" panose="020B0502040204020203" pitchFamily="34" charset="0"/>
              </a:rPr>
              <a:t>C# programlama kılavuzu</a:t>
            </a:r>
          </a:p>
          <a:p>
            <a:pPr marL="342900">
              <a:spcBef>
                <a:spcPts val="0"/>
              </a:spcBef>
              <a:buFont typeface="+mj-lt"/>
              <a:buAutoNum type="arabicPeriod"/>
            </a:pPr>
            <a:r>
              <a:rPr lang="tr-TR" b="1" dirty="0"/>
              <a:t>Visual C#.net İle Yazılım Geliştirme, Mithat USAL, Beta Yayınevi</a:t>
            </a:r>
          </a:p>
          <a:p>
            <a:pPr marL="342900">
              <a:spcBef>
                <a:spcPts val="0"/>
              </a:spcBef>
              <a:buFont typeface="+mj-lt"/>
              <a:buAutoNum type="arabicPeriod"/>
            </a:pPr>
            <a:r>
              <a:rPr lang="tr-TR" b="1" dirty="0"/>
              <a:t>MAKÜ, </a:t>
            </a:r>
            <a:r>
              <a:rPr lang="tr-TR" b="1" dirty="0" err="1"/>
              <a:t>Mekatronik</a:t>
            </a:r>
            <a:r>
              <a:rPr lang="tr-TR" b="1" dirty="0"/>
              <a:t>, Görsel Programlama-1 Ders Notları</a:t>
            </a:r>
          </a:p>
          <a:p>
            <a:pPr marL="342900">
              <a:spcBef>
                <a:spcPts val="0"/>
              </a:spcBef>
              <a:buFont typeface="+mj-lt"/>
              <a:buAutoNum type="arabicPeriod"/>
            </a:pPr>
            <a:endParaRPr lang="tr-TR" b="1" i="0" dirty="0">
              <a:solidFill>
                <a:srgbClr val="171717"/>
              </a:solidFill>
              <a:effectLst/>
              <a:latin typeface="Segoe UI" panose="020B0502040204020203" pitchFamily="34" charset="0"/>
            </a:endParaRPr>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27</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Sedat METLEK 2111404224</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sedatmetlek@mehmetakif.edu.tr</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28/05/2022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 Nedir?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a:r>
              <a:rPr lang="tr-TR" sz="1800" dirty="0">
                <a:effectLst/>
                <a:latin typeface="Century Gothic" panose="020B0502020202020204" pitchFamily="34" charset="0"/>
                <a:ea typeface="Calibri" panose="020F0502020204030204" pitchFamily="34" charset="0"/>
                <a:cs typeface="Times New Roman" panose="02020603050405020304" pitchFamily="18" charset="0"/>
              </a:rPr>
              <a:t>Değişkenler, herhangi bir bilgisayar programın çalışması esnasında oluşturulan ve verileri saklamaya yarayan elemanlardır</a:t>
            </a:r>
            <a:r>
              <a:rPr lang="tr-TR" dirty="0"/>
              <a:t>.</a:t>
            </a:r>
          </a:p>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Değişkenler oluşturulurken mutlaka isimleri ve saklayacakları verinin türleri belirlenmelidir.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Değişkene değer verileceği zaman, ya da değişkenin sakladığı değere ulaşılmak istendiğinde bu değişkene verilen isim kullanılacaktır.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rtl="0">
              <a:spcBef>
                <a:spcPts val="1000"/>
              </a:spcBef>
              <a:spcAft>
                <a:spcPts val="0"/>
              </a:spcAft>
              <a:buSzPts val="1800"/>
              <a:buNone/>
            </a:pP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 Türleri</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a:r>
              <a:rPr lang="tr-TR" b="0" i="0" dirty="0" err="1">
                <a:solidFill>
                  <a:srgbClr val="202122"/>
                </a:solidFill>
                <a:effectLst/>
                <a:latin typeface="Arial" panose="020B0604020202020204" pitchFamily="34" charset="0"/>
              </a:rPr>
              <a:t>C#'ta</a:t>
            </a:r>
            <a:r>
              <a:rPr lang="tr-TR" b="0" i="0" dirty="0">
                <a:solidFill>
                  <a:srgbClr val="202122"/>
                </a:solidFill>
                <a:effectLst/>
                <a:latin typeface="Arial" panose="020B0604020202020204" pitchFamily="34" charset="0"/>
              </a:rPr>
              <a:t> farklı kapasitelere sahip birçok değişken türü vardır. Bu değişken türlerini sayısal ve </a:t>
            </a:r>
            <a:r>
              <a:rPr lang="tr-TR" b="0" i="0" dirty="0" err="1">
                <a:solidFill>
                  <a:srgbClr val="202122"/>
                </a:solidFill>
                <a:effectLst/>
                <a:latin typeface="Arial" panose="020B0604020202020204" pitchFamily="34" charset="0"/>
              </a:rPr>
              <a:t>metinsel</a:t>
            </a:r>
            <a:r>
              <a:rPr lang="tr-TR" dirty="0">
                <a:solidFill>
                  <a:srgbClr val="202122"/>
                </a:solidFill>
                <a:latin typeface="Arial" panose="020B0604020202020204" pitchFamily="34" charset="0"/>
              </a:rPr>
              <a:t> olarak iki gruba ayırmak mümkündür</a:t>
            </a:r>
            <a:r>
              <a:rPr lang="tr-TR" b="0" i="0" dirty="0">
                <a:solidFill>
                  <a:srgbClr val="202122"/>
                </a:solidFill>
                <a:effectLst/>
                <a:latin typeface="Arial" panose="020B0604020202020204" pitchFamily="34" charset="0"/>
              </a:rPr>
              <a:t>. Aşağıdaki tabloda temelde kullanılan </a:t>
            </a:r>
            <a:r>
              <a:rPr lang="tr-TR" b="1" dirty="0">
                <a:solidFill>
                  <a:srgbClr val="FF0000"/>
                </a:solidFill>
                <a:latin typeface="Arial" panose="020B0604020202020204" pitchFamily="34" charset="0"/>
              </a:rPr>
              <a:t>s</a:t>
            </a:r>
            <a:r>
              <a:rPr lang="tr-TR" b="1" i="0" dirty="0">
                <a:solidFill>
                  <a:srgbClr val="FF0000"/>
                </a:solidFill>
                <a:effectLst/>
                <a:latin typeface="Arial" panose="020B0604020202020204" pitchFamily="34" charset="0"/>
              </a:rPr>
              <a:t>ayısal değişken türleri </a:t>
            </a:r>
            <a:r>
              <a:rPr lang="tr-TR" b="0" i="0" dirty="0">
                <a:solidFill>
                  <a:srgbClr val="202122"/>
                </a:solidFill>
                <a:effectLst/>
                <a:latin typeface="Arial" panose="020B0604020202020204" pitchFamily="34" charset="0"/>
              </a:rPr>
              <a:t>ve kapasiteleri listelenmiştir.</a:t>
            </a: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pic>
        <p:nvPicPr>
          <p:cNvPr id="3" name="Resim 2">
            <a:extLst>
              <a:ext uri="{FF2B5EF4-FFF2-40B4-BE49-F238E27FC236}">
                <a16:creationId xmlns:a16="http://schemas.microsoft.com/office/drawing/2014/main" id="{8B64B3EF-3619-4243-8EAC-AE6633ADFB82}"/>
              </a:ext>
            </a:extLst>
          </p:cNvPr>
          <p:cNvPicPr>
            <a:picLocks noChangeAspect="1"/>
          </p:cNvPicPr>
          <p:nvPr/>
        </p:nvPicPr>
        <p:blipFill>
          <a:blip r:embed="rId5"/>
          <a:stretch>
            <a:fillRect/>
          </a:stretch>
        </p:blipFill>
        <p:spPr>
          <a:xfrm>
            <a:off x="1326466" y="3385235"/>
            <a:ext cx="8707065" cy="3324689"/>
          </a:xfrm>
          <a:prstGeom prst="rect">
            <a:avLst/>
          </a:prstGeom>
        </p:spPr>
      </p:pic>
    </p:spTree>
    <p:extLst>
      <p:ext uri="{BB962C8B-B14F-4D97-AF65-F5344CB8AC3E}">
        <p14:creationId xmlns:p14="http://schemas.microsoft.com/office/powerpoint/2010/main" val="175579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 Türleri</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a:r>
              <a:rPr lang="tr-TR" b="0" i="0" dirty="0">
                <a:solidFill>
                  <a:srgbClr val="202122"/>
                </a:solidFill>
                <a:effectLst/>
                <a:latin typeface="Arial" panose="020B0604020202020204" pitchFamily="34" charset="0"/>
              </a:rPr>
              <a:t>Aşağıdaki tabloda ise </a:t>
            </a:r>
            <a:r>
              <a:rPr lang="tr-TR" b="1" dirty="0" err="1">
                <a:solidFill>
                  <a:srgbClr val="FF0000"/>
                </a:solidFill>
                <a:latin typeface="Arial" panose="020B0604020202020204" pitchFamily="34" charset="0"/>
              </a:rPr>
              <a:t>metinse</a:t>
            </a:r>
            <a:r>
              <a:rPr lang="tr-TR" b="1" i="0" dirty="0" err="1">
                <a:solidFill>
                  <a:srgbClr val="FF0000"/>
                </a:solidFill>
                <a:effectLst/>
                <a:latin typeface="Arial" panose="020B0604020202020204" pitchFamily="34" charset="0"/>
              </a:rPr>
              <a:t>l</a:t>
            </a:r>
            <a:r>
              <a:rPr lang="tr-TR" b="1" i="0" dirty="0">
                <a:solidFill>
                  <a:srgbClr val="FF0000"/>
                </a:solidFill>
                <a:effectLst/>
                <a:latin typeface="Arial" panose="020B0604020202020204" pitchFamily="34" charset="0"/>
              </a:rPr>
              <a:t> değişken türleri </a:t>
            </a:r>
            <a:r>
              <a:rPr lang="tr-TR" b="0" i="0" dirty="0">
                <a:solidFill>
                  <a:srgbClr val="202122"/>
                </a:solidFill>
                <a:effectLst/>
                <a:latin typeface="Arial" panose="020B0604020202020204" pitchFamily="34" charset="0"/>
              </a:rPr>
              <a:t>ve kapasiteleri listelenmiştir.</a:t>
            </a: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pic>
        <p:nvPicPr>
          <p:cNvPr id="4" name="Resim 3">
            <a:extLst>
              <a:ext uri="{FF2B5EF4-FFF2-40B4-BE49-F238E27FC236}">
                <a16:creationId xmlns:a16="http://schemas.microsoft.com/office/drawing/2014/main" id="{CB0256D6-5805-424A-BE1F-E326DAD27A6B}"/>
              </a:ext>
            </a:extLst>
          </p:cNvPr>
          <p:cNvPicPr>
            <a:picLocks noChangeAspect="1"/>
          </p:cNvPicPr>
          <p:nvPr/>
        </p:nvPicPr>
        <p:blipFill>
          <a:blip r:embed="rId5"/>
          <a:srcRect/>
          <a:stretch/>
        </p:blipFill>
        <p:spPr>
          <a:xfrm>
            <a:off x="2290502" y="3058394"/>
            <a:ext cx="6611273" cy="866896"/>
          </a:xfrm>
          <a:prstGeom prst="rect">
            <a:avLst/>
          </a:prstGeom>
        </p:spPr>
      </p:pic>
    </p:spTree>
    <p:extLst>
      <p:ext uri="{BB962C8B-B14F-4D97-AF65-F5344CB8AC3E}">
        <p14:creationId xmlns:p14="http://schemas.microsoft.com/office/powerpoint/2010/main" val="348281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 Türleri</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a:r>
              <a:rPr lang="tr-TR" b="0" i="0" dirty="0">
                <a:solidFill>
                  <a:srgbClr val="00B050"/>
                </a:solidFill>
                <a:effectLst/>
                <a:latin typeface="Arial" panose="020B0604020202020204" pitchFamily="34" charset="0"/>
              </a:rPr>
              <a:t>Sayısal</a:t>
            </a:r>
            <a:r>
              <a:rPr lang="tr-TR" b="0" i="0" dirty="0">
                <a:solidFill>
                  <a:srgbClr val="202122"/>
                </a:solidFill>
                <a:effectLst/>
                <a:latin typeface="Arial" panose="020B0604020202020204" pitchFamily="34" charset="0"/>
              </a:rPr>
              <a:t> ve </a:t>
            </a:r>
            <a:r>
              <a:rPr lang="tr-TR" b="1" dirty="0" err="1">
                <a:solidFill>
                  <a:srgbClr val="FF0000"/>
                </a:solidFill>
                <a:latin typeface="Arial" panose="020B0604020202020204" pitchFamily="34" charset="0"/>
              </a:rPr>
              <a:t>metinse</a:t>
            </a:r>
            <a:r>
              <a:rPr lang="tr-TR" b="1" i="0" dirty="0" err="1">
                <a:solidFill>
                  <a:srgbClr val="FF0000"/>
                </a:solidFill>
                <a:effectLst/>
                <a:latin typeface="Arial" panose="020B0604020202020204" pitchFamily="34" charset="0"/>
              </a:rPr>
              <a:t>l</a:t>
            </a:r>
            <a:r>
              <a:rPr lang="tr-TR" b="1" i="0" dirty="0">
                <a:solidFill>
                  <a:srgbClr val="FF0000"/>
                </a:solidFill>
                <a:effectLst/>
                <a:latin typeface="Arial" panose="020B0604020202020204" pitchFamily="34" charset="0"/>
              </a:rPr>
              <a:t> değişken türleri </a:t>
            </a:r>
            <a:r>
              <a:rPr lang="tr-TR" b="0" i="0" dirty="0">
                <a:solidFill>
                  <a:srgbClr val="202122"/>
                </a:solidFill>
                <a:effectLst/>
                <a:latin typeface="Arial" panose="020B0604020202020204" pitchFamily="34" charset="0"/>
              </a:rPr>
              <a:t>haricinde </a:t>
            </a:r>
            <a:r>
              <a:rPr lang="tr-TR" b="1" i="0" dirty="0" err="1">
                <a:solidFill>
                  <a:srgbClr val="202122"/>
                </a:solidFill>
                <a:effectLst/>
                <a:latin typeface="Arial" panose="020B0604020202020204" pitchFamily="34" charset="0"/>
              </a:rPr>
              <a:t>bool</a:t>
            </a:r>
            <a:r>
              <a:rPr lang="tr-TR" dirty="0">
                <a:solidFill>
                  <a:srgbClr val="202122"/>
                </a:solidFill>
                <a:latin typeface="Arial" panose="020B0604020202020204" pitchFamily="34" charset="0"/>
              </a:rPr>
              <a:t> ve </a:t>
            </a:r>
            <a:r>
              <a:rPr lang="tr-TR" b="1" dirty="0" err="1">
                <a:solidFill>
                  <a:srgbClr val="202122"/>
                </a:solidFill>
                <a:latin typeface="Arial" panose="020B0604020202020204" pitchFamily="34" charset="0"/>
              </a:rPr>
              <a:t>object</a:t>
            </a:r>
            <a:r>
              <a:rPr lang="tr-TR" dirty="0">
                <a:solidFill>
                  <a:srgbClr val="202122"/>
                </a:solidFill>
                <a:latin typeface="Arial" panose="020B0604020202020204" pitchFamily="34" charset="0"/>
              </a:rPr>
              <a:t> değişken </a:t>
            </a:r>
            <a:r>
              <a:rPr lang="tr-TR" b="0" i="0" dirty="0">
                <a:solidFill>
                  <a:srgbClr val="202122"/>
                </a:solidFill>
                <a:effectLst/>
                <a:latin typeface="Arial" panose="020B0604020202020204" pitchFamily="34" charset="0"/>
              </a:rPr>
              <a:t>tipleri de vardır.</a:t>
            </a:r>
          </a:p>
          <a:p>
            <a:pPr marL="342900"/>
            <a:r>
              <a:rPr lang="tr-TR" b="1" dirty="0" err="1">
                <a:solidFill>
                  <a:srgbClr val="202122"/>
                </a:solidFill>
                <a:latin typeface="Arial" panose="020B0604020202020204" pitchFamily="34" charset="0"/>
              </a:rPr>
              <a:t>bool</a:t>
            </a:r>
            <a:r>
              <a:rPr lang="tr-TR" b="1" dirty="0">
                <a:solidFill>
                  <a:srgbClr val="202122"/>
                </a:solidFill>
                <a:latin typeface="Arial" panose="020B0604020202020204" pitchFamily="34" charset="0"/>
              </a:rPr>
              <a:t> : </a:t>
            </a:r>
            <a:r>
              <a:rPr lang="tr-TR" dirty="0" err="1">
                <a:solidFill>
                  <a:srgbClr val="202122"/>
                </a:solidFill>
                <a:latin typeface="Arial" panose="020B0604020202020204" pitchFamily="34" charset="0"/>
              </a:rPr>
              <a:t>bool</a:t>
            </a:r>
            <a:r>
              <a:rPr lang="tr-TR" dirty="0">
                <a:solidFill>
                  <a:srgbClr val="202122"/>
                </a:solidFill>
                <a:latin typeface="Arial" panose="020B0604020202020204" pitchFamily="34" charset="0"/>
              </a:rPr>
              <a:t> değişken tipi sadece </a:t>
            </a:r>
            <a:r>
              <a:rPr lang="tr-TR" dirty="0" err="1">
                <a:solidFill>
                  <a:srgbClr val="202122"/>
                </a:solidFill>
                <a:latin typeface="Arial" panose="020B0604020202020204" pitchFamily="34" charset="0"/>
              </a:rPr>
              <a:t>true</a:t>
            </a:r>
            <a:r>
              <a:rPr lang="tr-TR" dirty="0">
                <a:solidFill>
                  <a:srgbClr val="202122"/>
                </a:solidFill>
                <a:latin typeface="Arial" panose="020B0604020202020204" pitchFamily="34" charset="0"/>
              </a:rPr>
              <a:t> yada </a:t>
            </a:r>
            <a:r>
              <a:rPr lang="tr-TR" dirty="0" err="1">
                <a:solidFill>
                  <a:srgbClr val="202122"/>
                </a:solidFill>
                <a:latin typeface="Arial" panose="020B0604020202020204" pitchFamily="34" charset="0"/>
              </a:rPr>
              <a:t>false</a:t>
            </a:r>
            <a:r>
              <a:rPr lang="tr-TR" dirty="0">
                <a:solidFill>
                  <a:srgbClr val="202122"/>
                </a:solidFill>
                <a:latin typeface="Arial" panose="020B0604020202020204" pitchFamily="34" charset="0"/>
              </a:rPr>
              <a:t> değerini alan değişken tipidir. Bu nedenle genellikle koşullu yapılarında kullanılır. </a:t>
            </a:r>
          </a:p>
          <a:p>
            <a:pPr marL="342900"/>
            <a:r>
              <a:rPr lang="tr-TR" sz="1800" dirty="0">
                <a:solidFill>
                  <a:srgbClr val="202122"/>
                </a:solidFill>
                <a:latin typeface="Arial" panose="020B0604020202020204" pitchFamily="34" charset="0"/>
              </a:rPr>
              <a:t>Örneği</a:t>
            </a:r>
            <a:r>
              <a:rPr lang="tr-TR" dirty="0">
                <a:solidFill>
                  <a:srgbClr val="202122"/>
                </a:solidFill>
                <a:latin typeface="Arial" panose="020B0604020202020204" pitchFamily="34" charset="0"/>
              </a:rPr>
              <a:t>n;</a:t>
            </a:r>
          </a:p>
          <a:p>
            <a:pPr marL="342900"/>
            <a:endParaRPr lang="tr-TR" sz="1800" dirty="0">
              <a:solidFill>
                <a:srgbClr val="202122"/>
              </a:solidFill>
              <a:latin typeface="Arial" panose="020B0604020202020204" pitchFamily="34" charset="0"/>
            </a:endParaRPr>
          </a:p>
          <a:p>
            <a:pPr marL="342900"/>
            <a:r>
              <a:rPr lang="tr-TR" b="1" dirty="0" err="1">
                <a:solidFill>
                  <a:srgbClr val="202122"/>
                </a:solidFill>
                <a:latin typeface="Arial" panose="020B0604020202020204" pitchFamily="34" charset="0"/>
              </a:rPr>
              <a:t>object</a:t>
            </a:r>
            <a:r>
              <a:rPr lang="tr-TR" b="1" dirty="0">
                <a:solidFill>
                  <a:srgbClr val="202122"/>
                </a:solidFill>
                <a:latin typeface="Arial" panose="020B0604020202020204" pitchFamily="34" charset="0"/>
              </a:rPr>
              <a:t> : </a:t>
            </a:r>
            <a:r>
              <a:rPr lang="tr-TR" dirty="0">
                <a:solidFill>
                  <a:srgbClr val="202122"/>
                </a:solidFill>
                <a:latin typeface="Arial" panose="020B0604020202020204" pitchFamily="34" charset="0"/>
              </a:rPr>
              <a:t>Bu değişken türüne her türden veri atanabilir.</a:t>
            </a:r>
          </a:p>
          <a:p>
            <a:pPr marL="342900"/>
            <a:r>
              <a:rPr lang="tr-TR" sz="1800" dirty="0">
                <a:solidFill>
                  <a:srgbClr val="202122"/>
                </a:solidFill>
                <a:latin typeface="Arial" panose="020B0604020202020204" pitchFamily="34" charset="0"/>
              </a:rPr>
              <a:t>Örneğin;</a:t>
            </a:r>
            <a:endParaRPr sz="1800"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pic>
        <p:nvPicPr>
          <p:cNvPr id="3" name="Resim 2">
            <a:extLst>
              <a:ext uri="{FF2B5EF4-FFF2-40B4-BE49-F238E27FC236}">
                <a16:creationId xmlns:a16="http://schemas.microsoft.com/office/drawing/2014/main" id="{C03CE74E-93E8-40AD-93E6-2E012F0BB420}"/>
              </a:ext>
            </a:extLst>
          </p:cNvPr>
          <p:cNvPicPr>
            <a:picLocks noChangeAspect="1"/>
          </p:cNvPicPr>
          <p:nvPr/>
        </p:nvPicPr>
        <p:blipFill>
          <a:blip r:embed="rId5"/>
          <a:stretch>
            <a:fillRect/>
          </a:stretch>
        </p:blipFill>
        <p:spPr>
          <a:xfrm>
            <a:off x="3494473" y="3564445"/>
            <a:ext cx="1314633" cy="714475"/>
          </a:xfrm>
          <a:prstGeom prst="rect">
            <a:avLst/>
          </a:prstGeom>
        </p:spPr>
      </p:pic>
      <p:pic>
        <p:nvPicPr>
          <p:cNvPr id="6" name="Resim 5">
            <a:extLst>
              <a:ext uri="{FF2B5EF4-FFF2-40B4-BE49-F238E27FC236}">
                <a16:creationId xmlns:a16="http://schemas.microsoft.com/office/drawing/2014/main" id="{92EC1E54-9E6F-44A5-8CD5-3DA6910EF4D1}"/>
              </a:ext>
            </a:extLst>
          </p:cNvPr>
          <p:cNvPicPr>
            <a:picLocks noChangeAspect="1"/>
          </p:cNvPicPr>
          <p:nvPr/>
        </p:nvPicPr>
        <p:blipFill>
          <a:blip r:embed="rId6"/>
          <a:stretch>
            <a:fillRect/>
          </a:stretch>
        </p:blipFill>
        <p:spPr>
          <a:xfrm>
            <a:off x="3494473" y="4834765"/>
            <a:ext cx="1562318" cy="895475"/>
          </a:xfrm>
          <a:prstGeom prst="rect">
            <a:avLst/>
          </a:prstGeom>
        </p:spPr>
      </p:pic>
    </p:spTree>
    <p:extLst>
      <p:ext uri="{BB962C8B-B14F-4D97-AF65-F5344CB8AC3E}">
        <p14:creationId xmlns:p14="http://schemas.microsoft.com/office/powerpoint/2010/main" val="163209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Dizi Kavramı</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algn="just">
              <a:lnSpc>
                <a:spcPct val="107000"/>
              </a:lnSpc>
              <a:spcAft>
                <a:spcPts val="800"/>
              </a:spcAft>
            </a:pPr>
            <a:endParaRPr lang="tr-T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Temel seviyede programlar yazılacaksa, genelde çok fazla değişken tanımlanmaz ve kullanılmaz. Fakat eğer biraz daha kompleks programlar hazırlanacaksa ve çok fazla veri kullanılacaksa, burada işler biraz değişmektedir. Burada ana konu programın içerisinde kullanılacak değişken sayısıdır.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 Bazı programlarda 200-300 değişkene ihtiyaç duyabiliriz. Bunların hepsinin teker teker tanımlanması oldukça zahmetlidir. İşte bu yüzden programlama dillerinde dizi diye bir kavram geliştirilmiştir.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SzPts val="1800"/>
              <a:buNone/>
            </a:pP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148746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Dizi Kavramı</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algn="just">
              <a:lnSpc>
                <a:spcPct val="107000"/>
              </a:lnSpc>
              <a:spcAft>
                <a:spcPts val="800"/>
              </a:spcAft>
            </a:pPr>
            <a:endParaRPr lang="tr-T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Dizi kavramı ile </a:t>
            </a:r>
            <a:r>
              <a:rPr lang="tr-TR" sz="1800" b="1" dirty="0">
                <a:effectLst/>
                <a:latin typeface="Century Gothic" panose="020B0502020202020204" pitchFamily="34" charset="0"/>
                <a:ea typeface="Calibri" panose="020F0502020204030204" pitchFamily="34" charset="0"/>
                <a:cs typeface="Times New Roman" panose="02020603050405020304" pitchFamily="18" charset="0"/>
              </a:rPr>
              <a:t>benzer tipte</a:t>
            </a:r>
            <a:r>
              <a:rPr lang="tr-TR" sz="1800" dirty="0">
                <a:effectLst/>
                <a:latin typeface="Century Gothic" panose="020B0502020202020204" pitchFamily="34" charset="0"/>
                <a:ea typeface="Calibri" panose="020F0502020204030204" pitchFamily="34" charset="0"/>
                <a:cs typeface="Times New Roman" panose="02020603050405020304" pitchFamily="18" charset="0"/>
              </a:rPr>
              <a:t> veriler, </a:t>
            </a:r>
            <a:r>
              <a:rPr lang="tr-TR" sz="1800" b="1" dirty="0">
                <a:effectLst/>
                <a:latin typeface="Century Gothic" panose="020B0502020202020204" pitchFamily="34" charset="0"/>
                <a:ea typeface="Calibri" panose="020F0502020204030204" pitchFamily="34" charset="0"/>
                <a:cs typeface="Times New Roman" panose="02020603050405020304" pitchFamily="18" charset="0"/>
              </a:rPr>
              <a:t>indeks sırasına</a:t>
            </a:r>
            <a:r>
              <a:rPr lang="tr-TR" sz="1800" dirty="0">
                <a:effectLst/>
                <a:latin typeface="Century Gothic" panose="020B0502020202020204" pitchFamily="34" charset="0"/>
                <a:ea typeface="Calibri" panose="020F0502020204030204" pitchFamily="34" charset="0"/>
                <a:cs typeface="Times New Roman" panose="02020603050405020304" pitchFamily="18" charset="0"/>
              </a:rPr>
              <a:t> göre sıralanıp bir grup oluşturulur. Burada unutulmaması gereken iki temel husus vardır. Bunlar;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entury Gothic" panose="020B0502020202020204" pitchFamily="34" charset="0"/>
              <a:buAutoNum type="arabicPeriod"/>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Grubun mutlaka bir ismi ve değişken tipi olmalı,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entury Gothic" panose="020B0502020202020204" pitchFamily="34" charset="0"/>
              <a:buAutoNum type="arabicPeriod"/>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Grubun indeks numarasının da sıfırdan başladığına dikkat edilmelidir.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SzPts val="1800"/>
              <a:buNone/>
            </a:pP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217263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Dizi Kavramı</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algn="just">
              <a:lnSpc>
                <a:spcPct val="107000"/>
              </a:lnSpc>
              <a:spcAft>
                <a:spcPts val="800"/>
              </a:spcAft>
            </a:pPr>
            <a:endParaRPr lang="tr-T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Tam sayılardan oluşan 5 elemanlı bir dizinin bellekte sıralanması aşağıdaki gösterildiği gibidir.</a:t>
            </a: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168456" y="554686"/>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pic>
        <p:nvPicPr>
          <p:cNvPr id="3" name="Resim 2">
            <a:extLst>
              <a:ext uri="{FF2B5EF4-FFF2-40B4-BE49-F238E27FC236}">
                <a16:creationId xmlns:a16="http://schemas.microsoft.com/office/drawing/2014/main" id="{8AAC32F0-01EC-42F2-BBDD-4510D3B6B3F4}"/>
              </a:ext>
            </a:extLst>
          </p:cNvPr>
          <p:cNvPicPr>
            <a:picLocks noChangeAspect="1"/>
          </p:cNvPicPr>
          <p:nvPr/>
        </p:nvPicPr>
        <p:blipFill>
          <a:blip r:embed="rId5"/>
          <a:stretch>
            <a:fillRect/>
          </a:stretch>
        </p:blipFill>
        <p:spPr>
          <a:xfrm>
            <a:off x="2016550" y="3546382"/>
            <a:ext cx="7501743" cy="2757263"/>
          </a:xfrm>
          <a:prstGeom prst="rect">
            <a:avLst/>
          </a:prstGeom>
        </p:spPr>
      </p:pic>
    </p:spTree>
    <p:extLst>
      <p:ext uri="{BB962C8B-B14F-4D97-AF65-F5344CB8AC3E}">
        <p14:creationId xmlns:p14="http://schemas.microsoft.com/office/powerpoint/2010/main" val="3445421792"/>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
  <TotalTime>1820</TotalTime>
  <Words>1202</Words>
  <Application>Microsoft Office PowerPoint</Application>
  <PresentationFormat>Geniş ekran</PresentationFormat>
  <Paragraphs>170</Paragraphs>
  <Slides>27</Slides>
  <Notes>27</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Century Gothic</vt:lpstr>
      <vt:lpstr>Segoe UI</vt:lpstr>
      <vt:lpstr>Noto Sans Symbols</vt:lpstr>
      <vt:lpstr>Calibri</vt:lpstr>
      <vt:lpstr>Duman</vt:lpstr>
      <vt:lpstr>  C#’da ArrayList Kullanımı </vt:lpstr>
      <vt:lpstr>İÇİNDEKİLER</vt:lpstr>
      <vt:lpstr>Değişken Nedir?</vt:lpstr>
      <vt:lpstr>Değişken Türleri</vt:lpstr>
      <vt:lpstr>Değişken Türleri</vt:lpstr>
      <vt:lpstr>Değişken Türleri</vt:lpstr>
      <vt:lpstr>Dizi Kavramı</vt:lpstr>
      <vt:lpstr>Dizi Kavramı</vt:lpstr>
      <vt:lpstr>Dizi Kavramı</vt:lpstr>
      <vt:lpstr>Dizi Kavramı</vt:lpstr>
      <vt:lpstr>Dizi Kısıtlanma Örneği</vt:lpstr>
      <vt:lpstr>Dizi Kısıtlanma Örneği</vt:lpstr>
      <vt:lpstr>Dizi Kısıtlanma Örneği</vt:lpstr>
      <vt:lpstr>ArrayList</vt:lpstr>
      <vt:lpstr>ArrayList de Kullanılan Metotlar ve Özellikler</vt:lpstr>
      <vt:lpstr>ArrayList de Kullanılan Metotlar ve Özellikler</vt:lpstr>
      <vt:lpstr>ArrayList de Kullanılan Metotlar ve Özellikler</vt:lpstr>
      <vt:lpstr>ArrayList de Kullanılan Metotlar ve Özellikler</vt:lpstr>
      <vt:lpstr>ArrayList de Kullanılan Metotlar ve Özellikler</vt:lpstr>
      <vt:lpstr>ArrayList de Kullanılan Metotlar ve Özellikler</vt:lpstr>
      <vt:lpstr>ArrayList de Kullanılan Metotlar ve Özellikler</vt:lpstr>
      <vt:lpstr>ArrayList de Kullanılan Metotlar ve Özellikler</vt:lpstr>
      <vt:lpstr>ArrayList Uygulamaları-1</vt:lpstr>
      <vt:lpstr>ArrayList Uygulamaları-2</vt:lpstr>
      <vt:lpstr>ArrayList Uygulamaları-3</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SM</cp:lastModifiedBy>
  <cp:revision>48</cp:revision>
  <cp:lastPrinted>2022-05-28T16:14:23Z</cp:lastPrinted>
  <dcterms:created xsi:type="dcterms:W3CDTF">2022-05-25T15:13:00Z</dcterms:created>
  <dcterms:modified xsi:type="dcterms:W3CDTF">2022-05-28T17:37:05Z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