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8" r:id="rId2"/>
    <p:sldId id="259" r:id="rId3"/>
    <p:sldId id="260" r:id="rId4"/>
    <p:sldId id="261" r:id="rId5"/>
    <p:sldId id="262" r:id="rId6"/>
    <p:sldId id="302" r:id="rId7"/>
    <p:sldId id="314" r:id="rId8"/>
    <p:sldId id="303" r:id="rId9"/>
    <p:sldId id="304" r:id="rId10"/>
    <p:sldId id="305" r:id="rId11"/>
    <p:sldId id="306" r:id="rId12"/>
    <p:sldId id="310" r:id="rId13"/>
    <p:sldId id="311" r:id="rId14"/>
    <p:sldId id="313" r:id="rId15"/>
    <p:sldId id="300" r:id="rId16"/>
    <p:sldId id="30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mobilhanem.com/temel-java-dersleri-nesne-sinif-yapisi/" TargetMode="External"/><Relationship Id="rId7"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algoritmaornekleri.com/java/java-siniflar-ve-nesneler/" TargetMode="External"/><Relationship Id="rId5" Type="http://schemas.openxmlformats.org/officeDocument/2006/relationships/hyperlink" Target="https://www.kodkampusu.com/javada-siniflar-ve-nesneler/" TargetMode="External"/><Relationship Id="rId4" Type="http://schemas.openxmlformats.org/officeDocument/2006/relationships/hyperlink" Target="https://www.dijitalders.com/icerik/44/2058/javada_class_tanimlama.html"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canfurkan29@gmail.com" TargetMode="External"/><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youtube.com/bmdersleri"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Java’da Sınıf Tanımlama </a:t>
            </a:r>
            <a:br>
              <a:rPr lang="tr-TR" sz="4000" b="1" dirty="0">
                <a:solidFill>
                  <a:schemeClr val="dk1"/>
                </a:solidFill>
              </a:rPr>
            </a:br>
            <a:r>
              <a:rPr lang="tr-TR" sz="4000" b="1" dirty="0">
                <a:solidFill>
                  <a:schemeClr val="dk1"/>
                </a:solidFill>
              </a:rPr>
              <a:t>ve </a:t>
            </a:r>
            <a:br>
              <a:rPr lang="tr-TR" sz="4000" b="1" dirty="0">
                <a:solidFill>
                  <a:schemeClr val="dk1"/>
                </a:solidFill>
              </a:rPr>
            </a:br>
            <a:r>
              <a:rPr lang="tr-TR" sz="4000" b="1" dirty="0">
                <a:solidFill>
                  <a:schemeClr val="dk1"/>
                </a:solidFill>
              </a:rPr>
              <a:t>Sınıf Çeşitleri</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Furkan UÇAN</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1911404096</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30</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F7D18F-1826-4FAD-24F5-F58F13C6B14F}"/>
              </a:ext>
            </a:extLst>
          </p:cNvPr>
          <p:cNvSpPr>
            <a:spLocks noGrp="1"/>
          </p:cNvSpPr>
          <p:nvPr>
            <p:ph type="title"/>
          </p:nvPr>
        </p:nvSpPr>
        <p:spPr/>
        <p:txBody>
          <a:bodyPr/>
          <a:lstStyle/>
          <a:p>
            <a:r>
              <a:rPr lang="tr-TR" dirty="0"/>
              <a:t>Sınıf Örnekleri-2</a:t>
            </a:r>
            <a:endParaRPr lang="en-US" dirty="0"/>
          </a:p>
        </p:txBody>
      </p:sp>
      <p:sp>
        <p:nvSpPr>
          <p:cNvPr id="4" name="Slayt Numarası Yer Tutucusu 3">
            <a:extLst>
              <a:ext uri="{FF2B5EF4-FFF2-40B4-BE49-F238E27FC236}">
                <a16:creationId xmlns:a16="http://schemas.microsoft.com/office/drawing/2014/main" id="{95EAA3B8-2BE0-99C0-DBFD-03D095A37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a:p>
        </p:txBody>
      </p:sp>
      <p:pic>
        <p:nvPicPr>
          <p:cNvPr id="10" name="Resim 9" descr="metin içeren bir resim&#10;&#10;Açıklama otomatik olarak oluşturuldu">
            <a:extLst>
              <a:ext uri="{FF2B5EF4-FFF2-40B4-BE49-F238E27FC236}">
                <a16:creationId xmlns:a16="http://schemas.microsoft.com/office/drawing/2014/main" id="{B91118CF-145A-4F22-4AF9-C04A3B896CAA}"/>
              </a:ext>
            </a:extLst>
          </p:cNvPr>
          <p:cNvPicPr>
            <a:picLocks noChangeAspect="1"/>
          </p:cNvPicPr>
          <p:nvPr/>
        </p:nvPicPr>
        <p:blipFill>
          <a:blip r:embed="rId2"/>
          <a:stretch>
            <a:fillRect/>
          </a:stretch>
        </p:blipFill>
        <p:spPr>
          <a:xfrm>
            <a:off x="3180228" y="1350478"/>
            <a:ext cx="6122393" cy="5343866"/>
          </a:xfrm>
          <a:prstGeom prst="rect">
            <a:avLst/>
          </a:prstGeom>
        </p:spPr>
      </p:pic>
    </p:spTree>
    <p:extLst>
      <p:ext uri="{BB962C8B-B14F-4D97-AF65-F5344CB8AC3E}">
        <p14:creationId xmlns:p14="http://schemas.microsoft.com/office/powerpoint/2010/main" val="176447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147168-E0CE-1052-84C4-61896568A58C}"/>
              </a:ext>
            </a:extLst>
          </p:cNvPr>
          <p:cNvSpPr>
            <a:spLocks noGrp="1"/>
          </p:cNvSpPr>
          <p:nvPr>
            <p:ph type="title"/>
          </p:nvPr>
        </p:nvSpPr>
        <p:spPr/>
        <p:txBody>
          <a:bodyPr/>
          <a:lstStyle/>
          <a:p>
            <a:r>
              <a:rPr lang="tr-TR" dirty="0"/>
              <a:t>Sınıf Örnekleri-2</a:t>
            </a:r>
            <a:endParaRPr lang="en-US" dirty="0"/>
          </a:p>
        </p:txBody>
      </p:sp>
      <p:sp>
        <p:nvSpPr>
          <p:cNvPr id="4" name="Slayt Numarası Yer Tutucusu 3">
            <a:extLst>
              <a:ext uri="{FF2B5EF4-FFF2-40B4-BE49-F238E27FC236}">
                <a16:creationId xmlns:a16="http://schemas.microsoft.com/office/drawing/2014/main" id="{E3179C28-BADF-C1B7-2751-AFB8089033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a:p>
        </p:txBody>
      </p:sp>
      <p:pic>
        <p:nvPicPr>
          <p:cNvPr id="6" name="Resim 5">
            <a:extLst>
              <a:ext uri="{FF2B5EF4-FFF2-40B4-BE49-F238E27FC236}">
                <a16:creationId xmlns:a16="http://schemas.microsoft.com/office/drawing/2014/main" id="{B87F25C4-36FE-AD47-EF45-049D46DE98E8}"/>
              </a:ext>
            </a:extLst>
          </p:cNvPr>
          <p:cNvPicPr>
            <a:picLocks noChangeAspect="1"/>
          </p:cNvPicPr>
          <p:nvPr/>
        </p:nvPicPr>
        <p:blipFill>
          <a:blip r:embed="rId2"/>
          <a:stretch>
            <a:fillRect/>
          </a:stretch>
        </p:blipFill>
        <p:spPr>
          <a:xfrm>
            <a:off x="2426624" y="2472837"/>
            <a:ext cx="7338752" cy="1912326"/>
          </a:xfrm>
          <a:prstGeom prst="rect">
            <a:avLst/>
          </a:prstGeom>
        </p:spPr>
      </p:pic>
    </p:spTree>
    <p:extLst>
      <p:ext uri="{BB962C8B-B14F-4D97-AF65-F5344CB8AC3E}">
        <p14:creationId xmlns:p14="http://schemas.microsoft.com/office/powerpoint/2010/main" val="50481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6FAE54-8B6E-109E-955D-D83FE4532B9F}"/>
              </a:ext>
            </a:extLst>
          </p:cNvPr>
          <p:cNvSpPr>
            <a:spLocks noGrp="1"/>
          </p:cNvSpPr>
          <p:nvPr>
            <p:ph type="title"/>
          </p:nvPr>
        </p:nvSpPr>
        <p:spPr/>
        <p:txBody>
          <a:bodyPr/>
          <a:lstStyle/>
          <a:p>
            <a:r>
              <a:rPr lang="tr-TR" dirty="0"/>
              <a:t>Sınıf Örnekleri-3</a:t>
            </a:r>
            <a:endParaRPr lang="en-US" dirty="0"/>
          </a:p>
        </p:txBody>
      </p:sp>
      <p:sp>
        <p:nvSpPr>
          <p:cNvPr id="4" name="Slayt Numarası Yer Tutucusu 3">
            <a:extLst>
              <a:ext uri="{FF2B5EF4-FFF2-40B4-BE49-F238E27FC236}">
                <a16:creationId xmlns:a16="http://schemas.microsoft.com/office/drawing/2014/main" id="{1F65C0F5-2508-5234-464B-13AB9C7E94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a:p>
        </p:txBody>
      </p:sp>
      <p:pic>
        <p:nvPicPr>
          <p:cNvPr id="6" name="Resim 5" descr="tablo içeren bir resim&#10;&#10;Açıklama otomatik olarak oluşturuldu">
            <a:extLst>
              <a:ext uri="{FF2B5EF4-FFF2-40B4-BE49-F238E27FC236}">
                <a16:creationId xmlns:a16="http://schemas.microsoft.com/office/drawing/2014/main" id="{A826B816-57F8-493F-17D6-950C7AA5F3A6}"/>
              </a:ext>
            </a:extLst>
          </p:cNvPr>
          <p:cNvPicPr>
            <a:picLocks noChangeAspect="1"/>
          </p:cNvPicPr>
          <p:nvPr/>
        </p:nvPicPr>
        <p:blipFill>
          <a:blip r:embed="rId2"/>
          <a:stretch>
            <a:fillRect/>
          </a:stretch>
        </p:blipFill>
        <p:spPr>
          <a:xfrm>
            <a:off x="3298019" y="1393102"/>
            <a:ext cx="5595962" cy="5258617"/>
          </a:xfrm>
          <a:prstGeom prst="rect">
            <a:avLst/>
          </a:prstGeom>
        </p:spPr>
      </p:pic>
    </p:spTree>
    <p:extLst>
      <p:ext uri="{BB962C8B-B14F-4D97-AF65-F5344CB8AC3E}">
        <p14:creationId xmlns:p14="http://schemas.microsoft.com/office/powerpoint/2010/main" val="66728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96CDB9-C586-79CE-BB7A-21C4A1D13532}"/>
              </a:ext>
            </a:extLst>
          </p:cNvPr>
          <p:cNvSpPr>
            <a:spLocks noGrp="1"/>
          </p:cNvSpPr>
          <p:nvPr>
            <p:ph type="title"/>
          </p:nvPr>
        </p:nvSpPr>
        <p:spPr/>
        <p:txBody>
          <a:bodyPr/>
          <a:lstStyle/>
          <a:p>
            <a:r>
              <a:rPr lang="tr-TR" dirty="0"/>
              <a:t>Sınıf Örnekleri-3</a:t>
            </a:r>
            <a:endParaRPr lang="en-US" dirty="0"/>
          </a:p>
        </p:txBody>
      </p:sp>
      <p:sp>
        <p:nvSpPr>
          <p:cNvPr id="4" name="Slayt Numarası Yer Tutucusu 3">
            <a:extLst>
              <a:ext uri="{FF2B5EF4-FFF2-40B4-BE49-F238E27FC236}">
                <a16:creationId xmlns:a16="http://schemas.microsoft.com/office/drawing/2014/main" id="{7BC75B27-2B57-2480-9362-76037FF99B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a:p>
        </p:txBody>
      </p:sp>
      <p:pic>
        <p:nvPicPr>
          <p:cNvPr id="6" name="Resim 5" descr="metin içeren bir resim&#10;&#10;Açıklama otomatik olarak oluşturuldu">
            <a:extLst>
              <a:ext uri="{FF2B5EF4-FFF2-40B4-BE49-F238E27FC236}">
                <a16:creationId xmlns:a16="http://schemas.microsoft.com/office/drawing/2014/main" id="{54997AB9-3778-A002-65EB-08D022FD718B}"/>
              </a:ext>
            </a:extLst>
          </p:cNvPr>
          <p:cNvPicPr>
            <a:picLocks noChangeAspect="1"/>
          </p:cNvPicPr>
          <p:nvPr/>
        </p:nvPicPr>
        <p:blipFill>
          <a:blip r:embed="rId2"/>
          <a:stretch>
            <a:fillRect/>
          </a:stretch>
        </p:blipFill>
        <p:spPr>
          <a:xfrm>
            <a:off x="3305699" y="2332102"/>
            <a:ext cx="5039428" cy="2324424"/>
          </a:xfrm>
          <a:prstGeom prst="rect">
            <a:avLst/>
          </a:prstGeom>
        </p:spPr>
      </p:pic>
    </p:spTree>
    <p:extLst>
      <p:ext uri="{BB962C8B-B14F-4D97-AF65-F5344CB8AC3E}">
        <p14:creationId xmlns:p14="http://schemas.microsoft.com/office/powerpoint/2010/main" val="189347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C90BCB-9399-FB51-89AD-E646B78C457C}"/>
              </a:ext>
            </a:extLst>
          </p:cNvPr>
          <p:cNvSpPr>
            <a:spLocks noGrp="1"/>
          </p:cNvSpPr>
          <p:nvPr>
            <p:ph type="title"/>
          </p:nvPr>
        </p:nvSpPr>
        <p:spPr/>
        <p:txBody>
          <a:bodyPr/>
          <a:lstStyle/>
          <a:p>
            <a:r>
              <a:rPr lang="tr-TR" dirty="0"/>
              <a:t>Sonuç</a:t>
            </a:r>
            <a:endParaRPr lang="en-US" dirty="0"/>
          </a:p>
        </p:txBody>
      </p:sp>
      <p:sp>
        <p:nvSpPr>
          <p:cNvPr id="3" name="Metin Yer Tutucusu 2">
            <a:extLst>
              <a:ext uri="{FF2B5EF4-FFF2-40B4-BE49-F238E27FC236}">
                <a16:creationId xmlns:a16="http://schemas.microsoft.com/office/drawing/2014/main" id="{27D37BC3-DF40-70F2-8C09-A8AFE3D1E4BC}"/>
              </a:ext>
            </a:extLst>
          </p:cNvPr>
          <p:cNvSpPr>
            <a:spLocks noGrp="1"/>
          </p:cNvSpPr>
          <p:nvPr>
            <p:ph type="body" idx="1"/>
          </p:nvPr>
        </p:nvSpPr>
        <p:spPr>
          <a:xfrm>
            <a:off x="1997474" y="1905000"/>
            <a:ext cx="8984203" cy="3777622"/>
          </a:xfrm>
        </p:spPr>
        <p:txBody>
          <a:bodyPr/>
          <a:lstStyle/>
          <a:p>
            <a:pPr marL="400050" indent="-285750">
              <a:buFont typeface="Arial" panose="020B0604020202020204" pitchFamily="34" charset="0"/>
              <a:buChar char="•"/>
            </a:pPr>
            <a:r>
              <a:rPr lang="en-US" b="0" i="0" dirty="0">
                <a:solidFill>
                  <a:srgbClr val="444444"/>
                </a:solidFill>
                <a:effectLst/>
                <a:latin typeface="Open Sans" panose="020B0604020202020204" pitchFamily="34" charset="0"/>
              </a:rPr>
              <a:t>Java </a:t>
            </a:r>
            <a:r>
              <a:rPr lang="en-US" b="0" i="0" dirty="0" err="1">
                <a:solidFill>
                  <a:srgbClr val="444444"/>
                </a:solidFill>
                <a:effectLst/>
                <a:latin typeface="Open Sans" panose="020B0604020202020204" pitchFamily="34" charset="0"/>
              </a:rPr>
              <a:t>Sınıfı</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bir</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nesnenin</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nasıl</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davranacağını</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ve</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nesnenin</a:t>
            </a:r>
            <a:r>
              <a:rPr lang="en-US" b="0" i="0" dirty="0">
                <a:solidFill>
                  <a:srgbClr val="444444"/>
                </a:solidFill>
                <a:effectLst/>
                <a:latin typeface="Open Sans" panose="020B0604020202020204" pitchFamily="34" charset="0"/>
              </a:rPr>
              <a:t> ne </a:t>
            </a:r>
            <a:r>
              <a:rPr lang="en-US" b="0" i="0" dirty="0" err="1">
                <a:solidFill>
                  <a:srgbClr val="444444"/>
                </a:solidFill>
                <a:effectLst/>
                <a:latin typeface="Open Sans" panose="020B0604020202020204" pitchFamily="34" charset="0"/>
              </a:rPr>
              <a:t>içereceğini</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belirleyen</a:t>
            </a:r>
            <a:r>
              <a:rPr lang="tr-TR" dirty="0">
                <a:solidFill>
                  <a:srgbClr val="444444"/>
                </a:solidFill>
                <a:latin typeface="Open Sans" panose="020B0604020202020204" pitchFamily="34" charset="0"/>
              </a:rPr>
              <a:t> </a:t>
            </a:r>
            <a:r>
              <a:rPr lang="en-US" b="0" i="0" dirty="0" err="1">
                <a:solidFill>
                  <a:srgbClr val="444444"/>
                </a:solidFill>
                <a:effectLst/>
                <a:latin typeface="Open Sans" panose="020B0604020202020204" pitchFamily="34" charset="0"/>
              </a:rPr>
              <a:t>bir</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varlıktır</a:t>
            </a:r>
            <a:r>
              <a:rPr lang="en-US" b="0" i="0" dirty="0">
                <a:solidFill>
                  <a:srgbClr val="444444"/>
                </a:solidFill>
                <a:effectLst/>
                <a:latin typeface="Open Sans" panose="020B0604020202020204" pitchFamily="34" charset="0"/>
              </a:rPr>
              <a:t>.</a:t>
            </a:r>
            <a:endParaRPr lang="tr-TR" b="0" i="0" dirty="0">
              <a:solidFill>
                <a:srgbClr val="444444"/>
              </a:solidFill>
              <a:effectLst/>
              <a:latin typeface="Open Sans" panose="020B0604020202020204" pitchFamily="34" charset="0"/>
            </a:endParaRPr>
          </a:p>
          <a:p>
            <a:pPr marL="400050" indent="-285750">
              <a:buFont typeface="Arial" panose="020B0604020202020204" pitchFamily="34" charset="0"/>
              <a:buChar char="•"/>
            </a:pPr>
            <a:r>
              <a:rPr lang="en-US" b="0" i="0" dirty="0">
                <a:solidFill>
                  <a:srgbClr val="444444"/>
                </a:solidFill>
                <a:effectLst/>
                <a:latin typeface="Open Sans" panose="020B0606030504020204" pitchFamily="34" charset="0"/>
              </a:rPr>
              <a:t>Bir Java </a:t>
            </a:r>
            <a:r>
              <a:rPr lang="en-US" b="0" i="0" dirty="0" err="1">
                <a:solidFill>
                  <a:srgbClr val="444444"/>
                </a:solidFill>
                <a:effectLst/>
                <a:latin typeface="Open Sans" panose="020B0606030504020204" pitchFamily="34" charset="0"/>
              </a:rPr>
              <a:t>nesnesi</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belirli</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türde</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verileri</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yararlı</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kılacak</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yöntem</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ve</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özelliklerden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oluşan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bağımsız</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bir</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bileşendir</a:t>
            </a:r>
            <a:r>
              <a:rPr lang="en-US" b="0" i="0" dirty="0">
                <a:solidFill>
                  <a:srgbClr val="444444"/>
                </a:solidFill>
                <a:effectLst/>
                <a:latin typeface="Open Sans" panose="020B0606030504020204" pitchFamily="34" charset="0"/>
              </a:rPr>
              <a:t>.</a:t>
            </a:r>
            <a:endParaRPr lang="en-US" dirty="0"/>
          </a:p>
        </p:txBody>
      </p:sp>
      <p:sp>
        <p:nvSpPr>
          <p:cNvPr id="4" name="Slayt Numarası Yer Tutucusu 3">
            <a:extLst>
              <a:ext uri="{FF2B5EF4-FFF2-40B4-BE49-F238E27FC236}">
                <a16:creationId xmlns:a16="http://schemas.microsoft.com/office/drawing/2014/main" id="{3D8C8D78-BA97-64E0-B157-E7CEF857D7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14</a:t>
            </a:fld>
            <a:endParaRPr lang="tr-TR"/>
          </a:p>
        </p:txBody>
      </p:sp>
    </p:spTree>
    <p:extLst>
      <p:ext uri="{BB962C8B-B14F-4D97-AF65-F5344CB8AC3E}">
        <p14:creationId xmlns:p14="http://schemas.microsoft.com/office/powerpoint/2010/main" val="244747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r>
              <a:rPr lang="tr-TR" dirty="0" err="1">
                <a:ea typeface="+mn-lt"/>
                <a:cs typeface="+mn-lt"/>
                <a:hlinkClick r:id="rId3"/>
              </a:rPr>
              <a:t>Mobilhane</a:t>
            </a:r>
            <a:r>
              <a:rPr lang="tr-TR" dirty="0">
                <a:ea typeface="+mn-lt"/>
                <a:cs typeface="+mn-lt"/>
                <a:hlinkClick r:id="rId3"/>
              </a:rPr>
              <a:t> Java Dersleri</a:t>
            </a:r>
            <a:endParaRPr lang="tr-TR" dirty="0"/>
          </a:p>
          <a:p>
            <a:r>
              <a:rPr lang="en-US" dirty="0" err="1">
                <a:ea typeface="+mn-lt"/>
                <a:cs typeface="+mn-lt"/>
                <a:hlinkClick r:id="rId4"/>
              </a:rPr>
              <a:t>Dijital</a:t>
            </a:r>
            <a:r>
              <a:rPr lang="en-US" dirty="0">
                <a:ea typeface="+mn-lt"/>
                <a:cs typeface="+mn-lt"/>
                <a:hlinkClick r:id="rId4"/>
              </a:rPr>
              <a:t> </a:t>
            </a:r>
            <a:r>
              <a:rPr lang="en-US" dirty="0" err="1">
                <a:ea typeface="+mn-lt"/>
                <a:cs typeface="+mn-lt"/>
                <a:hlinkClick r:id="rId4"/>
              </a:rPr>
              <a:t>Ders</a:t>
            </a:r>
            <a:r>
              <a:rPr lang="en-US" dirty="0">
                <a:ea typeface="+mn-lt"/>
                <a:cs typeface="+mn-lt"/>
                <a:hlinkClick r:id="rId4"/>
              </a:rPr>
              <a:t> Java </a:t>
            </a:r>
            <a:r>
              <a:rPr lang="en-US" dirty="0" err="1">
                <a:ea typeface="+mn-lt"/>
                <a:cs typeface="+mn-lt"/>
                <a:hlinkClick r:id="rId4"/>
              </a:rPr>
              <a:t>Dersleri</a:t>
            </a:r>
            <a:endParaRPr lang="en-US" dirty="0">
              <a:ea typeface="+mn-lt"/>
              <a:cs typeface="+mn-lt"/>
              <a:hlinkClick r:id="rId4"/>
            </a:endParaRPr>
          </a:p>
          <a:p>
            <a:pPr marL="342900" lvl="0" indent="-228600" algn="l" rtl="0">
              <a:spcBef>
                <a:spcPts val="1000"/>
              </a:spcBef>
              <a:spcAft>
                <a:spcPts val="0"/>
              </a:spcAft>
              <a:buSzPts val="1800"/>
              <a:buNone/>
            </a:pPr>
            <a:r>
              <a:rPr lang="tr-TR" dirty="0">
                <a:hlinkClick r:id="rId5"/>
              </a:rPr>
              <a:t>Kod Kampüsü</a:t>
            </a:r>
            <a:endParaRPr lang="tr-TR" dirty="0"/>
          </a:p>
          <a:p>
            <a:pPr marL="342900" lvl="0" indent="-228600" algn="l" rtl="0">
              <a:spcBef>
                <a:spcPts val="1000"/>
              </a:spcBef>
              <a:spcAft>
                <a:spcPts val="0"/>
              </a:spcAft>
              <a:buSzPts val="1800"/>
              <a:buNone/>
            </a:pPr>
            <a:r>
              <a:rPr lang="tr-TR" dirty="0">
                <a:hlinkClick r:id="rId6"/>
              </a:rPr>
              <a:t>Algoritma Örnekleri</a:t>
            </a:r>
            <a:endParaRPr lang="tr-TR" dirty="0"/>
          </a:p>
          <a:p>
            <a:pPr marL="342900" indent="-228600"/>
            <a:r>
              <a:rPr lang="tr-TR" dirty="0"/>
              <a:t>JAVA 8 : Standart Edition(Kerim FIRAT)</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pic>
        <p:nvPicPr>
          <p:cNvPr id="532" name="Google Shape;532;p45" descr="Kurumsal Kimlik | Burdur Mehmet Akif Ersoy Üniversitesi"/>
          <p:cNvPicPr preferRelativeResize="0"/>
          <p:nvPr/>
        </p:nvPicPr>
        <p:blipFill rotWithShape="1">
          <a:blip r:embed="rId7"/>
          <a:srcRect l="10292" t="8690" r="10665" b="11290"/>
          <a:stretch>
            <a:fillRect/>
          </a:stretch>
        </p:blipFill>
        <p:spPr>
          <a:xfrm>
            <a:off x="10078311" y="102395"/>
            <a:ext cx="1992144" cy="685387"/>
          </a:xfrm>
          <a:prstGeom prst="rect">
            <a:avLst/>
          </a:prstGeom>
          <a:noFill/>
          <a:ln>
            <a:noFill/>
          </a:ln>
        </p:spPr>
      </p:pic>
      <p:pic>
        <p:nvPicPr>
          <p:cNvPr id="102" name="Picture Placeholder 101"/>
          <p:cNvPicPr>
            <a:picLocks noGrp="1" noChangeAspect="1"/>
          </p:cNvPicPr>
          <p:nvPr>
            <p:ph type="pic" idx="2"/>
          </p:nvPr>
        </p:nvPicPr>
        <p:blipFill>
          <a:blip r:embed="rId8"/>
          <a:stretch>
            <a:fillRect/>
          </a:stretch>
        </p:blipFill>
        <p:spPr>
          <a:xfrm>
            <a:off x="8976360" y="44367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sp>
        <p:nvSpPr>
          <p:cNvPr id="541" name="Google Shape;541;p46"/>
          <p:cNvSpPr txBox="1"/>
          <p:nvPr/>
        </p:nvSpPr>
        <p:spPr>
          <a:xfrm>
            <a:off x="6161110" y="4529540"/>
            <a:ext cx="5499078" cy="201586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Furkan UÇAN 1911404096</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a:t>
            </a:r>
            <a:r>
              <a:rPr lang="tr-TR" sz="1600" dirty="0">
                <a:solidFill>
                  <a:schemeClr val="tx1"/>
                </a:solidFill>
                <a:latin typeface="Century Gothic" panose="020B0502020202020204"/>
                <a:ea typeface="Century Gothic" panose="020B0502020202020204"/>
                <a:cs typeface="Century Gothic" panose="020B0502020202020204"/>
                <a:sym typeface="Century Gothic" panose="020B0502020202020204"/>
                <a:hlinkClick r:id="rId3">
                  <a:extLst>
                    <a:ext uri="{A12FA001-AC4F-418D-AE19-62706E023703}">
                      <ahyp:hlinkClr xmlns:ahyp="http://schemas.microsoft.com/office/drawing/2018/hyperlinkcolor" val="tx"/>
                    </a:ext>
                  </a:extLst>
                </a:hlinkClick>
              </a:rPr>
              <a:t>ucanfurkan29@gmail.com</a:t>
            </a:r>
            <a:endParaRPr lang="tr-TR" sz="1600"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lnSpc>
                <a:spcPct val="150000"/>
              </a:lnSpc>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30/05/2022</a:t>
            </a:r>
          </a:p>
          <a:p>
            <a:pPr>
              <a:lnSpc>
                <a:spcPct val="150000"/>
              </a:lnSpc>
              <a:buClr>
                <a:schemeClr val="accent1"/>
              </a:buClr>
              <a:buSzPts val="1600"/>
            </a:pPr>
            <a:r>
              <a:rPr lang="tr-TR" sz="1600" dirty="0">
                <a:solidFill>
                  <a:schemeClr val="tx1"/>
                </a:solidFill>
                <a:latin typeface="Century Gothic" panose="020B0502020202020204" pitchFamily="34" charset="0"/>
                <a:cs typeface="Arial" panose="020B0604020202020204" pitchFamily="34" charset="0"/>
              </a:rPr>
              <a:t>Sürüm                         : v1</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4"/>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5"/>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6"/>
          <a:srcRect l="10317" t="21650" r="10308" b="21650"/>
          <a:stretch>
            <a:fillRect/>
          </a:stretch>
        </p:blipFill>
        <p:spPr>
          <a:xfrm>
            <a:off x="839470" y="188595"/>
            <a:ext cx="1757045" cy="1255395"/>
          </a:xfrm>
          <a:prstGeom prst="rect">
            <a:avLst/>
          </a:prstGeom>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pic>
        <p:nvPicPr>
          <p:cNvPr id="101" name="Picture 100"/>
          <p:cNvPicPr/>
          <p:nvPr/>
        </p:nvPicPr>
        <p:blipFill>
          <a:blip r:embed="rId8"/>
          <a:srcRect t="12652"/>
          <a:stretch>
            <a:fillRect/>
          </a:stretch>
        </p:blipFill>
        <p:spPr>
          <a:xfrm>
            <a:off x="8544560" y="106680"/>
            <a:ext cx="3563620" cy="241998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703925" y="1485535"/>
            <a:ext cx="8153400" cy="4160663"/>
          </a:xfrm>
          <a:prstGeom prst="rect">
            <a:avLst/>
          </a:prstGeom>
          <a:noFill/>
          <a:ln>
            <a:noFill/>
          </a:ln>
        </p:spPr>
        <p:txBody>
          <a:bodyPr spcFirstLastPara="1" wrap="square" lIns="91425" tIns="45700" rIns="91425" bIns="45700" anchor="t" anchorCtr="0">
            <a:normAutofit/>
          </a:bodyPr>
          <a:lstStyle/>
          <a:p>
            <a:pPr marL="285750" indent="-285750">
              <a:lnSpc>
                <a:spcPct val="150000"/>
              </a:lnSpc>
              <a:buFont typeface="Wingdings" panose="05000000000000000000" pitchFamily="2" charset="2"/>
              <a:buChar char="Ø"/>
            </a:pPr>
            <a:r>
              <a:rPr lang="tr-TR" sz="1800" dirty="0">
                <a:latin typeface="Century Gothic" panose="020B0502020202020204" pitchFamily="34" charset="0"/>
              </a:rPr>
              <a:t>Sınıf Nedir</a:t>
            </a:r>
            <a:r>
              <a:rPr lang="tr-TR" sz="1800" dirty="0">
                <a:latin typeface="Century Gothic" panose="020B0502020202020204" pitchFamily="34" charset="0"/>
                <a:cs typeface="Calibri"/>
              </a:rPr>
              <a:t>?</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ea typeface="+mn-lt"/>
                <a:cs typeface="Calibri"/>
              </a:rPr>
              <a:t>Sınıf Yapısı</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ea typeface="+mn-lt"/>
                <a:cs typeface="+mn-lt"/>
              </a:rPr>
              <a:t>Sınıflara Ait JAVADOC Etiketler</a:t>
            </a:r>
            <a:endParaRPr lang="tr-TR" sz="1800" dirty="0">
              <a:latin typeface="Century Gothic" panose="020B0502020202020204" pitchFamily="34" charset="0"/>
              <a:cs typeface="Calibri"/>
            </a:endParaRP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Sınıf Oluşturma</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Sınıflarda Erişim</a:t>
            </a:r>
          </a:p>
          <a:p>
            <a:pPr marL="285750" indent="-285750">
              <a:lnSpc>
                <a:spcPct val="150000"/>
              </a:lnSpc>
              <a:buFont typeface="Wingdings" panose="05000000000000000000" pitchFamily="2" charset="2"/>
              <a:buChar char="Ø"/>
            </a:pPr>
            <a:r>
              <a:rPr lang="tr-TR" sz="1800" dirty="0" err="1">
                <a:latin typeface="Century Gothic" panose="020B0502020202020204" pitchFamily="34" charset="0"/>
                <a:ea typeface="+mn-lt"/>
                <a:cs typeface="+mn-lt"/>
              </a:rPr>
              <a:t>Constructors</a:t>
            </a:r>
            <a:r>
              <a:rPr lang="tr-TR" sz="1800" dirty="0">
                <a:latin typeface="Century Gothic" panose="020B0502020202020204" pitchFamily="34" charset="0"/>
                <a:ea typeface="+mn-lt"/>
                <a:cs typeface="+mn-lt"/>
              </a:rPr>
              <a:t> (Yapılandırıcılar)</a:t>
            </a:r>
            <a:endParaRPr lang="tr-TR" sz="1800" dirty="0">
              <a:latin typeface="Century Gothic" panose="020B0502020202020204" pitchFamily="34" charset="0"/>
            </a:endParaRP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Örnekler</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Sonuç</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Kaynakça</a:t>
            </a:r>
          </a:p>
        </p:txBody>
      </p:sp>
      <p:pic>
        <p:nvPicPr>
          <p:cNvPr id="102" name="Picture Placeholder 101"/>
          <p:cNvPicPr>
            <a:picLocks noGrp="1" noChangeAspect="1"/>
          </p:cNvPicPr>
          <p:nvPr>
            <p:ph type="pic" idx="2"/>
          </p:nvPr>
        </p:nvPicPr>
        <p:blipFill>
          <a:blip r:embed="rId3"/>
          <a:stretch>
            <a:fillRect/>
          </a:stretch>
        </p:blipFill>
        <p:spPr>
          <a:xfrm>
            <a:off x="8688070" y="35731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dirty="0"/>
              <a:t>Sınıf Nedir </a:t>
            </a:r>
            <a:r>
              <a:rPr lang="tr-TR" dirty="0">
                <a:latin typeface="Calibri"/>
                <a:cs typeface="Calibri"/>
              </a:rPr>
              <a:t>?</a:t>
            </a: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311579" y="1727416"/>
            <a:ext cx="6069882" cy="4579374"/>
          </a:xfrm>
          <a:prstGeom prst="rect">
            <a:avLst/>
          </a:prstGeom>
          <a:noFill/>
          <a:ln>
            <a:noFill/>
          </a:ln>
        </p:spPr>
        <p:txBody>
          <a:bodyPr spcFirstLastPara="1" wrap="square" lIns="91425" tIns="45700" rIns="91425" bIns="45700" anchor="t" anchorCtr="0">
            <a:normAutofit/>
          </a:bodyPr>
          <a:lstStyle/>
          <a:p>
            <a:r>
              <a:rPr lang="tr-TR" b="1" dirty="0">
                <a:ea typeface="+mn-lt"/>
                <a:cs typeface="+mn-lt"/>
              </a:rPr>
              <a:t>Java'da sınıf</a:t>
            </a:r>
            <a:r>
              <a:rPr lang="tr-TR" dirty="0">
                <a:ea typeface="+mn-lt"/>
                <a:cs typeface="+mn-lt"/>
              </a:rPr>
              <a:t> (</a:t>
            </a:r>
            <a:r>
              <a:rPr lang="tr-TR" b="1" dirty="0" err="1">
                <a:ea typeface="+mn-lt"/>
                <a:cs typeface="+mn-lt"/>
              </a:rPr>
              <a:t>class</a:t>
            </a:r>
            <a:r>
              <a:rPr lang="tr-TR" dirty="0">
                <a:ea typeface="+mn-lt"/>
                <a:cs typeface="+mn-lt"/>
              </a:rPr>
              <a:t>) kavramını doğada cins isimlerine benzetebiliriz. Bir cins kendi başına belirli bir nesne değildir; ancak belirli türden nesnelerin ortak özelliklerini belirten soyut bir kavramdır.</a:t>
            </a:r>
          </a:p>
          <a:p>
            <a:endParaRPr lang="tr-TR" dirty="0"/>
          </a:p>
          <a:p>
            <a:r>
              <a:rPr lang="tr-TR" dirty="0"/>
              <a:t>Yani </a:t>
            </a:r>
            <a:r>
              <a:rPr lang="tr-TR" dirty="0">
                <a:ea typeface="+mn-lt"/>
                <a:cs typeface="+mn-lt"/>
              </a:rPr>
              <a:t>sınıf, ortak özelliklere sahip belirli nesnelerin bir araya getirildiği bir yapı olarak tanımlanabilir. Örneğin; meyvelerin satıldığı manav bir meyve sınıfı olarak görülebilir ve manavı oluşturan meyveler ise birer nesne olarak kabul edilir.</a:t>
            </a:r>
            <a:endParaRPr lang="tr-TR" dirty="0"/>
          </a:p>
        </p:txBody>
      </p:sp>
      <p:pic>
        <p:nvPicPr>
          <p:cNvPr id="7" name="Resim 6">
            <a:extLst>
              <a:ext uri="{FF2B5EF4-FFF2-40B4-BE49-F238E27FC236}">
                <a16:creationId xmlns:a16="http://schemas.microsoft.com/office/drawing/2014/main" id="{696C2CBD-C668-0105-CF15-1F10002DC88A}"/>
              </a:ext>
            </a:extLst>
          </p:cNvPr>
          <p:cNvPicPr>
            <a:picLocks noChangeAspect="1"/>
          </p:cNvPicPr>
          <p:nvPr/>
        </p:nvPicPr>
        <p:blipFill>
          <a:blip r:embed="rId3"/>
          <a:stretch>
            <a:fillRect/>
          </a:stretch>
        </p:blipFill>
        <p:spPr>
          <a:xfrm>
            <a:off x="8301077" y="1191655"/>
            <a:ext cx="3201810" cy="4685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640156" y="417076"/>
            <a:ext cx="8911687" cy="85819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dirty="0"/>
              <a:t>Sınıf Yapısı</a:t>
            </a: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456862" y="1381289"/>
            <a:ext cx="6255903" cy="4966502"/>
          </a:xfrm>
          <a:prstGeom prst="rect">
            <a:avLst/>
          </a:prstGeom>
          <a:noFill/>
          <a:ln>
            <a:noFill/>
          </a:ln>
        </p:spPr>
        <p:txBody>
          <a:bodyPr spcFirstLastPara="1" wrap="square" lIns="91425" tIns="45700" rIns="91425" bIns="45700" anchor="t" anchorCtr="0">
            <a:normAutofit/>
          </a:bodyPr>
          <a:lstStyle/>
          <a:p>
            <a:r>
              <a:rPr lang="tr-TR" dirty="0">
                <a:ea typeface="+mn-lt"/>
                <a:cs typeface="+mn-lt"/>
              </a:rPr>
              <a:t>Java’da sınıf ( </a:t>
            </a:r>
            <a:r>
              <a:rPr lang="tr-TR" dirty="0" err="1">
                <a:ea typeface="+mn-lt"/>
                <a:cs typeface="+mn-lt"/>
              </a:rPr>
              <a:t>class</a:t>
            </a:r>
            <a:r>
              <a:rPr lang="tr-TR" dirty="0">
                <a:ea typeface="+mn-lt"/>
                <a:cs typeface="+mn-lt"/>
              </a:rPr>
              <a:t> ) yapısı için sözdizimi şöyledir:</a:t>
            </a:r>
            <a:endParaRPr lang="tr-TR" dirty="0"/>
          </a:p>
          <a:p>
            <a:r>
              <a:rPr lang="tr-TR" dirty="0">
                <a:ea typeface="+mn-lt"/>
                <a:cs typeface="+mn-lt"/>
              </a:rPr>
              <a:t>    </a:t>
            </a:r>
            <a:r>
              <a:rPr lang="tr-TR" b="1" dirty="0" err="1">
                <a:ea typeface="+mn-lt"/>
                <a:cs typeface="+mn-lt"/>
              </a:rPr>
              <a:t>class</a:t>
            </a:r>
            <a:r>
              <a:rPr lang="tr-TR" dirty="0">
                <a:ea typeface="+mn-lt"/>
                <a:cs typeface="+mn-lt"/>
              </a:rPr>
              <a:t> ad {</a:t>
            </a:r>
            <a:endParaRPr lang="tr-TR" dirty="0"/>
          </a:p>
          <a:p>
            <a:r>
              <a:rPr lang="tr-TR" dirty="0">
                <a:ea typeface="+mn-lt"/>
                <a:cs typeface="+mn-lt"/>
              </a:rPr>
              <a:t>            Class’ </a:t>
            </a:r>
            <a:r>
              <a:rPr lang="tr-TR" dirty="0" err="1">
                <a:ea typeface="+mn-lt"/>
                <a:cs typeface="+mn-lt"/>
              </a:rPr>
              <a:t>ın</a:t>
            </a:r>
            <a:r>
              <a:rPr lang="tr-TR" dirty="0">
                <a:ea typeface="+mn-lt"/>
                <a:cs typeface="+mn-lt"/>
              </a:rPr>
              <a:t> tanımı</a:t>
            </a:r>
            <a:endParaRPr lang="tr-TR" dirty="0"/>
          </a:p>
          <a:p>
            <a:r>
              <a:rPr lang="tr-TR" dirty="0">
                <a:ea typeface="+mn-lt"/>
                <a:cs typeface="+mn-lt"/>
              </a:rPr>
              <a:t>    }</a:t>
            </a:r>
          </a:p>
          <a:p>
            <a:r>
              <a:rPr lang="tr-TR" b="1" dirty="0">
                <a:ea typeface="+mn-lt"/>
                <a:cs typeface="+mn-lt"/>
              </a:rPr>
              <a:t>Class:</a:t>
            </a:r>
            <a:r>
              <a:rPr lang="tr-TR" dirty="0">
                <a:ea typeface="+mn-lt"/>
                <a:cs typeface="+mn-lt"/>
              </a:rPr>
              <a:t> Sınıf tanımında mutlaka kullanılması gereken anahtar bir sözcüktür.</a:t>
            </a:r>
            <a:endParaRPr lang="tr-TR" dirty="0"/>
          </a:p>
          <a:p>
            <a:r>
              <a:rPr lang="tr-TR" b="1" dirty="0">
                <a:ea typeface="+mn-lt"/>
                <a:cs typeface="+mn-lt"/>
              </a:rPr>
              <a:t>Ad:</a:t>
            </a:r>
            <a:r>
              <a:rPr lang="tr-TR" dirty="0">
                <a:ea typeface="+mn-lt"/>
                <a:cs typeface="+mn-lt"/>
              </a:rPr>
              <a:t>  Her sınıfa bir ad verilir. Sınıfın adını belirlediğimiz kısımdır.</a:t>
            </a:r>
            <a:endParaRPr lang="tr-TR" dirty="0"/>
          </a:p>
          <a:p>
            <a:r>
              <a:rPr lang="tr-TR" b="1" dirty="0">
                <a:ea typeface="+mn-lt"/>
                <a:cs typeface="+mn-lt"/>
              </a:rPr>
              <a:t>{ }:</a:t>
            </a:r>
            <a:r>
              <a:rPr lang="tr-TR" dirty="0">
                <a:ea typeface="+mn-lt"/>
                <a:cs typeface="+mn-lt"/>
              </a:rPr>
              <a:t> Sınıf’ın yapısı bu parantezler içinde kurulur. Sınıfın niteliklerini, kullandığı metotları dizayn ettiğimiz kısımdır.</a:t>
            </a:r>
            <a:endParaRPr lang="tr-TR" dirty="0"/>
          </a:p>
        </p:txBody>
      </p:sp>
      <p:pic>
        <p:nvPicPr>
          <p:cNvPr id="3" name="Resim 2" descr="metin içeren bir resim&#10;&#10;Açıklama otomatik olarak oluşturuldu">
            <a:extLst>
              <a:ext uri="{FF2B5EF4-FFF2-40B4-BE49-F238E27FC236}">
                <a16:creationId xmlns:a16="http://schemas.microsoft.com/office/drawing/2014/main" id="{90119CE3-353E-ED7E-B277-7F9303BD194D}"/>
              </a:ext>
            </a:extLst>
          </p:cNvPr>
          <p:cNvPicPr>
            <a:picLocks noChangeAspect="1"/>
          </p:cNvPicPr>
          <p:nvPr/>
        </p:nvPicPr>
        <p:blipFill>
          <a:blip r:embed="rId3"/>
          <a:stretch>
            <a:fillRect/>
          </a:stretch>
        </p:blipFill>
        <p:spPr>
          <a:xfrm>
            <a:off x="7712765" y="1275271"/>
            <a:ext cx="4182570" cy="4648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en-US" dirty="0" err="1">
                <a:ea typeface="+mj-lt"/>
                <a:cs typeface="+mj-lt"/>
              </a:rPr>
              <a:t>Sınıflara</a:t>
            </a:r>
            <a:r>
              <a:rPr lang="en-US" dirty="0">
                <a:ea typeface="+mj-lt"/>
                <a:cs typeface="+mj-lt"/>
              </a:rPr>
              <a:t> </a:t>
            </a:r>
            <a:r>
              <a:rPr lang="en-US" dirty="0" err="1">
                <a:ea typeface="+mj-lt"/>
                <a:cs typeface="+mj-lt"/>
              </a:rPr>
              <a:t>Ait</a:t>
            </a:r>
            <a:r>
              <a:rPr lang="en-US" dirty="0">
                <a:ea typeface="+mj-lt"/>
                <a:cs typeface="+mj-lt"/>
              </a:rPr>
              <a:t> JAVADOC </a:t>
            </a:r>
            <a:r>
              <a:rPr lang="en-US" dirty="0" err="1">
                <a:ea typeface="+mj-lt"/>
                <a:cs typeface="+mj-lt"/>
              </a:rPr>
              <a:t>Etiketler</a:t>
            </a:r>
            <a:endParaRPr lang="tr-TR" b="1" dirty="0"/>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lnSpcReduction="10000"/>
          </a:bodyPr>
          <a:lstStyle/>
          <a:p>
            <a:r>
              <a:rPr lang="tr-TR" dirty="0">
                <a:ea typeface="+mn-lt"/>
                <a:cs typeface="+mn-lt"/>
              </a:rPr>
              <a:t> Bu başlıkta sınıflarda kullanılan, yani sınıflara ait etiketleri inceleyeceğiz. </a:t>
            </a:r>
          </a:p>
          <a:p>
            <a:endParaRPr lang="tr-TR" dirty="0">
              <a:ea typeface="+mn-lt"/>
              <a:cs typeface="+mn-lt"/>
            </a:endParaRPr>
          </a:p>
          <a:p>
            <a:r>
              <a:rPr lang="tr-TR" b="1" dirty="0">
                <a:ea typeface="+mn-lt"/>
                <a:cs typeface="+mn-lt"/>
              </a:rPr>
              <a:t>•@</a:t>
            </a:r>
            <a:r>
              <a:rPr lang="tr-TR" b="1" dirty="0" err="1">
                <a:ea typeface="+mn-lt"/>
                <a:cs typeface="+mn-lt"/>
              </a:rPr>
              <a:t>version</a:t>
            </a:r>
            <a:r>
              <a:rPr lang="tr-TR" dirty="0">
                <a:ea typeface="+mn-lt"/>
                <a:cs typeface="+mn-lt"/>
              </a:rPr>
              <a:t>: Versiyon bilgisi. Burada sınıf ile ilgili bir versiyon bilgisi </a:t>
            </a:r>
            <a:r>
              <a:rPr lang="tr-TR" dirty="0" err="1">
                <a:ea typeface="+mn-lt"/>
                <a:cs typeface="+mn-lt"/>
              </a:rPr>
              <a:t>dokümante</a:t>
            </a:r>
            <a:r>
              <a:rPr lang="tr-TR" dirty="0">
                <a:ea typeface="+mn-lt"/>
                <a:cs typeface="+mn-lt"/>
              </a:rPr>
              <a:t> edilmiştir. Dolayısıyla versiyon değişimi bu bilgi üzerinden gerçekleştirilecektir. Yani sınıfı kullanan veya geliştiren kişi bu bilgi doğrultusunda sınıf versiyon hakkında bilgi sahibi olup ve hareket edecektir. </a:t>
            </a:r>
          </a:p>
          <a:p>
            <a:endParaRPr lang="tr-TR" dirty="0">
              <a:ea typeface="+mn-lt"/>
              <a:cs typeface="+mn-lt"/>
            </a:endParaRPr>
          </a:p>
          <a:p>
            <a:r>
              <a:rPr lang="tr-TR" b="1" dirty="0">
                <a:ea typeface="+mn-lt"/>
                <a:cs typeface="+mn-lt"/>
              </a:rPr>
              <a:t>•@</a:t>
            </a:r>
            <a:r>
              <a:rPr lang="tr-TR" b="1" dirty="0" err="1">
                <a:ea typeface="+mn-lt"/>
                <a:cs typeface="+mn-lt"/>
              </a:rPr>
              <a:t>author</a:t>
            </a:r>
            <a:r>
              <a:rPr lang="tr-TR" dirty="0">
                <a:ea typeface="+mn-lt"/>
                <a:cs typeface="+mn-lt"/>
              </a:rPr>
              <a:t>: Sınıfı yazan kişi. Bu anahtar kelime </a:t>
            </a:r>
            <a:r>
              <a:rPr lang="tr-TR" dirty="0" err="1">
                <a:ea typeface="+mn-lt"/>
                <a:cs typeface="+mn-lt"/>
              </a:rPr>
              <a:t>ile,sınıfı</a:t>
            </a:r>
            <a:r>
              <a:rPr lang="tr-TR" dirty="0">
                <a:ea typeface="+mn-lt"/>
                <a:cs typeface="+mn-lt"/>
              </a:rPr>
              <a:t> yazan kişi hakkında bilgi verilmiştir. Proje üzerinde takım olarak çalışanlar gözüyle </a:t>
            </a:r>
            <a:r>
              <a:rPr lang="tr-TR" dirty="0" err="1">
                <a:ea typeface="+mn-lt"/>
                <a:cs typeface="+mn-lt"/>
              </a:rPr>
              <a:t>bakılırsa,sınıfın</a:t>
            </a:r>
            <a:r>
              <a:rPr lang="tr-TR" dirty="0">
                <a:ea typeface="+mn-lt"/>
                <a:cs typeface="+mn-lt"/>
              </a:rPr>
              <a:t> kimin yazdığı hakkında bilgi edinilmesi amaçlanmıştır.</a:t>
            </a:r>
          </a:p>
          <a:p>
            <a:endParaRPr lang="tr-TR" dirty="0">
              <a:ea typeface="+mn-lt"/>
              <a:cs typeface="+mn-lt"/>
            </a:endParaRPr>
          </a:p>
          <a:p>
            <a:r>
              <a:rPr lang="tr-TR" b="1" dirty="0">
                <a:ea typeface="+mn-lt"/>
                <a:cs typeface="+mn-lt"/>
              </a:rPr>
              <a:t>•@since</a:t>
            </a:r>
            <a:r>
              <a:rPr lang="tr-TR" dirty="0">
                <a:ea typeface="+mn-lt"/>
                <a:cs typeface="+mn-lt"/>
              </a:rPr>
              <a:t>: Sınıfın var olduğu tarih.</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3398D5-43F2-9C24-25EE-E6D27F798B8F}"/>
              </a:ext>
            </a:extLst>
          </p:cNvPr>
          <p:cNvSpPr>
            <a:spLocks noGrp="1"/>
          </p:cNvSpPr>
          <p:nvPr>
            <p:ph type="title"/>
          </p:nvPr>
        </p:nvSpPr>
        <p:spPr/>
        <p:txBody>
          <a:bodyPr/>
          <a:lstStyle/>
          <a:p>
            <a:pPr algn="ctr"/>
            <a:r>
              <a:rPr lang="tr-TR" dirty="0"/>
              <a:t>Sınıf Oluşturma</a:t>
            </a:r>
            <a:endParaRPr lang="en-US" dirty="0"/>
          </a:p>
        </p:txBody>
      </p:sp>
      <p:sp>
        <p:nvSpPr>
          <p:cNvPr id="3" name="Metin Yer Tutucusu 2">
            <a:extLst>
              <a:ext uri="{FF2B5EF4-FFF2-40B4-BE49-F238E27FC236}">
                <a16:creationId xmlns:a16="http://schemas.microsoft.com/office/drawing/2014/main" id="{0F95FC4A-700B-73E9-08DB-B4AD14EDA4B0}"/>
              </a:ext>
            </a:extLst>
          </p:cNvPr>
          <p:cNvSpPr>
            <a:spLocks noGrp="1"/>
          </p:cNvSpPr>
          <p:nvPr>
            <p:ph type="body" idx="1"/>
          </p:nvPr>
        </p:nvSpPr>
        <p:spPr>
          <a:xfrm>
            <a:off x="2443438" y="1378226"/>
            <a:ext cx="8915400" cy="5194852"/>
          </a:xfrm>
        </p:spPr>
        <p:txBody>
          <a:bodyPr/>
          <a:lstStyle/>
          <a:p>
            <a:r>
              <a:rPr lang="tr-TR" b="1" dirty="0" err="1"/>
              <a:t>class</a:t>
            </a:r>
            <a:r>
              <a:rPr lang="tr-TR" b="1" dirty="0"/>
              <a:t> </a:t>
            </a:r>
            <a:r>
              <a:rPr lang="tr-TR" dirty="0" err="1"/>
              <a:t>Sınıfismi</a:t>
            </a:r>
            <a:endParaRPr lang="tr-TR" dirty="0"/>
          </a:p>
          <a:p>
            <a:r>
              <a:rPr lang="tr-TR" dirty="0"/>
              <a:t>{</a:t>
            </a:r>
          </a:p>
          <a:p>
            <a:r>
              <a:rPr lang="tr-TR" dirty="0"/>
              <a:t>//Özellik tanımlamaları; (</a:t>
            </a:r>
            <a:r>
              <a:rPr lang="tr-TR" dirty="0" err="1"/>
              <a:t>Fields</a:t>
            </a:r>
            <a:r>
              <a:rPr lang="tr-TR" dirty="0"/>
              <a:t>) </a:t>
            </a:r>
          </a:p>
          <a:p>
            <a:r>
              <a:rPr lang="tr-TR" dirty="0"/>
              <a:t>//Metot tanımlamaları; (</a:t>
            </a:r>
            <a:r>
              <a:rPr lang="tr-TR" dirty="0" err="1"/>
              <a:t>Methods</a:t>
            </a:r>
            <a:r>
              <a:rPr lang="tr-TR" dirty="0"/>
              <a:t>)</a:t>
            </a:r>
          </a:p>
          <a:p>
            <a:r>
              <a:rPr lang="tr-TR" dirty="0"/>
              <a:t>}</a:t>
            </a:r>
          </a:p>
          <a:p>
            <a:r>
              <a:rPr lang="en-US" b="1" i="0" dirty="0" err="1">
                <a:effectLst/>
                <a:latin typeface="-apple-system"/>
              </a:rPr>
              <a:t>Metotlar</a:t>
            </a:r>
            <a:r>
              <a:rPr lang="en-US" b="1" i="0" dirty="0">
                <a:effectLst/>
                <a:latin typeface="-apple-system"/>
              </a:rPr>
              <a:t>:</a:t>
            </a:r>
            <a:r>
              <a:rPr lang="en-US" b="0" i="0" dirty="0">
                <a:effectLst/>
                <a:latin typeface="-apple-system"/>
              </a:rPr>
              <a:t> </a:t>
            </a:r>
            <a:r>
              <a:rPr lang="en-US" b="0" i="0" dirty="0" err="1">
                <a:effectLst/>
                <a:latin typeface="-apple-system"/>
              </a:rPr>
              <a:t>Bazı</a:t>
            </a:r>
            <a:r>
              <a:rPr lang="en-US" b="0" i="0" dirty="0">
                <a:effectLst/>
                <a:latin typeface="-apple-system"/>
              </a:rPr>
              <a:t> </a:t>
            </a:r>
            <a:r>
              <a:rPr lang="en-US" b="0" i="0" dirty="0" err="1">
                <a:effectLst/>
                <a:latin typeface="-apple-system"/>
              </a:rPr>
              <a:t>işlemleri</a:t>
            </a:r>
            <a:r>
              <a:rPr lang="en-US" b="0" i="0" dirty="0">
                <a:effectLst/>
                <a:latin typeface="-apple-system"/>
              </a:rPr>
              <a:t> </a:t>
            </a:r>
            <a:r>
              <a:rPr lang="en-US" b="0" i="0" dirty="0" err="1">
                <a:effectLst/>
                <a:latin typeface="-apple-system"/>
              </a:rPr>
              <a:t>gerçekleştirmemiz</a:t>
            </a:r>
            <a:r>
              <a:rPr lang="en-US" b="0" i="0" dirty="0">
                <a:effectLst/>
                <a:latin typeface="-apple-system"/>
              </a:rPr>
              <a:t> </a:t>
            </a:r>
            <a:r>
              <a:rPr lang="en-US" b="0" i="0" dirty="0" err="1">
                <a:effectLst/>
                <a:latin typeface="-apple-system"/>
              </a:rPr>
              <a:t>için</a:t>
            </a:r>
            <a:r>
              <a:rPr lang="en-US" b="0" i="0" dirty="0">
                <a:effectLst/>
                <a:latin typeface="-apple-system"/>
              </a:rPr>
              <a:t> </a:t>
            </a:r>
            <a:r>
              <a:rPr lang="en-US" b="0" i="0" dirty="0" err="1">
                <a:effectLst/>
                <a:latin typeface="-apple-system"/>
              </a:rPr>
              <a:t>kullanılır</a:t>
            </a:r>
            <a:r>
              <a:rPr lang="en-US" b="0" i="0" dirty="0">
                <a:effectLst/>
                <a:latin typeface="-apple-system"/>
              </a:rPr>
              <a:t>.</a:t>
            </a:r>
            <a:endParaRPr lang="tr-TR" b="0" i="0" dirty="0">
              <a:effectLst/>
              <a:latin typeface="-apple-system"/>
            </a:endParaRPr>
          </a:p>
          <a:p>
            <a:r>
              <a:rPr lang="en-US" b="1" i="0" dirty="0" err="1">
                <a:effectLst/>
                <a:latin typeface="-apple-system"/>
              </a:rPr>
              <a:t>Özellikler</a:t>
            </a:r>
            <a:r>
              <a:rPr lang="en-US" b="1" i="0" dirty="0">
                <a:effectLst/>
                <a:latin typeface="-apple-system"/>
              </a:rPr>
              <a:t>:</a:t>
            </a:r>
            <a:r>
              <a:rPr lang="en-US" b="0" i="0" dirty="0">
                <a:effectLst/>
                <a:latin typeface="-apple-system"/>
              </a:rPr>
              <a:t> </a:t>
            </a:r>
            <a:r>
              <a:rPr lang="en-US" b="0" i="0" dirty="0" err="1">
                <a:effectLst/>
                <a:latin typeface="-apple-system"/>
              </a:rPr>
              <a:t>Nesnemizin</a:t>
            </a:r>
            <a:r>
              <a:rPr lang="en-US" b="0" i="0" dirty="0">
                <a:effectLst/>
                <a:latin typeface="-apple-system"/>
              </a:rPr>
              <a:t> </a:t>
            </a:r>
            <a:r>
              <a:rPr lang="en-US" b="0" i="0" dirty="0" err="1">
                <a:effectLst/>
                <a:latin typeface="-apple-system"/>
              </a:rPr>
              <a:t>özelliklerini</a:t>
            </a:r>
            <a:r>
              <a:rPr lang="en-US" b="0" i="0" dirty="0">
                <a:effectLst/>
                <a:latin typeface="-apple-system"/>
              </a:rPr>
              <a:t> (</a:t>
            </a:r>
            <a:r>
              <a:rPr lang="en-US" b="0" i="0" dirty="0" err="1">
                <a:effectLst/>
                <a:latin typeface="-apple-system"/>
              </a:rPr>
              <a:t>renk</a:t>
            </a:r>
            <a:r>
              <a:rPr lang="en-US" b="0" i="0" dirty="0">
                <a:effectLst/>
                <a:latin typeface="-apple-system"/>
              </a:rPr>
              <a:t>, boy vs.) </a:t>
            </a:r>
            <a:r>
              <a:rPr lang="en-US" b="0" i="0" dirty="0" err="1">
                <a:effectLst/>
                <a:latin typeface="-apple-system"/>
              </a:rPr>
              <a:t>belirlemek</a:t>
            </a:r>
            <a:r>
              <a:rPr lang="en-US" b="0" i="0" dirty="0">
                <a:effectLst/>
                <a:latin typeface="-apple-system"/>
              </a:rPr>
              <a:t> </a:t>
            </a:r>
            <a:r>
              <a:rPr lang="en-US" b="0" i="0" dirty="0" err="1">
                <a:effectLst/>
                <a:latin typeface="-apple-system"/>
              </a:rPr>
              <a:t>için</a:t>
            </a:r>
            <a:r>
              <a:rPr lang="en-US" b="0" i="0" dirty="0">
                <a:effectLst/>
                <a:latin typeface="-apple-system"/>
              </a:rPr>
              <a:t> </a:t>
            </a:r>
            <a:r>
              <a:rPr lang="en-US" b="0" i="0" dirty="0" err="1">
                <a:effectLst/>
                <a:latin typeface="-apple-system"/>
              </a:rPr>
              <a:t>kullanırız</a:t>
            </a:r>
            <a:r>
              <a:rPr lang="en-US" b="0" i="0" dirty="0">
                <a:effectLst/>
                <a:latin typeface="-apple-system"/>
              </a:rPr>
              <a:t>.</a:t>
            </a:r>
            <a:endParaRPr lang="en-US" dirty="0"/>
          </a:p>
        </p:txBody>
      </p:sp>
      <p:sp>
        <p:nvSpPr>
          <p:cNvPr id="4" name="Slayt Numarası Yer Tutucusu 3">
            <a:extLst>
              <a:ext uri="{FF2B5EF4-FFF2-40B4-BE49-F238E27FC236}">
                <a16:creationId xmlns:a16="http://schemas.microsoft.com/office/drawing/2014/main" id="{02F608C9-0981-B062-A90F-572C034676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6</a:t>
            </a:fld>
            <a:endParaRPr lang="tr-TR"/>
          </a:p>
        </p:txBody>
      </p:sp>
    </p:spTree>
    <p:extLst>
      <p:ext uri="{BB962C8B-B14F-4D97-AF65-F5344CB8AC3E}">
        <p14:creationId xmlns:p14="http://schemas.microsoft.com/office/powerpoint/2010/main" val="53500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4705AF-F893-34A5-4D56-41AD8F8B32EE}"/>
              </a:ext>
            </a:extLst>
          </p:cNvPr>
          <p:cNvSpPr>
            <a:spLocks noGrp="1"/>
          </p:cNvSpPr>
          <p:nvPr>
            <p:ph type="title"/>
          </p:nvPr>
        </p:nvSpPr>
        <p:spPr/>
        <p:txBody>
          <a:bodyPr/>
          <a:lstStyle/>
          <a:p>
            <a:r>
              <a:rPr lang="tr-TR" dirty="0"/>
              <a:t>Sınıf Örnekleri-1</a:t>
            </a:r>
            <a:endParaRPr lang="en-US" dirty="0"/>
          </a:p>
        </p:txBody>
      </p:sp>
      <p:sp>
        <p:nvSpPr>
          <p:cNvPr id="4" name="Slayt Numarası Yer Tutucusu 3">
            <a:extLst>
              <a:ext uri="{FF2B5EF4-FFF2-40B4-BE49-F238E27FC236}">
                <a16:creationId xmlns:a16="http://schemas.microsoft.com/office/drawing/2014/main" id="{A8CA19DF-E516-0D04-DD7C-E3D4418CB6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pic>
        <p:nvPicPr>
          <p:cNvPr id="6" name="Resim 5" descr="metin içeren bir resim&#10;&#10;Açıklama otomatik olarak oluşturuldu">
            <a:extLst>
              <a:ext uri="{FF2B5EF4-FFF2-40B4-BE49-F238E27FC236}">
                <a16:creationId xmlns:a16="http://schemas.microsoft.com/office/drawing/2014/main" id="{D1136FCF-BB25-FCE0-377A-51CA60DB7013}"/>
              </a:ext>
            </a:extLst>
          </p:cNvPr>
          <p:cNvPicPr>
            <a:picLocks noChangeAspect="1"/>
          </p:cNvPicPr>
          <p:nvPr/>
        </p:nvPicPr>
        <p:blipFill>
          <a:blip r:embed="rId2"/>
          <a:stretch>
            <a:fillRect/>
          </a:stretch>
        </p:blipFill>
        <p:spPr>
          <a:xfrm>
            <a:off x="2001776" y="1905000"/>
            <a:ext cx="7945920" cy="3793435"/>
          </a:xfrm>
          <a:prstGeom prst="rect">
            <a:avLst/>
          </a:prstGeom>
        </p:spPr>
      </p:pic>
    </p:spTree>
    <p:extLst>
      <p:ext uri="{BB962C8B-B14F-4D97-AF65-F5344CB8AC3E}">
        <p14:creationId xmlns:p14="http://schemas.microsoft.com/office/powerpoint/2010/main" val="54972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F541E4-12E4-D2F5-CBBD-C932DEC1DC7B}"/>
              </a:ext>
            </a:extLst>
          </p:cNvPr>
          <p:cNvSpPr>
            <a:spLocks noGrp="1"/>
          </p:cNvSpPr>
          <p:nvPr>
            <p:ph type="title"/>
          </p:nvPr>
        </p:nvSpPr>
        <p:spPr/>
        <p:txBody>
          <a:bodyPr/>
          <a:lstStyle/>
          <a:p>
            <a:pPr algn="ctr"/>
            <a:r>
              <a:rPr lang="tr-TR" dirty="0"/>
              <a:t>Sınıflarda Erişim</a:t>
            </a:r>
            <a:endParaRPr lang="en-US" dirty="0"/>
          </a:p>
        </p:txBody>
      </p:sp>
      <p:sp>
        <p:nvSpPr>
          <p:cNvPr id="3" name="Metin Yer Tutucusu 2">
            <a:extLst>
              <a:ext uri="{FF2B5EF4-FFF2-40B4-BE49-F238E27FC236}">
                <a16:creationId xmlns:a16="http://schemas.microsoft.com/office/drawing/2014/main" id="{CE46F451-C6EC-AB3D-AC33-40C599C940D1}"/>
              </a:ext>
            </a:extLst>
          </p:cNvPr>
          <p:cNvSpPr>
            <a:spLocks noGrp="1"/>
          </p:cNvSpPr>
          <p:nvPr>
            <p:ph type="body" idx="1"/>
          </p:nvPr>
        </p:nvSpPr>
        <p:spPr>
          <a:xfrm>
            <a:off x="2151890" y="1556101"/>
            <a:ext cx="8915400" cy="5593445"/>
          </a:xfrm>
        </p:spPr>
        <p:txBody>
          <a:bodyPr>
            <a:noAutofit/>
          </a:bodyPr>
          <a:lstStyle/>
          <a:p>
            <a:r>
              <a:rPr lang="tr-TR" dirty="0">
                <a:ea typeface="+mn-lt"/>
                <a:cs typeface="+mn-lt"/>
              </a:rPr>
              <a:t>Bir sınıf içerisindeki metotlar, o sınıfa ait değişkenlere erişebilir ve sınıflar arasında kendi özelliklerini paylaşabilir. Ayrıca bir sınıftan başka alt sınıflar üretilebilir. Ve eğer özel bir engelleme yapılmamışa, üretilen alt sınıflar, diğer kendi üst sınıfların tüm özelliklerini barındırabilir. Bu; sınıfların alanları, erişim ve paket kavramlarına ait özel kullanımlardır</a:t>
            </a:r>
            <a:endParaRPr lang="tr-TR" dirty="0"/>
          </a:p>
          <a:p>
            <a:endParaRPr lang="tr-TR" b="1" dirty="0"/>
          </a:p>
          <a:p>
            <a:r>
              <a:rPr lang="tr-TR" b="1" dirty="0" err="1"/>
              <a:t>Public</a:t>
            </a:r>
            <a:r>
              <a:rPr lang="tr-TR" b="1" dirty="0"/>
              <a:t>: </a:t>
            </a:r>
            <a:r>
              <a:rPr lang="tr-TR" dirty="0"/>
              <a:t>Bütün sınıflar erişebilir.</a:t>
            </a:r>
          </a:p>
          <a:p>
            <a:endParaRPr lang="tr-TR" dirty="0"/>
          </a:p>
          <a:p>
            <a:r>
              <a:rPr lang="tr-TR" b="1" dirty="0" err="1"/>
              <a:t>Private</a:t>
            </a:r>
            <a:r>
              <a:rPr lang="tr-TR" b="1" dirty="0"/>
              <a:t>: </a:t>
            </a:r>
            <a:r>
              <a:rPr lang="tr-TR" dirty="0"/>
              <a:t>Alt sınıflarda dahil başka hiçbir sınıf o sınıfa erişemez.</a:t>
            </a:r>
          </a:p>
          <a:p>
            <a:endParaRPr lang="tr-TR" dirty="0"/>
          </a:p>
          <a:p>
            <a:r>
              <a:rPr lang="tr-TR" b="1" dirty="0" err="1"/>
              <a:t>Protected</a:t>
            </a:r>
            <a:r>
              <a:rPr lang="tr-TR" b="1" dirty="0"/>
              <a:t>: </a:t>
            </a:r>
            <a:r>
              <a:rPr lang="tr-TR" dirty="0"/>
              <a:t>Alt sınıflar ve aynı pakettekiler erişebilir.</a:t>
            </a:r>
          </a:p>
          <a:p>
            <a:endParaRPr lang="tr-TR" dirty="0"/>
          </a:p>
          <a:p>
            <a:r>
              <a:rPr lang="tr-TR" b="1" dirty="0" err="1"/>
              <a:t>Private</a:t>
            </a:r>
            <a:r>
              <a:rPr lang="tr-TR" b="1" dirty="0"/>
              <a:t> </a:t>
            </a:r>
            <a:r>
              <a:rPr lang="tr-TR" b="1" dirty="0" err="1"/>
              <a:t>Protected</a:t>
            </a:r>
            <a:r>
              <a:rPr lang="tr-TR" b="1" dirty="0"/>
              <a:t>: </a:t>
            </a:r>
            <a:r>
              <a:rPr lang="tr-TR" dirty="0"/>
              <a:t>Yalnızca alt sınıflar erişebilir.</a:t>
            </a:r>
          </a:p>
          <a:p>
            <a:endParaRPr lang="tr-TR" b="1" dirty="0"/>
          </a:p>
          <a:p>
            <a:endParaRPr lang="en-US" dirty="0"/>
          </a:p>
        </p:txBody>
      </p:sp>
      <p:sp>
        <p:nvSpPr>
          <p:cNvPr id="4" name="Slayt Numarası Yer Tutucusu 3">
            <a:extLst>
              <a:ext uri="{FF2B5EF4-FFF2-40B4-BE49-F238E27FC236}">
                <a16:creationId xmlns:a16="http://schemas.microsoft.com/office/drawing/2014/main" id="{A2EE0E96-0215-9010-4977-409F50292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8</a:t>
            </a:fld>
            <a:endParaRPr lang="tr-TR"/>
          </a:p>
        </p:txBody>
      </p:sp>
    </p:spTree>
    <p:extLst>
      <p:ext uri="{BB962C8B-B14F-4D97-AF65-F5344CB8AC3E}">
        <p14:creationId xmlns:p14="http://schemas.microsoft.com/office/powerpoint/2010/main" val="324808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9B34BA-0A9F-D268-5FFD-9E0813D8E647}"/>
              </a:ext>
            </a:extLst>
          </p:cNvPr>
          <p:cNvSpPr>
            <a:spLocks noGrp="1"/>
          </p:cNvSpPr>
          <p:nvPr>
            <p:ph type="title"/>
          </p:nvPr>
        </p:nvSpPr>
        <p:spPr/>
        <p:txBody>
          <a:bodyPr/>
          <a:lstStyle/>
          <a:p>
            <a:pPr algn="ctr"/>
            <a:r>
              <a:rPr lang="tr-TR" dirty="0" err="1">
                <a:ea typeface="+mj-lt"/>
                <a:cs typeface="+mj-lt"/>
              </a:rPr>
              <a:t>Constructors</a:t>
            </a:r>
            <a:r>
              <a:rPr lang="tr-TR" dirty="0">
                <a:ea typeface="+mj-lt"/>
                <a:cs typeface="+mj-lt"/>
              </a:rPr>
              <a:t> (Yapılandırıcılar)</a:t>
            </a:r>
            <a:endParaRPr lang="en-US" dirty="0"/>
          </a:p>
        </p:txBody>
      </p:sp>
      <p:sp>
        <p:nvSpPr>
          <p:cNvPr id="3" name="Metin Yer Tutucusu 2">
            <a:extLst>
              <a:ext uri="{FF2B5EF4-FFF2-40B4-BE49-F238E27FC236}">
                <a16:creationId xmlns:a16="http://schemas.microsoft.com/office/drawing/2014/main" id="{CBEF0B69-E01B-D47A-F3E9-1D830AEFFCCE}"/>
              </a:ext>
            </a:extLst>
          </p:cNvPr>
          <p:cNvSpPr>
            <a:spLocks noGrp="1"/>
          </p:cNvSpPr>
          <p:nvPr>
            <p:ph type="body" idx="1"/>
          </p:nvPr>
        </p:nvSpPr>
        <p:spPr>
          <a:xfrm>
            <a:off x="2125386" y="1656521"/>
            <a:ext cx="8915400" cy="4346713"/>
          </a:xfrm>
        </p:spPr>
        <p:txBody>
          <a:bodyPr>
            <a:noAutofit/>
          </a:bodyPr>
          <a:lstStyle/>
          <a:p>
            <a:r>
              <a:rPr lang="tr-TR" dirty="0">
                <a:ea typeface="+mn-lt"/>
                <a:cs typeface="+mn-lt"/>
              </a:rPr>
              <a:t>Yapılandırıcıları normal metotlardan ayıran birtakım özellikler vardır. Ayrıca bu özellikler, bazı kuralları beraberinde getirir. Aşağıda yapılandırıcıların özelliklerine yer verilmiştir. </a:t>
            </a:r>
            <a:endParaRPr lang="tr-TR" dirty="0"/>
          </a:p>
          <a:p>
            <a:endParaRPr lang="tr-TR" dirty="0">
              <a:ea typeface="+mn-lt"/>
              <a:cs typeface="+mn-lt"/>
            </a:endParaRPr>
          </a:p>
          <a:p>
            <a:r>
              <a:rPr lang="tr-TR" dirty="0">
                <a:ea typeface="+mn-lt"/>
                <a:cs typeface="+mn-lt"/>
              </a:rPr>
              <a:t>• Sınıf ile aynı ismi taşırlar. </a:t>
            </a:r>
            <a:endParaRPr lang="tr-TR" dirty="0"/>
          </a:p>
          <a:p>
            <a:r>
              <a:rPr lang="tr-TR" dirty="0">
                <a:ea typeface="+mn-lt"/>
                <a:cs typeface="+mn-lt"/>
              </a:rPr>
              <a:t>• Değer döndürmezler, ancak kendi içinde işlemler yapabilirler. </a:t>
            </a:r>
          </a:p>
          <a:p>
            <a:r>
              <a:rPr lang="tr-TR" dirty="0">
                <a:ea typeface="+mn-lt"/>
                <a:cs typeface="+mn-lt"/>
              </a:rPr>
              <a:t>• Nesne oluşturulduğunda çalışırlar. </a:t>
            </a:r>
          </a:p>
          <a:p>
            <a:r>
              <a:rPr lang="tr-TR" dirty="0">
                <a:ea typeface="+mn-lt"/>
                <a:cs typeface="+mn-lt"/>
              </a:rPr>
              <a:t>• Varsayılan olarak parametre almazlar. </a:t>
            </a:r>
          </a:p>
          <a:p>
            <a:endParaRPr lang="tr-TR" dirty="0">
              <a:ea typeface="+mn-lt"/>
              <a:cs typeface="+mn-lt"/>
            </a:endParaRPr>
          </a:p>
          <a:p>
            <a:r>
              <a:rPr lang="tr-TR" dirty="0">
                <a:ea typeface="+mn-lt"/>
                <a:cs typeface="+mn-lt"/>
              </a:rPr>
              <a:t>Bir yapılandırıcı, sahip olduğu sınıf ismini taşır. Yani sınıf ismiyle eşleşmeyen diğer tüm metotlar normal metotlardır. </a:t>
            </a:r>
            <a:endParaRPr lang="tr-TR" dirty="0"/>
          </a:p>
          <a:p>
            <a:endParaRPr lang="en-US" dirty="0"/>
          </a:p>
        </p:txBody>
      </p:sp>
      <p:sp>
        <p:nvSpPr>
          <p:cNvPr id="4" name="Slayt Numarası Yer Tutucusu 3">
            <a:extLst>
              <a:ext uri="{FF2B5EF4-FFF2-40B4-BE49-F238E27FC236}">
                <a16:creationId xmlns:a16="http://schemas.microsoft.com/office/drawing/2014/main" id="{532BC296-1EC2-3069-93ED-8517CDC18D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a:p>
        </p:txBody>
      </p:sp>
    </p:spTree>
    <p:extLst>
      <p:ext uri="{BB962C8B-B14F-4D97-AF65-F5344CB8AC3E}">
        <p14:creationId xmlns:p14="http://schemas.microsoft.com/office/powerpoint/2010/main" val="1218853809"/>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632</Words>
  <Application>Microsoft Office PowerPoint</Application>
  <PresentationFormat>Geniş ekran</PresentationFormat>
  <Paragraphs>101</Paragraphs>
  <Slides>16</Slides>
  <Notes>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Calibri</vt:lpstr>
      <vt:lpstr>-apple-system</vt:lpstr>
      <vt:lpstr>Noto Sans Symbols</vt:lpstr>
      <vt:lpstr>Century Gothic</vt:lpstr>
      <vt:lpstr>Arial</vt:lpstr>
      <vt:lpstr>Open Sans</vt:lpstr>
      <vt:lpstr>Wingdings</vt:lpstr>
      <vt:lpstr>Duman</vt:lpstr>
      <vt:lpstr>  Java’da Sınıf Tanımlama  ve  Sınıf Çeşitleri </vt:lpstr>
      <vt:lpstr>İÇİNDEKİLER</vt:lpstr>
      <vt:lpstr>Sınıf Nedir ?</vt:lpstr>
      <vt:lpstr>Sınıf Yapısı</vt:lpstr>
      <vt:lpstr>Sınıflara Ait JAVADOC Etiketler</vt:lpstr>
      <vt:lpstr>Sınıf Oluşturma</vt:lpstr>
      <vt:lpstr>Sınıf Örnekleri-1</vt:lpstr>
      <vt:lpstr>Sınıflarda Erişim</vt:lpstr>
      <vt:lpstr>Constructors (Yapılandırıcılar)</vt:lpstr>
      <vt:lpstr>Sınıf Örnekleri-2</vt:lpstr>
      <vt:lpstr>Sınıf Örnekleri-2</vt:lpstr>
      <vt:lpstr>Sınıf Örnekleri-3</vt:lpstr>
      <vt:lpstr>Sınıf Örnekleri-3</vt:lpstr>
      <vt:lpstr>Sonuç</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Furkan Uçan</cp:lastModifiedBy>
  <cp:revision>4</cp:revision>
  <dcterms:created xsi:type="dcterms:W3CDTF">2022-05-25T15:13:00Z</dcterms:created>
  <dcterms:modified xsi:type="dcterms:W3CDTF">2022-05-31T21:35:36Z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