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8" r:id="rId2"/>
    <p:sldId id="259" r:id="rId3"/>
    <p:sldId id="261" r:id="rId4"/>
    <p:sldId id="262" r:id="rId5"/>
    <p:sldId id="300" r:id="rId6"/>
    <p:sldId id="302" r:id="rId7"/>
    <p:sldId id="303" r:id="rId8"/>
    <p:sldId id="304" r:id="rId9"/>
    <p:sldId id="305" r:id="rId10"/>
    <p:sldId id="306" r:id="rId11"/>
    <p:sldId id="307" r:id="rId12"/>
    <p:sldId id="309" r:id="rId13"/>
    <p:sldId id="310" r:id="rId14"/>
    <p:sldId id="301"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71FF6-61BF-7E32-9856-9A4E001318EA}" v="381" dt="2022-06-02T20:16:02.662"/>
    <p1510:client id="{9C3289CF-A6A4-A96F-89FC-CEBF9E4A6E3A}" v="27" dt="2022-06-02T20:46:18.640"/>
    <p1510:client id="{DB47E5DF-8F2E-278A-EC29-D6C50E830D12}" v="35" dt="2022-06-02T20:53:15.042"/>
    <p1510:client id="{F822929C-C344-E033-4803-64E6C0CE7E69}" v="1169" dt="2022-06-01T23:13:13.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713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algn="ctr">
              <a:buClr>
                <a:schemeClr val="dk1"/>
              </a:buClr>
              <a:buSzPts val="4000"/>
            </a:pPr>
            <a:r>
              <a:rPr lang="tr-TR" sz="4000" b="1">
                <a:solidFill>
                  <a:schemeClr val="dk1"/>
                </a:solidFill>
              </a:rPr>
              <a:t> </a:t>
            </a:r>
            <a:br>
              <a:rPr lang="tr-TR" sz="4000" b="1"/>
            </a:br>
            <a:r>
              <a:rPr lang="tr-TR" sz="4000" b="1" err="1">
                <a:solidFill>
                  <a:schemeClr val="dk1"/>
                </a:solidFill>
              </a:rPr>
              <a:t>C#'da</a:t>
            </a:r>
            <a:r>
              <a:rPr lang="tr-TR" sz="4000" b="1">
                <a:solidFill>
                  <a:schemeClr val="dk1"/>
                </a:solidFill>
              </a:rPr>
              <a:t> POLİMORFİZM</a:t>
            </a:r>
            <a:br>
              <a:rPr lang="tr-TR" sz="4000" b="1"/>
            </a:br>
            <a:endParaRPr sz="4000" b="1">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buFont typeface="Noto Sans Symbols"/>
            </a:pPr>
            <a:r>
              <a:rPr lang="tr-TR" sz="1600" cap="none">
                <a:solidFill>
                  <a:schemeClr val="dk1"/>
                </a:solidFill>
                <a:latin typeface="Century Gothic" panose="020B0502020202020204"/>
                <a:ea typeface="Century Gothic" panose="020B0502020202020204"/>
                <a:cs typeface="Century Gothic" panose="020B0502020202020204"/>
                <a:sym typeface="Century Gothic" panose="020B0502020202020204"/>
              </a:rPr>
              <a:t>Hazırlayan</a:t>
            </a: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a:solidFill>
                  <a:schemeClr val="dk1"/>
                </a:solidFill>
                <a:latin typeface="Century Gothic" panose="020B0502020202020204"/>
                <a:ea typeface="Century Gothic" panose="020B0502020202020204"/>
                <a:cs typeface="Century Gothic" panose="020B0502020202020204"/>
                <a:sym typeface="Century Gothic" panose="020B0502020202020204"/>
              </a:rPr>
              <a:t> : </a:t>
            </a:r>
            <a:r>
              <a:rPr lang="tr-TR" sz="1600" b="1" err="1">
                <a:solidFill>
                  <a:schemeClr val="dk1"/>
                </a:solidFill>
                <a:latin typeface="Century Gothic" panose="020B0502020202020204"/>
                <a:ea typeface="Century Gothic" panose="020B0502020202020204"/>
                <a:cs typeface="Century Gothic" panose="020B0502020202020204"/>
                <a:sym typeface="Century Gothic" panose="020B0502020202020204"/>
              </a:rPr>
              <a:t>Engincan</a:t>
            </a:r>
            <a:r>
              <a:rPr lang="tr-TR" sz="1600" b="1">
                <a:solidFill>
                  <a:schemeClr val="dk1"/>
                </a:solidFill>
                <a:latin typeface="Century Gothic" panose="020B0502020202020204"/>
                <a:ea typeface="Century Gothic" panose="020B0502020202020204"/>
                <a:cs typeface="Century Gothic" panose="020B0502020202020204"/>
                <a:sym typeface="Century Gothic" panose="020B0502020202020204"/>
              </a:rPr>
              <a:t> GÜLEK 2011404080</a:t>
            </a:r>
            <a:endParaRPr lang="tr-TR" sz="1600" b="1" cap="none">
              <a:solidFill>
                <a:schemeClr val="dk1"/>
              </a:solidFill>
              <a:latin typeface="Century Gothic" panose="020B0502020202020204"/>
              <a:ea typeface="Century Gothic" panose="020B0502020202020204"/>
              <a:cs typeface="Century Gothic" panose="020B0502020202020204"/>
            </a:endParaRPr>
          </a:p>
          <a:p>
            <a:pPr>
              <a:spcBef>
                <a:spcPts val="1000"/>
              </a:spcBef>
              <a:buClr>
                <a:schemeClr val="accent1"/>
              </a:buClr>
              <a:buSzPts val="1600"/>
            </a:pPr>
            <a:r>
              <a:rPr lang="tr-TR" sz="1600" cap="none">
                <a:solidFill>
                  <a:schemeClr val="dk1"/>
                </a:solidFill>
                <a:latin typeface="Century Gothic" panose="020B0502020202020204"/>
                <a:ea typeface="Century Gothic" panose="020B0502020202020204"/>
                <a:cs typeface="Century Gothic" panose="020B0502020202020204"/>
                <a:sym typeface="Century Gothic" panose="020B0502020202020204"/>
              </a:rPr>
              <a:t>Tarih</a:t>
            </a: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a:solidFill>
                  <a:schemeClr val="dk1"/>
                </a:solidFill>
                <a:latin typeface="Century Gothic" panose="020B0502020202020204"/>
                <a:ea typeface="Century Gothic" panose="020B0502020202020204"/>
                <a:cs typeface="Century Gothic" panose="020B0502020202020204"/>
                <a:sym typeface="Century Gothic" panose="020B0502020202020204"/>
              </a:rPr>
              <a:t> : </a:t>
            </a: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01/06/2022</a:t>
            </a:r>
            <a:endParaRPr sz="1600"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spcBef>
                <a:spcPts val="1000"/>
              </a:spcBef>
              <a:buClr>
                <a:schemeClr val="accent1"/>
              </a:buClr>
              <a:buSzPts val="1600"/>
            </a:pPr>
            <a:r>
              <a:rPr lang="tr-TR" sz="1600" cap="none">
                <a:solidFill>
                  <a:schemeClr val="dk1"/>
                </a:solidFill>
                <a:latin typeface="Century Gothic" panose="020B0502020202020204"/>
                <a:ea typeface="Century Gothic" panose="020B0502020202020204"/>
                <a:cs typeface="Century Gothic" panose="020B0502020202020204"/>
                <a:sym typeface="Century Gothic" panose="020B0502020202020204"/>
              </a:rPr>
              <a:t>Sürüm</a:t>
            </a: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a:solidFill>
                  <a:schemeClr val="dk1"/>
                </a:solidFill>
                <a:latin typeface="Century Gothic" panose="020B0502020202020204"/>
                <a:ea typeface="Century Gothic" panose="020B0502020202020204"/>
                <a:cs typeface="Century Gothic" panose="020B0502020202020204"/>
                <a:sym typeface="Century Gothic" panose="020B0502020202020204"/>
              </a:rPr>
              <a:t> : v1</a:t>
            </a:r>
            <a:endParaRPr lang="tr-TR" sz="1600" cap="none">
              <a:solidFill>
                <a:schemeClr val="dk1"/>
              </a:solidFill>
              <a:latin typeface="Century Gothic" panose="020B0502020202020204"/>
              <a:ea typeface="Century Gothic" panose="020B0502020202020204"/>
              <a:cs typeface="Century Gothic" panose="020B0502020202020204"/>
            </a:endParaRPr>
          </a:p>
          <a:p>
            <a:pPr>
              <a:spcBef>
                <a:spcPts val="1000"/>
              </a:spcBef>
              <a:buClr>
                <a:schemeClr val="accent1"/>
              </a:buClr>
              <a:buSzPts val="1600"/>
            </a:pPr>
            <a:r>
              <a:rPr lang="tr-TR" sz="1600" cap="none">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a:t>
            </a: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a:solidFill>
                  <a:schemeClr val="dk1"/>
                </a:solidFill>
                <a:latin typeface="Century Gothic" panose="020B0502020202020204"/>
                <a:ea typeface="Century Gothic" panose="020B0502020202020204"/>
                <a:cs typeface="Century Gothic" panose="020B0502020202020204"/>
                <a:sym typeface="Century Gothic" panose="020B0502020202020204"/>
              </a:rPr>
              <a:t> : Doç. Dr. İsmail KIRBAŞ</a:t>
            </a: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 </a:t>
            </a:r>
            <a:endParaRPr sz="1600"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8604FE-BE92-E035-E8F0-A8E6C70650EF}"/>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D528F37F-B87C-9583-6340-16A92654E9CB}"/>
              </a:ext>
            </a:extLst>
          </p:cNvPr>
          <p:cNvSpPr>
            <a:spLocks noGrp="1"/>
          </p:cNvSpPr>
          <p:nvPr>
            <p:ph type="body" idx="1"/>
          </p:nvPr>
        </p:nvSpPr>
        <p:spPr>
          <a:xfrm>
            <a:off x="2446337" y="2550319"/>
            <a:ext cx="8915400" cy="3777622"/>
          </a:xfrm>
        </p:spPr>
        <p:txBody>
          <a:bodyPr>
            <a:normAutofit fontScale="92500" lnSpcReduction="10000"/>
          </a:bodyPr>
          <a:lstStyle/>
          <a:p>
            <a:endParaRPr lang="tr-TR"/>
          </a:p>
          <a:p>
            <a:endParaRPr lang="tr-TR"/>
          </a:p>
          <a:p>
            <a:endParaRPr lang="tr-TR"/>
          </a:p>
          <a:p>
            <a:endParaRPr lang="tr-TR"/>
          </a:p>
          <a:p>
            <a:endParaRPr lang="tr-TR"/>
          </a:p>
          <a:p>
            <a:endParaRPr lang="tr-TR"/>
          </a:p>
          <a:p>
            <a:endParaRPr lang="tr-TR"/>
          </a:p>
          <a:p>
            <a:endParaRPr lang="tr-TR"/>
          </a:p>
          <a:p>
            <a:endParaRPr lang="tr-TR"/>
          </a:p>
          <a:p>
            <a:r>
              <a:rPr lang="tr-TR"/>
              <a:t>Görsel 2: Çalışan ve Yönetici Sınıfları</a:t>
            </a:r>
          </a:p>
        </p:txBody>
      </p:sp>
      <p:sp>
        <p:nvSpPr>
          <p:cNvPr id="4" name="Slayt Numarası Yer Tutucusu 3">
            <a:extLst>
              <a:ext uri="{FF2B5EF4-FFF2-40B4-BE49-F238E27FC236}">
                <a16:creationId xmlns:a16="http://schemas.microsoft.com/office/drawing/2014/main" id="{CF8FD2CF-078D-157D-003A-FF6CA0547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a:t>10</a:t>
            </a:fld>
            <a:endParaRPr lang="tr-TR"/>
          </a:p>
        </p:txBody>
      </p:sp>
      <p:pic>
        <p:nvPicPr>
          <p:cNvPr id="5" name="Resim 5" descr="metin içeren bir resim&#10;&#10;Açıklama otomatik olarak oluşturuldu">
            <a:extLst>
              <a:ext uri="{FF2B5EF4-FFF2-40B4-BE49-F238E27FC236}">
                <a16:creationId xmlns:a16="http://schemas.microsoft.com/office/drawing/2014/main" id="{AB5F7254-65C0-339A-359B-0ABDCAB49DE0}"/>
              </a:ext>
            </a:extLst>
          </p:cNvPr>
          <p:cNvPicPr>
            <a:picLocks noChangeAspect="1"/>
          </p:cNvPicPr>
          <p:nvPr/>
        </p:nvPicPr>
        <p:blipFill>
          <a:blip r:embed="rId2"/>
          <a:stretch>
            <a:fillRect/>
          </a:stretch>
        </p:blipFill>
        <p:spPr>
          <a:xfrm>
            <a:off x="2783681" y="1830908"/>
            <a:ext cx="4267199" cy="3934369"/>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8495747C-DF87-DC8D-19E9-B1FC86B95AAC}"/>
              </a:ext>
            </a:extLst>
          </p:cNvPr>
          <p:cNvPicPr>
            <a:picLocks noChangeAspect="1"/>
          </p:cNvPicPr>
          <p:nvPr/>
        </p:nvPicPr>
        <p:blipFill>
          <a:blip r:embed="rId3"/>
          <a:stretch>
            <a:fillRect/>
          </a:stretch>
        </p:blipFill>
        <p:spPr>
          <a:xfrm>
            <a:off x="7165181" y="1828317"/>
            <a:ext cx="4338637" cy="3939553"/>
          </a:xfrm>
          <a:prstGeom prst="rect">
            <a:avLst/>
          </a:prstGeom>
        </p:spPr>
      </p:pic>
    </p:spTree>
    <p:extLst>
      <p:ext uri="{BB962C8B-B14F-4D97-AF65-F5344CB8AC3E}">
        <p14:creationId xmlns:p14="http://schemas.microsoft.com/office/powerpoint/2010/main" val="135816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9A2686-0FE4-704F-1576-7987CDDC9A15}"/>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4B833DC9-104C-B0F0-F7B6-CD21D33E7BF8}"/>
              </a:ext>
            </a:extLst>
          </p:cNvPr>
          <p:cNvSpPr>
            <a:spLocks noGrp="1"/>
          </p:cNvSpPr>
          <p:nvPr>
            <p:ph type="body" idx="1"/>
          </p:nvPr>
        </p:nvSpPr>
        <p:spPr/>
        <p:txBody>
          <a:bodyPr/>
          <a:lstStyle/>
          <a:p>
            <a:r>
              <a:rPr lang="tr-TR"/>
              <a:t>Görsel1'de temel sınıf (</a:t>
            </a:r>
            <a:r>
              <a:rPr lang="tr-TR" err="1"/>
              <a:t>Personnel</a:t>
            </a:r>
            <a:r>
              <a:rPr lang="tr-TR"/>
              <a:t> Class) yer almaktadır. Personel sınıfında </a:t>
            </a:r>
            <a:r>
              <a:rPr lang="tr-TR" err="1"/>
              <a:t>SalaryCalculation</a:t>
            </a:r>
            <a:r>
              <a:rPr lang="tr-TR"/>
              <a:t>() metodu hesaplama işlemi gerçekleştirmektedir. Görsel 4 de yer alan temel sınıftan türetilmiş sınıflarda (</a:t>
            </a:r>
            <a:r>
              <a:rPr lang="tr-TR" err="1"/>
              <a:t>Worker</a:t>
            </a:r>
            <a:r>
              <a:rPr lang="tr-TR"/>
              <a:t> Class, Manager Class) </a:t>
            </a:r>
            <a:r>
              <a:rPr lang="tr-TR" err="1"/>
              <a:t>polymorphism</a:t>
            </a:r>
            <a:r>
              <a:rPr lang="tr-TR"/>
              <a:t> sayesinde </a:t>
            </a:r>
            <a:r>
              <a:rPr lang="tr-TR" err="1"/>
              <a:t>SalaryCalculation</a:t>
            </a:r>
            <a:r>
              <a:rPr lang="tr-TR"/>
              <a:t>() metodu gövdesinde hesaplama işlemi çalışan ve yöneticiye göre değişiklik göstermektedir. Türetilmiş sınıflar, temel sınıfın metotlarına </a:t>
            </a:r>
            <a:r>
              <a:rPr lang="tr-TR" b="1" err="1"/>
              <a:t>base</a:t>
            </a:r>
            <a:r>
              <a:rPr lang="tr-TR" b="1"/>
              <a:t> </a:t>
            </a:r>
            <a:r>
              <a:rPr lang="tr-TR"/>
              <a:t>anahtar sözcüğü ile erişebilir.</a:t>
            </a:r>
          </a:p>
        </p:txBody>
      </p:sp>
      <p:sp>
        <p:nvSpPr>
          <p:cNvPr id="4" name="Slayt Numarası Yer Tutucusu 3">
            <a:extLst>
              <a:ext uri="{FF2B5EF4-FFF2-40B4-BE49-F238E27FC236}">
                <a16:creationId xmlns:a16="http://schemas.microsoft.com/office/drawing/2014/main" id="{8B2064CA-DB0F-CD80-C26F-2647317B7D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a:t>11</a:t>
            </a:fld>
            <a:endParaRPr lang="tr-TR"/>
          </a:p>
        </p:txBody>
      </p:sp>
    </p:spTree>
    <p:extLst>
      <p:ext uri="{BB962C8B-B14F-4D97-AF65-F5344CB8AC3E}">
        <p14:creationId xmlns:p14="http://schemas.microsoft.com/office/powerpoint/2010/main" val="213097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75B8B4-E95C-29C2-F02B-820132ACEB4A}"/>
              </a:ext>
            </a:extLst>
          </p:cNvPr>
          <p:cNvSpPr>
            <a:spLocks noGrp="1"/>
          </p:cNvSpPr>
          <p:nvPr>
            <p:ph type="title"/>
          </p:nvPr>
        </p:nvSpPr>
        <p:spPr/>
        <p:txBody>
          <a:bodyPr/>
          <a:lstStyle/>
          <a:p>
            <a:r>
              <a:rPr lang="tr-TR"/>
              <a:t>Sonuç</a:t>
            </a:r>
          </a:p>
        </p:txBody>
      </p:sp>
      <p:sp>
        <p:nvSpPr>
          <p:cNvPr id="3" name="Metin Yer Tutucusu 2">
            <a:extLst>
              <a:ext uri="{FF2B5EF4-FFF2-40B4-BE49-F238E27FC236}">
                <a16:creationId xmlns:a16="http://schemas.microsoft.com/office/drawing/2014/main" id="{CFDD1EFA-D6BA-73E1-D8D7-72BC3AD4B08E}"/>
              </a:ext>
            </a:extLst>
          </p:cNvPr>
          <p:cNvSpPr>
            <a:spLocks noGrp="1"/>
          </p:cNvSpPr>
          <p:nvPr>
            <p:ph type="body" idx="1"/>
          </p:nvPr>
        </p:nvSpPr>
        <p:spPr/>
        <p:txBody>
          <a:bodyPr/>
          <a:lstStyle/>
          <a:p>
            <a:r>
              <a:rPr lang="tr-TR"/>
              <a:t>. C# da polimorfizm nedir öğrenmiş olduk.</a:t>
            </a:r>
          </a:p>
          <a:p>
            <a:r>
              <a:rPr lang="tr-TR"/>
              <a:t>.</a:t>
            </a:r>
            <a:r>
              <a:rPr lang="tr-TR" err="1"/>
              <a:t>Override</a:t>
            </a:r>
            <a:r>
              <a:rPr lang="tr-TR"/>
              <a:t> ve </a:t>
            </a:r>
            <a:r>
              <a:rPr lang="tr-TR" err="1"/>
              <a:t>virtual</a:t>
            </a:r>
            <a:r>
              <a:rPr lang="tr-TR"/>
              <a:t> nedir, ne için kullanılır öğrenmiş olduk.</a:t>
            </a:r>
          </a:p>
          <a:p>
            <a:r>
              <a:rPr lang="tr-TR"/>
              <a:t>.yapılan örneklerle C# ' da </a:t>
            </a:r>
            <a:r>
              <a:rPr lang="tr-TR" err="1"/>
              <a:t>poimorfizm</a:t>
            </a:r>
            <a:r>
              <a:rPr lang="tr-TR"/>
              <a:t>' uygulamış olduk.</a:t>
            </a:r>
          </a:p>
        </p:txBody>
      </p:sp>
      <p:sp>
        <p:nvSpPr>
          <p:cNvPr id="4" name="Slayt Numarası Yer Tutucusu 3">
            <a:extLst>
              <a:ext uri="{FF2B5EF4-FFF2-40B4-BE49-F238E27FC236}">
                <a16:creationId xmlns:a16="http://schemas.microsoft.com/office/drawing/2014/main" id="{D875F13B-C293-3F3F-6DA5-E6DBC8DECA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a:t>12</a:t>
            </a:fld>
            <a:endParaRPr lang="tr-TR"/>
          </a:p>
        </p:txBody>
      </p:sp>
    </p:spTree>
    <p:extLst>
      <p:ext uri="{BB962C8B-B14F-4D97-AF65-F5344CB8AC3E}">
        <p14:creationId xmlns:p14="http://schemas.microsoft.com/office/powerpoint/2010/main" val="264071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75B8B4-E95C-29C2-F02B-820132ACEB4A}"/>
              </a:ext>
            </a:extLst>
          </p:cNvPr>
          <p:cNvSpPr>
            <a:spLocks noGrp="1"/>
          </p:cNvSpPr>
          <p:nvPr>
            <p:ph type="title"/>
          </p:nvPr>
        </p:nvSpPr>
        <p:spPr/>
        <p:txBody>
          <a:bodyPr/>
          <a:lstStyle/>
          <a:p>
            <a:r>
              <a:rPr lang="tr-TR"/>
              <a:t>Kaynakça</a:t>
            </a:r>
          </a:p>
        </p:txBody>
      </p:sp>
      <p:sp>
        <p:nvSpPr>
          <p:cNvPr id="3" name="Metin Yer Tutucusu 2">
            <a:extLst>
              <a:ext uri="{FF2B5EF4-FFF2-40B4-BE49-F238E27FC236}">
                <a16:creationId xmlns:a16="http://schemas.microsoft.com/office/drawing/2014/main" id="{CFDD1EFA-D6BA-73E1-D8D7-72BC3AD4B08E}"/>
              </a:ext>
            </a:extLst>
          </p:cNvPr>
          <p:cNvSpPr>
            <a:spLocks noGrp="1"/>
          </p:cNvSpPr>
          <p:nvPr>
            <p:ph type="body" idx="1"/>
          </p:nvPr>
        </p:nvSpPr>
        <p:spPr/>
        <p:txBody>
          <a:bodyPr/>
          <a:lstStyle/>
          <a:p>
            <a:r>
              <a:rPr lang="tr-TR"/>
              <a:t>1-)</a:t>
            </a:r>
            <a:r>
              <a:rPr lang="tr-TR" err="1"/>
              <a:t>https</a:t>
            </a:r>
            <a:r>
              <a:rPr lang="tr-TR"/>
              <a:t>://emrecelen.com.tr/c-</a:t>
            </a:r>
            <a:r>
              <a:rPr lang="tr-TR" err="1"/>
              <a:t>sharp</a:t>
            </a:r>
            <a:r>
              <a:rPr lang="tr-TR"/>
              <a:t>-</a:t>
            </a:r>
            <a:r>
              <a:rPr lang="tr-TR" err="1"/>
              <a:t>polymorphism</a:t>
            </a:r>
            <a:r>
              <a:rPr lang="tr-TR"/>
              <a:t>-nedir/#:~:text=C%23%20Polymorphism%2C%20nesne%20yönelimli%20programlamanın,davranmasını%20sağlayan%20yapı%20olarak%20cevaplayabiliriz.</a:t>
            </a:r>
          </a:p>
          <a:p>
            <a:r>
              <a:rPr lang="tr-TR"/>
              <a:t>2-)</a:t>
            </a:r>
            <a:r>
              <a:rPr lang="tr-TR" err="1"/>
              <a:t>https</a:t>
            </a:r>
            <a:r>
              <a:rPr lang="tr-TR"/>
              <a:t>://medium.com/@dilanygt95/polymorphism-çok-biçimlilik-1de72ec7e0b2</a:t>
            </a:r>
          </a:p>
          <a:p>
            <a:r>
              <a:rPr lang="tr-TR"/>
              <a:t>3-)https://alkanfatih.com/c-polymorphism-cok-bicimlilik/</a:t>
            </a:r>
          </a:p>
        </p:txBody>
      </p:sp>
      <p:sp>
        <p:nvSpPr>
          <p:cNvPr id="4" name="Slayt Numarası Yer Tutucusu 3">
            <a:extLst>
              <a:ext uri="{FF2B5EF4-FFF2-40B4-BE49-F238E27FC236}">
                <a16:creationId xmlns:a16="http://schemas.microsoft.com/office/drawing/2014/main" id="{D875F13B-C293-3F3F-6DA5-E6DBC8DECA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a:t>13</a:t>
            </a:fld>
            <a:endParaRPr lang="tr-TR"/>
          </a:p>
        </p:txBody>
      </p:sp>
    </p:spTree>
    <p:extLst>
      <p:ext uri="{BB962C8B-B14F-4D97-AF65-F5344CB8AC3E}">
        <p14:creationId xmlns:p14="http://schemas.microsoft.com/office/powerpoint/2010/main" val="211355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pP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a:t>
            </a:r>
            <a:r>
              <a:rPr lang="tr-TR" sz="1600" b="1">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b="1" err="1">
                <a:solidFill>
                  <a:schemeClr val="dk1"/>
                </a:solidFill>
                <a:latin typeface="Century Gothic" panose="020B0502020202020204"/>
                <a:ea typeface="Century Gothic" panose="020B0502020202020204"/>
                <a:cs typeface="Century Gothic" panose="020B0502020202020204"/>
                <a:sym typeface="Century Gothic" panose="020B0502020202020204"/>
              </a:rPr>
              <a:t>Engincan</a:t>
            </a:r>
            <a:r>
              <a:rPr lang="tr-TR" sz="1600" b="1">
                <a:solidFill>
                  <a:schemeClr val="dk1"/>
                </a:solidFill>
                <a:latin typeface="Century Gothic" panose="020B0502020202020204"/>
                <a:ea typeface="Century Gothic" panose="020B0502020202020204"/>
                <a:cs typeface="Century Gothic" panose="020B0502020202020204"/>
                <a:sym typeface="Century Gothic" panose="020B0502020202020204"/>
              </a:rPr>
              <a:t> GÜLEK 2011404080</a:t>
            </a:r>
            <a:br>
              <a:rPr lang="tr-TR" sz="1600" b="1">
                <a:latin typeface="Century Gothic" panose="020B0502020202020204"/>
                <a:ea typeface="Century Gothic" panose="020B0502020202020204"/>
                <a:cs typeface="Century Gothic" panose="020B0502020202020204"/>
              </a:rPr>
            </a:b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E-posta                       : engincan_3_@hotmail.com</a:t>
            </a:r>
            <a:endParaRPr lang="tr-TR"/>
          </a:p>
          <a:p>
            <a:pPr>
              <a:spcBef>
                <a:spcPts val="1000"/>
              </a:spcBef>
              <a:buClr>
                <a:schemeClr val="accent1"/>
              </a:buClr>
              <a:buSzPts val="1600"/>
            </a:pP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a:ea typeface="Century Gothic" panose="020B0502020202020204"/>
                <a:sym typeface="Century Gothic" panose="020B0502020202020204"/>
              </a:rPr>
              <a:t>01/06/2022</a:t>
            </a:r>
            <a:endParaRPr lang="tr-TR" sz="1600">
              <a:solidFill>
                <a:schemeClr val="dk1"/>
              </a:solidFill>
              <a:latin typeface="Century Gothic" panose="020B0502020202020204"/>
              <a:ea typeface="Century Gothic" panose="020B0502020202020204"/>
              <a:cs typeface="Century Gothic" panose="020B0502020202020204"/>
            </a:endParaRPr>
          </a:p>
          <a:p>
            <a:pPr>
              <a:spcBef>
                <a:spcPts val="1000"/>
              </a:spcBef>
              <a:buClr>
                <a:schemeClr val="accent1"/>
              </a:buClr>
              <a:buSzPts val="1600"/>
            </a:pPr>
            <a:r>
              <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lang="tr-TR" sz="1600">
              <a:solidFill>
                <a:schemeClr val="dk1"/>
              </a:solidFill>
              <a:latin typeface="Century Gothic" panose="020B0502020202020204"/>
              <a:ea typeface="Century Gothic" panose="020B0502020202020204"/>
              <a:cs typeface="Century Gothic" panose="020B0502020202020204"/>
            </a:endParaRPr>
          </a:p>
          <a:p>
            <a:pPr marL="0" marR="0" lvl="0" indent="0" algn="l" rtl="0">
              <a:spcBef>
                <a:spcPts val="1000"/>
              </a:spcBef>
              <a:spcAft>
                <a:spcPts val="0"/>
              </a:spcAft>
              <a:buClr>
                <a:schemeClr val="accent1"/>
              </a:buClr>
              <a:buSzPts val="1600"/>
              <a:buFont typeface="Noto Sans Symbols"/>
              <a:buNone/>
            </a:pPr>
            <a:endPar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 name="Text Placeholder 1"/>
          <p:cNvSpPr>
            <a:spLocks noGrp="1"/>
          </p:cNvSpPr>
          <p:nvPr>
            <p:ph type="body" idx="1"/>
          </p:nvPr>
        </p:nvSpPr>
        <p:spPr/>
        <p:txBody>
          <a:bodyPr/>
          <a:lstStyle/>
          <a:p>
            <a:endParaRPr lang="en-US"/>
          </a:p>
        </p:txBody>
      </p:sp>
      <p:sp>
        <p:nvSpPr>
          <p:cNvPr id="207" name="Google Shape;207;p4"/>
          <p:cNvSpPr txBox="1"/>
          <p:nvPr/>
        </p:nvSpPr>
        <p:spPr>
          <a:xfrm>
            <a:off x="1703925" y="1485535"/>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spcBef>
                <a:spcPts val="1000"/>
              </a:spcBef>
              <a:buClr>
                <a:schemeClr val="accent1"/>
              </a:buClr>
              <a:buSzPct val="100000"/>
              <a:buFont typeface="Noto Sans Symbols"/>
            </a:pPr>
            <a:r>
              <a:rPr lang="tr-TR" sz="1800" b="1">
                <a:solidFill>
                  <a:srgbClr val="3F3F3F"/>
                </a:solidFill>
                <a:latin typeface="Century Gothic" panose="020B0502020202020204"/>
                <a:ea typeface="Century Gothic" panose="020B0502020202020204"/>
                <a:cs typeface="Century Gothic" panose="020B0502020202020204"/>
              </a:rPr>
              <a:t>Polimorfizm nedir?</a:t>
            </a:r>
            <a:endParaRPr lang="tr-TR" sz="1800" b="1" i="0" u="none" strike="noStrike" cap="none">
              <a:solidFill>
                <a:srgbClr val="3F3F3F"/>
              </a:solidFill>
              <a:latin typeface="Century Gothic" panose="020B0502020202020204"/>
              <a:ea typeface="Century Gothic" panose="020B0502020202020204"/>
              <a:cs typeface="Century Gothic" panose="020B0502020202020204"/>
            </a:endParaRPr>
          </a:p>
          <a:p>
            <a:pPr marL="342900" indent="-342900" algn="just">
              <a:spcBef>
                <a:spcPts val="1000"/>
              </a:spcBef>
              <a:buClr>
                <a:schemeClr val="accent1"/>
              </a:buClr>
              <a:buSzPct val="100000"/>
              <a:buFont typeface="Noto Sans Symbols"/>
            </a:pPr>
            <a:r>
              <a:rPr lang="tr-TR" sz="1800" b="1">
                <a:solidFill>
                  <a:srgbClr val="3F3F3F"/>
                </a:solidFill>
                <a:latin typeface="Century Gothic" panose="020B0502020202020204"/>
                <a:ea typeface="Century Gothic" panose="020B0502020202020204"/>
                <a:cs typeface="Century Gothic" panose="020B0502020202020204"/>
              </a:rPr>
              <a:t>Temel Sınıf </a:t>
            </a:r>
            <a:r>
              <a:rPr lang="tr-TR" sz="1800" b="1" err="1">
                <a:solidFill>
                  <a:srgbClr val="3F3F3F"/>
                </a:solidFill>
                <a:latin typeface="Century Gothic" panose="020B0502020202020204"/>
                <a:ea typeface="Century Gothic" panose="020B0502020202020204"/>
                <a:cs typeface="Century Gothic" panose="020B0502020202020204"/>
              </a:rPr>
              <a:t>Metodlarını</a:t>
            </a:r>
            <a:r>
              <a:rPr lang="tr-TR" sz="1800" b="1">
                <a:solidFill>
                  <a:srgbClr val="3F3F3F"/>
                </a:solidFill>
                <a:latin typeface="Century Gothic" panose="020B0502020202020204"/>
                <a:ea typeface="Century Gothic" panose="020B0502020202020204"/>
                <a:cs typeface="Century Gothic" panose="020B0502020202020204"/>
              </a:rPr>
              <a:t> Ezme(</a:t>
            </a:r>
            <a:r>
              <a:rPr lang="tr-TR" sz="1800" b="1" err="1">
                <a:solidFill>
                  <a:srgbClr val="3F3F3F"/>
                </a:solidFill>
                <a:latin typeface="Century Gothic" panose="020B0502020202020204"/>
                <a:ea typeface="Century Gothic" panose="020B0502020202020204"/>
                <a:cs typeface="Century Gothic" panose="020B0502020202020204"/>
              </a:rPr>
              <a:t>Override</a:t>
            </a:r>
            <a:r>
              <a:rPr lang="tr-TR" sz="1800" b="1">
                <a:solidFill>
                  <a:srgbClr val="3F3F3F"/>
                </a:solidFill>
                <a:latin typeface="Century Gothic" panose="020B0502020202020204"/>
                <a:ea typeface="Century Gothic" panose="020B0502020202020204"/>
                <a:cs typeface="Century Gothic" panose="020B0502020202020204"/>
              </a:rPr>
              <a:t>)</a:t>
            </a:r>
            <a:endParaRPr lang="tr-TR" sz="1800" b="1" i="0" u="none" strike="noStrike" cap="none">
              <a:solidFill>
                <a:srgbClr val="3F3F3F"/>
              </a:solidFill>
              <a:latin typeface="Century Gothic" panose="020B0502020202020204"/>
              <a:ea typeface="Century Gothic" panose="020B0502020202020204"/>
              <a:cs typeface="Century Gothic" panose="020B0502020202020204"/>
            </a:endParaRPr>
          </a:p>
          <a:p>
            <a:pPr marL="342900" indent="-342900" algn="just">
              <a:spcBef>
                <a:spcPts val="1000"/>
              </a:spcBef>
            </a:pPr>
            <a:r>
              <a:rPr lang="tr-TR" sz="1800" b="1">
                <a:solidFill>
                  <a:srgbClr val="3F3F3F"/>
                </a:solidFill>
                <a:latin typeface="Century Gothic" panose="020B0502020202020204"/>
                <a:ea typeface="Century Gothic" panose="020B0502020202020204"/>
                <a:cs typeface="Century Gothic" panose="020B0502020202020204"/>
              </a:rPr>
              <a:t>Virtual Nedir?</a:t>
            </a:r>
            <a:endParaRPr lang="tr-TR" sz="1800" b="1" i="0" u="none" strike="noStrike" cap="none">
              <a:solidFill>
                <a:srgbClr val="3F3F3F"/>
              </a:solidFill>
              <a:latin typeface="Century Gothic" panose="020B0502020202020204"/>
              <a:ea typeface="Century Gothic" panose="020B0502020202020204"/>
              <a:cs typeface="Century Gothic" panose="020B0502020202020204"/>
            </a:endParaRPr>
          </a:p>
          <a:p>
            <a:pPr marL="342900" indent="-342900" algn="just">
              <a:spcBef>
                <a:spcPts val="1000"/>
              </a:spcBef>
            </a:pPr>
            <a:r>
              <a:rPr lang="tr-TR" sz="1800" b="1">
                <a:solidFill>
                  <a:srgbClr val="3F3F3F"/>
                </a:solidFill>
                <a:latin typeface="Century Gothic" panose="020B0502020202020204"/>
                <a:ea typeface="Century Gothic" panose="020B0502020202020204"/>
                <a:cs typeface="Century Gothic" panose="020B0502020202020204"/>
              </a:rPr>
              <a:t>Film izle Örneği</a:t>
            </a:r>
            <a:endParaRPr lang="tr-TR" sz="1800" b="1" i="0" u="none" strike="noStrike" cap="none">
              <a:solidFill>
                <a:srgbClr val="3F3F3F"/>
              </a:solidFill>
              <a:latin typeface="Century Gothic" panose="020B0502020202020204"/>
              <a:ea typeface="Century Gothic" panose="020B0502020202020204"/>
              <a:cs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i="0" u="none" strike="noStrike" cap="none">
              <a:solidFill>
                <a:srgbClr val="3F3F3F"/>
              </a:solidFill>
              <a:latin typeface="Century Gothic" panose="020B0502020202020204"/>
              <a:ea typeface="Century Gothic" panose="020B0502020202020204"/>
              <a:cs typeface="Century Gothic" panose="020B0502020202020204"/>
            </a:endParaRPr>
          </a:p>
          <a:p>
            <a:pPr marL="342900" indent="-236855" algn="just">
              <a:spcBef>
                <a:spcPts val="1000"/>
              </a:spcBef>
              <a:buClr>
                <a:schemeClr val="accent1"/>
              </a:buClr>
              <a:buSzPct val="100000"/>
              <a:buFont typeface="Noto Sans Symbols"/>
            </a:pPr>
            <a:endParaRPr lang="tr-TR" sz="1800">
              <a:solidFill>
                <a:srgbClr val="3F3F3F"/>
              </a:solidFill>
              <a:latin typeface="Century Gothic" panose="020B0502020202020204"/>
              <a:ea typeface="Century Gothic" panose="020B0502020202020204"/>
              <a:cs typeface="Century Gothic" panose="020B0502020202020204"/>
            </a:endParaRPr>
          </a:p>
          <a:p>
            <a:pPr marL="342900" indent="-236855" algn="just">
              <a:spcBef>
                <a:spcPts val="1000"/>
              </a:spcBef>
              <a:buClr>
                <a:schemeClr val="accent1"/>
              </a:buClr>
              <a:buSzPct val="100000"/>
            </a:pPr>
            <a:endParaRPr lang="tr-TR" sz="1800" b="1">
              <a:solidFill>
                <a:srgbClr val="3F3F3F"/>
              </a:solidFill>
              <a:latin typeface="Century Gothic" panose="020B0502020202020204"/>
              <a:ea typeface="Century Gothic" panose="020B0502020202020204"/>
              <a:cs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a:t>Polimorfizm Nedir?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Autofit/>
          </a:bodyPr>
          <a:lstStyle/>
          <a:p>
            <a:pPr marL="342900">
              <a:spcBef>
                <a:spcPts val="0"/>
              </a:spcBef>
            </a:pPr>
            <a:r>
              <a:rPr lang="tr-TR" sz="2000"/>
              <a:t>C# Polimorfizm, nesne yönelimli programlamayı oluşturan temel yapıtaşları arasında yer alan, "çok biçimlilik" olarak bilinen bir kavramdır.</a:t>
            </a:r>
          </a:p>
          <a:p>
            <a:pPr marL="342900">
              <a:spcBef>
                <a:spcPts val="0"/>
              </a:spcBef>
            </a:pPr>
            <a:r>
              <a:rPr lang="tr-TR" sz="2000"/>
              <a:t>Polimorfizmi basitçe anlatacak olursak, oluşan bir nesne yapısına baskı yapılarak farklı birer nesneler şeklinde davranmasını sağlayan bir yapı olarak açıklayabiliriz.</a:t>
            </a:r>
          </a:p>
          <a:p>
            <a:pPr marL="342900">
              <a:spcBef>
                <a:spcPts val="0"/>
              </a:spcBef>
            </a:pPr>
            <a:r>
              <a:rPr lang="tr-TR" sz="2000"/>
              <a:t>Bir temel sınıfın özellik ve metotlarını, temel sınıftan türetilen bir sınıfa aktardığımızda temel sınıfa ait metotları türemiş sınıf içerisinde de kullanabiliriz. Ancak her iki sınıfta da aynı metot bulunduğunda temel sınıftaki metot kullanılacak, türemiş sınıftaki metot ise kullanılmayacaktır. Temel sınıfa ait metotları türemiş sınıfta farklı biçimlerde kullanmak için "</a:t>
            </a:r>
            <a:r>
              <a:rPr lang="tr-TR" sz="2000" err="1"/>
              <a:t>override</a:t>
            </a:r>
            <a:r>
              <a:rPr lang="tr-TR" sz="2000"/>
              <a:t>" ve "</a:t>
            </a:r>
            <a:r>
              <a:rPr lang="tr-TR" sz="2000" err="1"/>
              <a:t>virtual</a:t>
            </a:r>
            <a:r>
              <a:rPr lang="tr-TR" sz="2000"/>
              <a:t>" niteleyicilerini kullanmak gereklidir.</a:t>
            </a:r>
          </a:p>
          <a:p>
            <a:pPr marL="342900">
              <a:spcBef>
                <a:spcPts val="0"/>
              </a:spcBef>
            </a:pPr>
            <a:endParaRPr lang="tr-TR"/>
          </a:p>
          <a:p>
            <a:pPr marL="342900">
              <a:spcBef>
                <a:spcPts val="0"/>
              </a:spcBef>
            </a:pPr>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algn="ctr">
              <a:buSzPts val="3600"/>
            </a:pPr>
            <a:endParaRPr lang="tr-TR" b="1"/>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31" name="Google Shape;231;p7"/>
          <p:cNvSpPr txBox="1">
            <a:spLocks noGrp="1"/>
          </p:cNvSpPr>
          <p:nvPr>
            <p:ph type="body" idx="1"/>
          </p:nvPr>
        </p:nvSpPr>
        <p:spPr>
          <a:xfrm>
            <a:off x="1699596" y="1142747"/>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a:p>
          <a:p>
            <a:pPr marL="0" indent="0">
              <a:spcBef>
                <a:spcPts val="0"/>
              </a:spcBef>
            </a:pPr>
            <a:r>
              <a:rPr lang="tr-TR"/>
              <a:t> </a:t>
            </a:r>
            <a:r>
              <a:rPr lang="tr-TR" sz="2400"/>
              <a:t>Günlük hayatta çok biçimliliğe örnek gösterebilecek durumlarşunlardır:</a:t>
            </a:r>
          </a:p>
          <a:p>
            <a:pPr marL="0" indent="0">
              <a:spcBef>
                <a:spcPts val="0"/>
              </a:spcBef>
            </a:pPr>
            <a:r>
              <a:rPr lang="tr-TR" sz="2400"/>
              <a:t>.Tüm müzik aletleri için "çalmak" eylemi kullanılmasına rağmen, bir piyanonun bir çellodan farklı bir biçimde çalınıyor olması.</a:t>
            </a:r>
          </a:p>
          <a:p>
            <a:pPr marL="0" indent="0">
              <a:spcBef>
                <a:spcPts val="0"/>
              </a:spcBef>
            </a:pPr>
            <a:r>
              <a:rPr lang="tr-TR" sz="2400"/>
              <a:t>.Tüm araçlar için "sürmek" eylemi kullanılmasına rağmen, bir otomobilin kullanılışının bisiklet kullanımından farklı  olması </a:t>
            </a:r>
          </a:p>
          <a:p>
            <a:pPr marL="0" indent="0">
              <a:spcBef>
                <a:spcPts val="0"/>
              </a:spcBef>
            </a:pPr>
            <a:r>
              <a:rPr lang="tr-TR" sz="2400"/>
              <a:t>.Tüm okulların "mezun olmak" koşullarına sahip olması fakat bir lise mezuniyeti ile bir üniversite mezuniyeti koşulları arasında farklılık olması.</a:t>
            </a:r>
          </a:p>
          <a:p>
            <a:pPr marL="0" indent="0">
              <a:spcBef>
                <a:spcPts val="0"/>
              </a:spcBef>
            </a:pPr>
            <a:r>
              <a:rPr lang="tr-TR" sz="24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a:t>Temel Sınıfın </a:t>
            </a:r>
            <a:r>
              <a:rPr lang="tr-TR" b="1" err="1"/>
              <a:t>Metodlarını</a:t>
            </a:r>
            <a:r>
              <a:rPr lang="tr-TR" b="1"/>
              <a:t> Ezme(</a:t>
            </a:r>
            <a:r>
              <a:rPr lang="tr-TR" b="1" err="1"/>
              <a:t>override</a:t>
            </a:r>
            <a:r>
              <a:rPr lang="tr-TR" b="1"/>
              <a:t>)</a:t>
            </a:r>
            <a:endParaRPr b="1"/>
          </a:p>
        </p:txBody>
      </p:sp>
      <p:sp>
        <p:nvSpPr>
          <p:cNvPr id="530" name="Google Shape;530;p45"/>
          <p:cNvSpPr txBox="1">
            <a:spLocks noGrp="1"/>
          </p:cNvSpPr>
          <p:nvPr>
            <p:ph type="body" idx="1"/>
          </p:nvPr>
        </p:nvSpPr>
        <p:spPr>
          <a:xfrm>
            <a:off x="1485797" y="1856556"/>
            <a:ext cx="8915400" cy="3777622"/>
          </a:xfrm>
          <a:prstGeom prst="rect">
            <a:avLst/>
          </a:prstGeom>
          <a:noFill/>
          <a:ln>
            <a:noFill/>
          </a:ln>
        </p:spPr>
        <p:txBody>
          <a:bodyPr spcFirstLastPara="1" wrap="square" lIns="91425" tIns="45700" rIns="91425" bIns="45700" anchor="t" anchorCtr="0">
            <a:normAutofit/>
          </a:bodyPr>
          <a:lstStyle/>
          <a:p>
            <a:pPr marL="0" indent="0">
              <a:spcBef>
                <a:spcPts val="0"/>
              </a:spcBef>
            </a:pPr>
            <a:r>
              <a:rPr lang="tr-TR" b="1"/>
              <a:t> </a:t>
            </a:r>
            <a:r>
              <a:rPr lang="tr-TR"/>
              <a:t>Oluşturmuş olduğumuz sınıf yapılarında kalıtım sayesinde üst sınıftan, alt sınıfa geçiş sağlayacak metot yapılarının aktarıldığı alt sınıf yapısına uygun bir şekilde gövdesinin değiştirilmesine ve kod satırlarının yeniden şekil almasına imkan sağlayan yapıya </a:t>
            </a:r>
            <a:r>
              <a:rPr lang="tr-TR" err="1"/>
              <a:t>override</a:t>
            </a:r>
            <a:r>
              <a:rPr lang="tr-TR"/>
              <a:t> denmektedir. Yukarıda verdiğimiz araç örneği üzerinden örneklemek gerekirse Otomobil, motosiklet ve bisiklet araçları temel olarak aynı amaca hizmet etseler bile çalışma mantıkları bakımından farklılıklar mevcuttur. Bu farklılıklar otomobilin hareket etmesi için kontağın çalıştırılması, vites atılması ve sırasıyla debriyaj ve gaza basılması gibi olayların gerçekleşmesi gerekirken bisiklet için ise sadece pedal çevirmekten ibarettir. Yani temel mantıkta aynı olarak gözüken hareket etme eylemi araçların her birinde farklılık göstermesi, başka gereksinimlere ihtiyaç duyması olayına </a:t>
            </a:r>
            <a:r>
              <a:rPr lang="tr-TR" err="1"/>
              <a:t>override</a:t>
            </a:r>
            <a:r>
              <a:rPr lang="tr-TR"/>
              <a:t> denir.</a:t>
            </a:r>
            <a:endParaRPr lang="tr-TR" b="1"/>
          </a:p>
          <a:p>
            <a:pPr marL="342900" lvl="0" indent="-228600" algn="l" rtl="0">
              <a:spcBef>
                <a:spcPts val="1000"/>
              </a:spcBef>
              <a:spcAft>
                <a:spcPts val="0"/>
              </a:spcAft>
              <a:buSzPts val="1800"/>
              <a:buNone/>
            </a:pPr>
            <a:endParaRPr lang="tr-TR" b="1"/>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a:t>Virtual </a:t>
            </a:r>
            <a:endParaRPr b="1"/>
          </a:p>
        </p:txBody>
      </p:sp>
      <p:sp>
        <p:nvSpPr>
          <p:cNvPr id="530" name="Google Shape;530;p45"/>
          <p:cNvSpPr txBox="1">
            <a:spLocks noGrp="1"/>
          </p:cNvSpPr>
          <p:nvPr>
            <p:ph type="body" idx="1"/>
          </p:nvPr>
        </p:nvSpPr>
        <p:spPr>
          <a:xfrm>
            <a:off x="1470420" y="1764704"/>
            <a:ext cx="8915400" cy="3777622"/>
          </a:xfrm>
          <a:prstGeom prst="rect">
            <a:avLst/>
          </a:prstGeom>
          <a:noFill/>
          <a:ln>
            <a:noFill/>
          </a:ln>
        </p:spPr>
        <p:txBody>
          <a:bodyPr spcFirstLastPara="1" wrap="square" lIns="91425" tIns="45700" rIns="91425" bIns="45700" anchor="t" anchorCtr="0">
            <a:normAutofit/>
          </a:bodyPr>
          <a:lstStyle/>
          <a:p>
            <a:pPr marL="0" indent="0">
              <a:spcBef>
                <a:spcPts val="0"/>
              </a:spcBef>
            </a:pPr>
            <a:r>
              <a:rPr lang="tr-TR"/>
              <a:t>Bir Virtual metot (ya da </a:t>
            </a:r>
            <a:r>
              <a:rPr lang="tr-TR" err="1"/>
              <a:t>property</a:t>
            </a:r>
            <a:r>
              <a:rPr lang="tr-TR"/>
              <a:t>), </a:t>
            </a:r>
            <a:r>
              <a:rPr lang="tr-TR" err="1"/>
              <a:t>child</a:t>
            </a:r>
            <a:r>
              <a:rPr lang="tr-TR"/>
              <a:t> sınıftaki aynı isme sahip bir metot tarafından başına </a:t>
            </a:r>
            <a:r>
              <a:rPr lang="tr-TR" err="1"/>
              <a:t>overrride</a:t>
            </a:r>
            <a:r>
              <a:rPr lang="tr-TR" b="1"/>
              <a:t> </a:t>
            </a:r>
            <a:r>
              <a:rPr lang="tr-TR"/>
              <a:t>anahtar kelimesi eklenerek ezilmesine olanak sağlar.</a:t>
            </a:r>
          </a:p>
          <a:p>
            <a:pPr marL="342900" lvl="0" indent="-228600" algn="l" rtl="0">
              <a:spcBef>
                <a:spcPts val="1000"/>
              </a:spcBef>
              <a:spcAft>
                <a:spcPts val="0"/>
              </a:spcAft>
              <a:buSzPts val="1800"/>
              <a:buNone/>
            </a:pPr>
            <a:endParaRPr lang="tr-TR" b="1"/>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407955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1C3E71-0961-39CA-E62E-597C8735D8EE}"/>
              </a:ext>
            </a:extLst>
          </p:cNvPr>
          <p:cNvSpPr>
            <a:spLocks noGrp="1"/>
          </p:cNvSpPr>
          <p:nvPr>
            <p:ph type="title"/>
          </p:nvPr>
        </p:nvSpPr>
        <p:spPr/>
        <p:txBody>
          <a:bodyPr/>
          <a:lstStyle/>
          <a:p>
            <a:r>
              <a:rPr lang="tr-TR" b="1"/>
              <a:t>Film İzleme Örneği</a:t>
            </a:r>
            <a:endParaRPr lang="tr-TR"/>
          </a:p>
        </p:txBody>
      </p:sp>
      <p:sp>
        <p:nvSpPr>
          <p:cNvPr id="3" name="Metin Yer Tutucusu 2">
            <a:extLst>
              <a:ext uri="{FF2B5EF4-FFF2-40B4-BE49-F238E27FC236}">
                <a16:creationId xmlns:a16="http://schemas.microsoft.com/office/drawing/2014/main" id="{2F02B985-3ECA-A624-1630-914826FE367B}"/>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D93C98B9-4FA9-17CB-3D35-B9AEDCF8A8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a:t>7</a:t>
            </a:fld>
            <a:endParaRPr lang="tr-TR"/>
          </a:p>
        </p:txBody>
      </p:sp>
      <p:pic>
        <p:nvPicPr>
          <p:cNvPr id="5" name="Resim 5" descr="metin içeren bir resim&#10;&#10;Açıklama otomatik olarak oluşturuldu">
            <a:extLst>
              <a:ext uri="{FF2B5EF4-FFF2-40B4-BE49-F238E27FC236}">
                <a16:creationId xmlns:a16="http://schemas.microsoft.com/office/drawing/2014/main" id="{81C254DA-0B1D-B42B-C78F-AF226B4A2EB6}"/>
              </a:ext>
            </a:extLst>
          </p:cNvPr>
          <p:cNvPicPr>
            <a:picLocks noChangeAspect="1"/>
          </p:cNvPicPr>
          <p:nvPr/>
        </p:nvPicPr>
        <p:blipFill>
          <a:blip r:embed="rId2"/>
          <a:stretch>
            <a:fillRect/>
          </a:stretch>
        </p:blipFill>
        <p:spPr>
          <a:xfrm>
            <a:off x="2021360" y="1321636"/>
            <a:ext cx="9265571" cy="5250247"/>
          </a:xfrm>
          <a:prstGeom prst="rect">
            <a:avLst/>
          </a:prstGeom>
        </p:spPr>
      </p:pic>
    </p:spTree>
    <p:extLst>
      <p:ext uri="{BB962C8B-B14F-4D97-AF65-F5344CB8AC3E}">
        <p14:creationId xmlns:p14="http://schemas.microsoft.com/office/powerpoint/2010/main" val="229921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E9ADAA-79BF-2CDC-C5D4-09AA2D0B1AF0}"/>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A77874C9-DB7D-1C5A-7C41-06FF94086D55}"/>
              </a:ext>
            </a:extLst>
          </p:cNvPr>
          <p:cNvSpPr>
            <a:spLocks noGrp="1"/>
          </p:cNvSpPr>
          <p:nvPr>
            <p:ph type="body" idx="1"/>
          </p:nvPr>
        </p:nvSpPr>
        <p:spPr/>
        <p:txBody>
          <a:bodyPr/>
          <a:lstStyle/>
          <a:p>
            <a:r>
              <a:rPr lang="tr-TR" err="1"/>
              <a:t>Görsel'de</a:t>
            </a:r>
            <a:r>
              <a:rPr lang="tr-TR"/>
              <a:t> Film , </a:t>
            </a:r>
            <a:r>
              <a:rPr lang="tr-TR" err="1"/>
              <a:t>HorrorFilm</a:t>
            </a:r>
            <a:r>
              <a:rPr lang="tr-TR"/>
              <a:t> ve </a:t>
            </a:r>
            <a:r>
              <a:rPr lang="tr-TR" err="1"/>
              <a:t>CartoonFilm</a:t>
            </a:r>
            <a:r>
              <a:rPr lang="tr-TR"/>
              <a:t> sınıfları yer almaktadır. Miras verme işleminden sonra, Film sınıfı içerisinde tanımlanan </a:t>
            </a:r>
            <a:r>
              <a:rPr lang="tr-TR" err="1"/>
              <a:t>WatchMovie</a:t>
            </a:r>
            <a:r>
              <a:rPr lang="tr-TR"/>
              <a:t>() metodu </a:t>
            </a:r>
            <a:r>
              <a:rPr lang="tr-TR" b="1" err="1"/>
              <a:t>virtual</a:t>
            </a:r>
            <a:r>
              <a:rPr lang="tr-TR"/>
              <a:t> olarak işaretlenir. Virtual olarak işaretlenen metotlar miras aldığı </a:t>
            </a:r>
            <a:r>
              <a:rPr lang="tr-TR" err="1"/>
              <a:t>classlar</a:t>
            </a:r>
            <a:r>
              <a:rPr lang="tr-TR"/>
              <a:t> da </a:t>
            </a:r>
            <a:r>
              <a:rPr lang="tr-TR" b="1"/>
              <a:t>ezilebilir</a:t>
            </a:r>
            <a:r>
              <a:rPr lang="tr-TR"/>
              <a:t> olur. </a:t>
            </a:r>
            <a:r>
              <a:rPr lang="tr-TR" err="1"/>
              <a:t>WatchMovie</a:t>
            </a:r>
            <a:r>
              <a:rPr lang="tr-TR"/>
              <a:t>() metodunu ezerek istediğimiz işlemleri yapabiliriz. Örnekteki kod çalıştırıldığında farklı </a:t>
            </a:r>
            <a:r>
              <a:rPr lang="tr-TR" err="1"/>
              <a:t>classlar</a:t>
            </a:r>
            <a:r>
              <a:rPr lang="tr-TR"/>
              <a:t> için </a:t>
            </a:r>
            <a:r>
              <a:rPr lang="tr-TR" err="1"/>
              <a:t>WatchMovie</a:t>
            </a:r>
            <a:r>
              <a:rPr lang="tr-TR"/>
              <a:t>() metodunu çağırdığımızda çağırdığımız </a:t>
            </a:r>
            <a:r>
              <a:rPr lang="tr-TR" err="1"/>
              <a:t>class</a:t>
            </a:r>
            <a:r>
              <a:rPr lang="tr-TR"/>
              <a:t> içerisindeki metot çalışacaktır. Örnekte </a:t>
            </a:r>
            <a:r>
              <a:rPr lang="tr-TR" err="1"/>
              <a:t>WatchMovie</a:t>
            </a:r>
            <a:r>
              <a:rPr lang="tr-TR"/>
              <a:t>() metodu, film türüne göre izleyici kitlesinin farklılık gösterdiğini belirtmek için oluşturulmuştur.</a:t>
            </a:r>
          </a:p>
        </p:txBody>
      </p:sp>
      <p:sp>
        <p:nvSpPr>
          <p:cNvPr id="4" name="Slayt Numarası Yer Tutucusu 3">
            <a:extLst>
              <a:ext uri="{FF2B5EF4-FFF2-40B4-BE49-F238E27FC236}">
                <a16:creationId xmlns:a16="http://schemas.microsoft.com/office/drawing/2014/main" id="{B7027C6B-CEC0-063D-908E-34D7F3C17C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a:t>8</a:t>
            </a:fld>
            <a:endParaRPr lang="tr-TR"/>
          </a:p>
        </p:txBody>
      </p:sp>
    </p:spTree>
    <p:extLst>
      <p:ext uri="{BB962C8B-B14F-4D97-AF65-F5344CB8AC3E}">
        <p14:creationId xmlns:p14="http://schemas.microsoft.com/office/powerpoint/2010/main" val="73329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78B3A1-7DC1-C667-E823-2CFCF721D10D}"/>
              </a:ext>
            </a:extLst>
          </p:cNvPr>
          <p:cNvSpPr>
            <a:spLocks noGrp="1"/>
          </p:cNvSpPr>
          <p:nvPr>
            <p:ph type="title"/>
          </p:nvPr>
        </p:nvSpPr>
        <p:spPr/>
        <p:txBody>
          <a:bodyPr/>
          <a:lstStyle/>
          <a:p>
            <a:r>
              <a:rPr lang="tr-TR"/>
              <a:t>Maaş Hesaplama Örneği</a:t>
            </a:r>
          </a:p>
        </p:txBody>
      </p:sp>
      <p:sp>
        <p:nvSpPr>
          <p:cNvPr id="3" name="Metin Yer Tutucusu 2">
            <a:extLst>
              <a:ext uri="{FF2B5EF4-FFF2-40B4-BE49-F238E27FC236}">
                <a16:creationId xmlns:a16="http://schemas.microsoft.com/office/drawing/2014/main" id="{2A26AA71-F0B3-C34A-7214-2FADF6204760}"/>
              </a:ext>
            </a:extLst>
          </p:cNvPr>
          <p:cNvSpPr>
            <a:spLocks noGrp="1"/>
          </p:cNvSpPr>
          <p:nvPr>
            <p:ph type="body" idx="1"/>
          </p:nvPr>
        </p:nvSpPr>
        <p:spPr>
          <a:xfrm>
            <a:off x="2589212" y="2133600"/>
            <a:ext cx="8915400" cy="4361027"/>
          </a:xfrm>
        </p:spPr>
        <p:txBody>
          <a:bodyPr>
            <a:normAutofit fontScale="92500" lnSpcReduction="20000"/>
          </a:bodyPr>
          <a:lstStyle/>
          <a:p>
            <a:endParaRPr lang="tr-TR"/>
          </a:p>
          <a:p>
            <a:endParaRPr lang="tr-TR"/>
          </a:p>
          <a:p>
            <a:endParaRPr lang="tr-TR"/>
          </a:p>
          <a:p>
            <a:endParaRPr lang="tr-TR"/>
          </a:p>
          <a:p>
            <a:endParaRPr lang="tr-TR"/>
          </a:p>
          <a:p>
            <a:endParaRPr lang="tr-TR"/>
          </a:p>
          <a:p>
            <a:endParaRPr lang="tr-TR"/>
          </a:p>
          <a:p>
            <a:endParaRPr lang="tr-TR"/>
          </a:p>
          <a:p>
            <a:endParaRPr lang="tr-TR"/>
          </a:p>
          <a:p>
            <a:endParaRPr lang="tr-TR"/>
          </a:p>
          <a:p>
            <a:endParaRPr lang="tr-TR"/>
          </a:p>
          <a:p>
            <a:r>
              <a:rPr lang="tr-TR"/>
              <a:t>Görsel1: Personel Sınıfı</a:t>
            </a:r>
          </a:p>
        </p:txBody>
      </p:sp>
      <p:sp>
        <p:nvSpPr>
          <p:cNvPr id="4" name="Slayt Numarası Yer Tutucusu 3">
            <a:extLst>
              <a:ext uri="{FF2B5EF4-FFF2-40B4-BE49-F238E27FC236}">
                <a16:creationId xmlns:a16="http://schemas.microsoft.com/office/drawing/2014/main" id="{96269F44-0D2F-B11B-8304-C7D02B46F6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a:t>9</a:t>
            </a:fld>
            <a:endParaRPr lang="tr-TR"/>
          </a:p>
        </p:txBody>
      </p:sp>
      <p:pic>
        <p:nvPicPr>
          <p:cNvPr id="5" name="Resim 5" descr="metin içeren bir resim&#10;&#10;Açıklama otomatik olarak oluşturuldu">
            <a:extLst>
              <a:ext uri="{FF2B5EF4-FFF2-40B4-BE49-F238E27FC236}">
                <a16:creationId xmlns:a16="http://schemas.microsoft.com/office/drawing/2014/main" id="{7208CD76-95F5-637A-59A7-D02ABF89A0C4}"/>
              </a:ext>
            </a:extLst>
          </p:cNvPr>
          <p:cNvPicPr>
            <a:picLocks noChangeAspect="1"/>
          </p:cNvPicPr>
          <p:nvPr/>
        </p:nvPicPr>
        <p:blipFill>
          <a:blip r:embed="rId2"/>
          <a:stretch>
            <a:fillRect/>
          </a:stretch>
        </p:blipFill>
        <p:spPr>
          <a:xfrm>
            <a:off x="2807494" y="1262431"/>
            <a:ext cx="7231855" cy="4499824"/>
          </a:xfrm>
          <a:prstGeom prst="rect">
            <a:avLst/>
          </a:prstGeom>
        </p:spPr>
      </p:pic>
    </p:spTree>
    <p:extLst>
      <p:ext uri="{BB962C8B-B14F-4D97-AF65-F5344CB8AC3E}">
        <p14:creationId xmlns:p14="http://schemas.microsoft.com/office/powerpoint/2010/main" val="440395218"/>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14</Slides>
  <Notes>7</Notes>
  <HiddenSlides>0</HiddenSlide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Duman</vt:lpstr>
      <vt:lpstr>  C#'da POLİMORFİZM </vt:lpstr>
      <vt:lpstr>İÇİNDEKİLER</vt:lpstr>
      <vt:lpstr>Polimorfizm Nedir?</vt:lpstr>
      <vt:lpstr>PowerPoint Sunusu</vt:lpstr>
      <vt:lpstr>Temel Sınıfın Metodlarını Ezme(override)</vt:lpstr>
      <vt:lpstr>Virtual </vt:lpstr>
      <vt:lpstr>Film İzleme Örneği</vt:lpstr>
      <vt:lpstr>PowerPoint Sunusu</vt:lpstr>
      <vt:lpstr>Maaş Hesaplama Örneği</vt:lpstr>
      <vt:lpstr>PowerPoint Sunusu</vt:lpstr>
      <vt:lpstr>PowerPoint Sunusu</vt:lpstr>
      <vt:lpstr>Sonuç</vt:lpstr>
      <vt:lpstr>Kaynakça</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revision>2</cp:revision>
  <dcterms:created xsi:type="dcterms:W3CDTF">2022-05-25T15:13:00Z</dcterms:created>
  <dcterms:modified xsi:type="dcterms:W3CDTF">2022-06-03T18:07:54Z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