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lgerian" panose="04020705040A02060702" pitchFamily="82" charset="0"/>
      <p:regular r:id="rId11"/>
    </p:embeddedFont>
    <p:embeddedFont>
      <p:font typeface="Arimo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 Extra Bold" panose="020B0604020202020204" charset="0"/>
      <p:regular r:id="rId17"/>
    </p:embeddedFont>
    <p:embeddedFont>
      <p:font typeface="TT Norms" panose="020B0604020202020204" charset="0"/>
      <p:regular r:id="rId18"/>
    </p:embeddedFont>
    <p:embeddedFont>
      <p:font typeface="TT Phobos" panose="020B0604020202020204" charset="0"/>
      <p:regular r:id="rId19"/>
    </p:embeddedFont>
    <p:embeddedFont>
      <p:font typeface="TT Phobos Bold" panose="020B0604020202020204" charset="0"/>
      <p:regular r:id="rId20"/>
    </p:embeddedFont>
    <p:embeddedFont>
      <p:font typeface="TT Phobos Inline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6259" autoAdjust="0"/>
  </p:normalViewPr>
  <p:slideViewPr>
    <p:cSldViewPr>
      <p:cViewPr>
        <p:scale>
          <a:sx n="41" d="100"/>
          <a:sy n="41" d="100"/>
        </p:scale>
        <p:origin x="1052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50094" y="7911947"/>
            <a:ext cx="19388189" cy="475010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585840" y="1036301"/>
            <a:ext cx="13702160" cy="2492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0"/>
              </a:lnSpc>
            </a:pPr>
            <a:r>
              <a:rPr lang="en-US" sz="11024">
                <a:solidFill>
                  <a:srgbClr val="FFF5D6"/>
                </a:solidFill>
                <a:latin typeface="TT Phobos Inline"/>
              </a:rPr>
              <a:t>TOKO BUKU</a:t>
            </a:r>
          </a:p>
          <a:p>
            <a:pPr algn="ctr">
              <a:lnSpc>
                <a:spcPts val="9370"/>
              </a:lnSpc>
            </a:pPr>
            <a:r>
              <a:rPr lang="en-US" sz="11024">
                <a:solidFill>
                  <a:srgbClr val="FFF5D6"/>
                </a:solidFill>
                <a:latin typeface="TT Phobos Inline"/>
              </a:rPr>
              <a:t>KELAS DAN OBJEK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98789" y="4714875"/>
            <a:ext cx="9849578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5D6"/>
                </a:solidFill>
                <a:latin typeface="TT Phobos"/>
              </a:rPr>
              <a:t>INSTITUT TEKNOLOGI SUMATERA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98789" y="5941265"/>
            <a:ext cx="986892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5D6"/>
                </a:solidFill>
                <a:latin typeface="TT Norms"/>
              </a:rPr>
              <a:t>Presented by: Gery Melia Suwanda 120140147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3998880" y="-456218"/>
            <a:ext cx="8762237" cy="89984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6138" y="1726998"/>
            <a:ext cx="15963065" cy="1949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3"/>
              </a:lnSpc>
            </a:pPr>
            <a:r>
              <a:rPr lang="en-US" sz="9298">
                <a:solidFill>
                  <a:srgbClr val="253943"/>
                </a:solidFill>
                <a:latin typeface="TT Phobos Inline"/>
              </a:rPr>
              <a:t>PRESENTATION OUTLINE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249931" y="4135232"/>
            <a:ext cx="1449412" cy="194908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711873" y="4135232"/>
            <a:ext cx="2464363" cy="194908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68659" y="6980851"/>
            <a:ext cx="1811955" cy="151545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9711873" y="6980851"/>
            <a:ext cx="2562070" cy="146270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242880" y="4804504"/>
            <a:ext cx="5468993" cy="51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4"/>
              </a:lnSpc>
            </a:pPr>
            <a:r>
              <a:rPr lang="en-US" sz="3032">
                <a:solidFill>
                  <a:srgbClr val="253943"/>
                </a:solidFill>
                <a:latin typeface="TT Phobos Bold"/>
              </a:rPr>
              <a:t>WHAT IS CLASS &amp; OBJEK?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16693" y="4768463"/>
            <a:ext cx="4832611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253943"/>
                </a:solidFill>
                <a:latin typeface="TT Phobos Bold"/>
              </a:rPr>
              <a:t>UML DIAGRAM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42880" y="7348052"/>
            <a:ext cx="5102891" cy="542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71"/>
              </a:lnSpc>
            </a:pPr>
            <a:r>
              <a:rPr lang="en-US" sz="3265">
                <a:solidFill>
                  <a:srgbClr val="253943"/>
                </a:solidFill>
                <a:latin typeface="TT Phobos Bold"/>
              </a:rPr>
              <a:t>EXPLAINING CONCEPT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616693" y="7283983"/>
            <a:ext cx="4787446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253943"/>
                </a:solidFill>
                <a:latin typeface="TT Phobos Bold"/>
              </a:rPr>
              <a:t>ADVANCE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514350"/>
            <a:ext cx="11293305" cy="11293305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53943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23994" y="1285875"/>
            <a:ext cx="8455858" cy="899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56"/>
              </a:lnSpc>
            </a:pPr>
            <a:r>
              <a:rPr lang="en-US" sz="7595">
                <a:solidFill>
                  <a:srgbClr val="253943"/>
                </a:solidFill>
                <a:latin typeface="TT Phobos Inline"/>
              </a:rPr>
              <a:t>KELAS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519256" y="1285875"/>
            <a:ext cx="8455858" cy="898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56"/>
              </a:lnSpc>
            </a:pPr>
            <a:r>
              <a:rPr lang="en-US" sz="7595">
                <a:solidFill>
                  <a:srgbClr val="FFF5D6"/>
                </a:solidFill>
                <a:latin typeface="TT Phobos Inline"/>
              </a:rPr>
              <a:t>OBJEK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781145" y="2788123"/>
            <a:ext cx="8506855" cy="431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5D6"/>
                </a:solidFill>
                <a:latin typeface="TT Norms"/>
              </a:rPr>
              <a:t>Sesuatu yang diciptakan dari kelas, sehingga merupakan bentuk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5D6"/>
                </a:solidFill>
                <a:latin typeface="Arimo"/>
              </a:rPr>
              <a:t>“nyata” atau perwujudan dari kelas. satu objek terdiri dari satu kelas.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5D6"/>
                </a:solidFill>
                <a:latin typeface="Arimo"/>
              </a:rPr>
              <a:t>Setiap objek dapat berkomunikasi/berinteraksi dengan objek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5D6"/>
                </a:solidFill>
                <a:latin typeface="Arimo"/>
              </a:rPr>
              <a:t>Lainnya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3280" y="2797648"/>
            <a:ext cx="7137285" cy="4612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6"/>
              </a:lnSpc>
            </a:pPr>
            <a:r>
              <a:rPr lang="en-US" sz="2918">
                <a:solidFill>
                  <a:srgbClr val="253943"/>
                </a:solidFill>
                <a:latin typeface="TT Norms"/>
              </a:rPr>
              <a:t>kelas merupakan suatu rancangan/blueprint dari objek yang akan dibuat berisi atribut dan metode untuk objeknya nanti . satu  buah kelas dapat membuat banyak objek.Tidak bisa langsung digunakan, harus diimplementasikan</a:t>
            </a:r>
          </a:p>
          <a:p>
            <a:pPr algn="ctr">
              <a:lnSpc>
                <a:spcPts val="4086"/>
              </a:lnSpc>
            </a:pPr>
            <a:r>
              <a:rPr lang="en-US" sz="2918">
                <a:solidFill>
                  <a:srgbClr val="253943"/>
                </a:solidFill>
                <a:latin typeface="TT Norms"/>
              </a:rPr>
              <a:t>menjadi sebuah objek, proses ini disebut Instansiasi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682759" y="7623158"/>
            <a:ext cx="6234682" cy="394485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235057" y="7542745"/>
            <a:ext cx="5469886" cy="3431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362075"/>
            <a:ext cx="16713637" cy="118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9"/>
              </a:lnSpc>
            </a:pPr>
            <a:r>
              <a:rPr lang="en-US" sz="9999">
                <a:solidFill>
                  <a:srgbClr val="253943"/>
                </a:solidFill>
                <a:latin typeface="TT Phobos Inline"/>
              </a:rPr>
              <a:t>CONCEPT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482203" y="4199537"/>
            <a:ext cx="9177388" cy="716983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52474" y="2883981"/>
            <a:ext cx="10824113" cy="678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253943"/>
                </a:solidFill>
                <a:latin typeface="TT Norms"/>
              </a:rPr>
              <a:t>Pada latihan kali ini, saya membuat sebuah Class mengenai perancangan Toko Buku. dimana pada perancangannya, toko buku ini memiliki beberapa atribut yaitu berupa nama pemilik/bisa diganti fitur ke nama penjaga, lalu alamat dari toko buku, nomor telepon, dan data mengenai jumlah buku dan buku apa saja yang tersedia. </a:t>
            </a:r>
          </a:p>
          <a:p>
            <a:pPr>
              <a:lnSpc>
                <a:spcPts val="4900"/>
              </a:lnSpc>
            </a:pPr>
            <a:endParaRPr lang="en-US" sz="3500">
              <a:solidFill>
                <a:srgbClr val="253943"/>
              </a:solidFill>
              <a:latin typeface="TT Norms"/>
            </a:endParaRP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253943"/>
                </a:solidFill>
                <a:latin typeface="TT Norms"/>
              </a:rPr>
              <a:t>Selain itu, ditambahkan beberapa fitur dimana pengguna dapat menginputkan buku yang ingin dicari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253943"/>
                </a:solidFill>
                <a:latin typeface="TT Norms"/>
              </a:rPr>
              <a:t>atau pemilik menambahkan stok buku yang ada.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551291" y="8854546"/>
            <a:ext cx="7315200" cy="3817204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657600" y="547813"/>
            <a:ext cx="7260951" cy="15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5D6"/>
                </a:solidFill>
                <a:latin typeface="Open Sans Extra Bold"/>
              </a:rPr>
              <a:t>UML CLASS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846B9C-61DA-4308-8A96-5B61B5E802DD}"/>
              </a:ext>
            </a:extLst>
          </p:cNvPr>
          <p:cNvSpPr/>
          <p:nvPr/>
        </p:nvSpPr>
        <p:spPr>
          <a:xfrm>
            <a:off x="23246" y="1428624"/>
            <a:ext cx="4024393" cy="11813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TokoBuku</a:t>
            </a:r>
            <a:endParaRPr lang="en-ID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79ED64-DDDB-4CF5-B982-0E37E326CD57}"/>
              </a:ext>
            </a:extLst>
          </p:cNvPr>
          <p:cNvSpPr/>
          <p:nvPr/>
        </p:nvSpPr>
        <p:spPr>
          <a:xfrm>
            <a:off x="12914" y="2631286"/>
            <a:ext cx="3719913" cy="3057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telepon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C53C55-81A4-4547-A27B-11C62B990E1A}"/>
              </a:ext>
            </a:extLst>
          </p:cNvPr>
          <p:cNvSpPr/>
          <p:nvPr/>
        </p:nvSpPr>
        <p:spPr>
          <a:xfrm>
            <a:off x="114407" y="5730596"/>
            <a:ext cx="3490320" cy="3981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7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7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endParaRPr lang="en-ID" sz="7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D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CetakBuku</a:t>
            </a:r>
            <a:endParaRPr lang="en-ID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D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TambahBuku</a:t>
            </a:r>
            <a:endParaRPr lang="en-ID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D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HapusBuku</a:t>
            </a:r>
            <a:endParaRPr lang="en-ID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D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CetakSemuaBuku</a:t>
            </a:r>
            <a:endParaRPr lang="en-ID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D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CetakJumlahBuku</a:t>
            </a:r>
            <a:endParaRPr lang="en-US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6DB6C4-B1E9-408A-8888-74B2AE0B27B6}"/>
              </a:ext>
            </a:extLst>
          </p:cNvPr>
          <p:cNvCxnSpPr>
            <a:cxnSpLocks/>
          </p:cNvCxnSpPr>
          <p:nvPr/>
        </p:nvCxnSpPr>
        <p:spPr>
          <a:xfrm>
            <a:off x="4267200" y="2019299"/>
            <a:ext cx="3505200" cy="11430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D3EE9FA-CDDF-4C54-8FF2-2F0D46894FE3}"/>
              </a:ext>
            </a:extLst>
          </p:cNvPr>
          <p:cNvSpPr/>
          <p:nvPr/>
        </p:nvSpPr>
        <p:spPr>
          <a:xfrm>
            <a:off x="7876377" y="2874694"/>
            <a:ext cx="3429000" cy="990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lgerian" panose="04020705040A02060702" pitchFamily="82" charset="0"/>
              </a:rPr>
              <a:t>NAMA KELAS</a:t>
            </a:r>
            <a:endParaRPr lang="en-ID" sz="2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E1F906-57EF-4D7C-BEC1-4CE4E3219A68}"/>
              </a:ext>
            </a:extLst>
          </p:cNvPr>
          <p:cNvCxnSpPr>
            <a:cxnSpLocks/>
          </p:cNvCxnSpPr>
          <p:nvPr/>
        </p:nvCxnSpPr>
        <p:spPr>
          <a:xfrm>
            <a:off x="3750282" y="4343850"/>
            <a:ext cx="3922660" cy="2122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B148F24-D460-413B-9184-D6DB37F5A7A0}"/>
              </a:ext>
            </a:extLst>
          </p:cNvPr>
          <p:cNvSpPr/>
          <p:nvPr/>
        </p:nvSpPr>
        <p:spPr>
          <a:xfrm>
            <a:off x="7842797" y="3983709"/>
            <a:ext cx="3429000" cy="990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lgerian" panose="04020705040A02060702" pitchFamily="82" charset="0"/>
              </a:rPr>
              <a:t>ATRIBUTE</a:t>
            </a:r>
            <a:endParaRPr lang="en-ID" sz="2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C5850BC-5362-43FC-A6C2-A6BC7F1B65CE}"/>
              </a:ext>
            </a:extLst>
          </p:cNvPr>
          <p:cNvCxnSpPr>
            <a:cxnSpLocks/>
          </p:cNvCxnSpPr>
          <p:nvPr/>
        </p:nvCxnSpPr>
        <p:spPr>
          <a:xfrm flipV="1">
            <a:off x="4182623" y="6027549"/>
            <a:ext cx="3589777" cy="1630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67D9814-C286-442A-B1EE-DDE806C7779D}"/>
              </a:ext>
            </a:extLst>
          </p:cNvPr>
          <p:cNvSpPr/>
          <p:nvPr/>
        </p:nvSpPr>
        <p:spPr>
          <a:xfrm>
            <a:off x="7852476" y="5036949"/>
            <a:ext cx="3500689" cy="990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lgerian" panose="04020705040A02060702" pitchFamily="82" charset="0"/>
              </a:rPr>
              <a:t>METODE</a:t>
            </a:r>
            <a:endParaRPr lang="en-ID" sz="2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FD34C6-191A-4B4A-AFE0-89244963FCEE}"/>
              </a:ext>
            </a:extLst>
          </p:cNvPr>
          <p:cNvCxnSpPr>
            <a:cxnSpLocks/>
          </p:cNvCxnSpPr>
          <p:nvPr/>
        </p:nvCxnSpPr>
        <p:spPr>
          <a:xfrm>
            <a:off x="7162800" y="6326734"/>
            <a:ext cx="5638800" cy="119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32D117-8C87-40D2-89E6-15DB3622393B}"/>
              </a:ext>
            </a:extLst>
          </p:cNvPr>
          <p:cNvCxnSpPr>
            <a:cxnSpLocks/>
          </p:cNvCxnSpPr>
          <p:nvPr/>
        </p:nvCxnSpPr>
        <p:spPr>
          <a:xfrm flipV="1">
            <a:off x="3732827" y="6027549"/>
            <a:ext cx="3940115" cy="18591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F7FACD-DF99-4C5A-AB08-548915896A93}"/>
              </a:ext>
            </a:extLst>
          </p:cNvPr>
          <p:cNvSpPr/>
          <p:nvPr/>
        </p:nvSpPr>
        <p:spPr>
          <a:xfrm>
            <a:off x="12971455" y="3984608"/>
            <a:ext cx="4935545" cy="4239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 	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Gery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Alamat : Jl.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Jeruk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No. 1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0812</a:t>
            </a:r>
            <a:r>
              <a:rPr lang="en-ID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3456789</a:t>
            </a:r>
          </a:p>
          <a:p>
            <a:pPr algn="just"/>
            <a:r>
              <a:rPr lang="en-ID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“</a:t>
            </a:r>
            <a:r>
              <a:rPr lang="en-ID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Tulis,Buku</a:t>
            </a:r>
            <a:r>
              <a:rPr lang="en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Alat </a:t>
            </a:r>
            <a:r>
              <a:rPr lang="en-ID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Tulis</a:t>
            </a:r>
            <a:r>
              <a:rPr lang="en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ID" sz="2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50843-7424-40F5-8554-3245E9D4FAD1}"/>
              </a:ext>
            </a:extLst>
          </p:cNvPr>
          <p:cNvSpPr/>
          <p:nvPr/>
        </p:nvSpPr>
        <p:spPr>
          <a:xfrm>
            <a:off x="12981134" y="3942595"/>
            <a:ext cx="4925866" cy="8210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TokoBuku.CetakBuku</a:t>
            </a:r>
            <a:endParaRPr lang="en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9379B-B25D-4802-9589-16D03A302659}"/>
              </a:ext>
            </a:extLst>
          </p:cNvPr>
          <p:cNvSpPr/>
          <p:nvPr/>
        </p:nvSpPr>
        <p:spPr>
          <a:xfrm>
            <a:off x="13487400" y="1714500"/>
            <a:ext cx="3843580" cy="15978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UML OBJEK</a:t>
            </a:r>
            <a:endParaRPr lang="en-ID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A5E0A9-FD21-402F-8F1B-9438DE455CC8}"/>
              </a:ext>
            </a:extLst>
          </p:cNvPr>
          <p:cNvCxnSpPr>
            <a:cxnSpLocks/>
          </p:cNvCxnSpPr>
          <p:nvPr/>
        </p:nvCxnSpPr>
        <p:spPr>
          <a:xfrm flipV="1">
            <a:off x="10067128" y="6598195"/>
            <a:ext cx="2886872" cy="15405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DAF075A-E6B3-4BDB-AC24-C5937145F50E}"/>
              </a:ext>
            </a:extLst>
          </p:cNvPr>
          <p:cNvSpPr/>
          <p:nvPr/>
        </p:nvSpPr>
        <p:spPr>
          <a:xfrm>
            <a:off x="6528608" y="6495675"/>
            <a:ext cx="4389943" cy="3981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?(y/n)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: “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Senja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Renjana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,”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Tulis,Buku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Komputer,Buku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Alat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Tulis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Senja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Renjana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F1E0F8-75D4-4BB5-A24D-B6B79E05D860}"/>
              </a:ext>
            </a:extLst>
          </p:cNvPr>
          <p:cNvSpPr/>
          <p:nvPr/>
        </p:nvSpPr>
        <p:spPr>
          <a:xfrm>
            <a:off x="6554167" y="6451113"/>
            <a:ext cx="4131288" cy="9396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TokoGery.TambahBuku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1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9112" y="1028700"/>
            <a:ext cx="1038225" cy="1038225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5D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4000" y="597513"/>
            <a:ext cx="9144000" cy="7887985"/>
            <a:chOff x="0" y="0"/>
            <a:chExt cx="4122567" cy="35562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22567" cy="3556293"/>
            </a:xfrm>
            <a:custGeom>
              <a:avLst/>
              <a:gdLst/>
              <a:ahLst/>
              <a:cxnLst/>
              <a:rect l="l" t="t" r="r" b="b"/>
              <a:pathLst>
                <a:path w="4122567" h="3556293">
                  <a:moveTo>
                    <a:pt x="0" y="0"/>
                  </a:moveTo>
                  <a:lnTo>
                    <a:pt x="4122567" y="0"/>
                  </a:lnTo>
                  <a:lnTo>
                    <a:pt x="4122567" y="3556293"/>
                  </a:lnTo>
                  <a:lnTo>
                    <a:pt x="0" y="3556293"/>
                  </a:lnTo>
                  <a:close/>
                </a:path>
              </a:pathLst>
            </a:custGeom>
            <a:solidFill>
              <a:srgbClr val="FFF5D6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710074" y="7604961"/>
            <a:ext cx="6234682" cy="3944853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-50006"/>
            <a:ext cx="5564614" cy="3336301"/>
            <a:chOff x="0" y="-66675"/>
            <a:chExt cx="7419486" cy="4448401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7419486" cy="4381726"/>
              <a:chOff x="0" y="0"/>
              <a:chExt cx="5202250" cy="3072294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202250" cy="3072294"/>
              </a:xfrm>
              <a:custGeom>
                <a:avLst/>
                <a:gdLst/>
                <a:ahLst/>
                <a:cxnLst/>
                <a:rect l="l" t="t" r="r" b="b"/>
                <a:pathLst>
                  <a:path w="5371448" h="3078345">
                    <a:moveTo>
                      <a:pt x="0" y="0"/>
                    </a:moveTo>
                    <a:lnTo>
                      <a:pt x="5371448" y="0"/>
                    </a:lnTo>
                    <a:lnTo>
                      <a:pt x="5371448" y="3078345"/>
                    </a:lnTo>
                    <a:lnTo>
                      <a:pt x="0" y="3078345"/>
                    </a:lnTo>
                    <a:close/>
                  </a:path>
                </a:pathLst>
              </a:custGeom>
              <a:solidFill>
                <a:srgbClr val="FFF5D6"/>
              </a:solidFill>
            </p:spPr>
            <p:txBody>
              <a:bodyPr/>
              <a:lstStyle/>
              <a:p>
                <a:endParaRPr lang="en-ID" dirty="0"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2647622" y="-66675"/>
              <a:ext cx="2365553" cy="7968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73"/>
                </a:lnSpc>
              </a:pPr>
              <a:r>
                <a:rPr lang="en-US" sz="3624">
                  <a:solidFill>
                    <a:srgbClr val="000000"/>
                  </a:solidFill>
                  <a:latin typeface="TT Phobos Inline"/>
                </a:rPr>
                <a:t>__init__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36993" y="755246"/>
              <a:ext cx="7182491" cy="3563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60001" lvl="1" indent="-330001" algn="ctr">
                <a:lnSpc>
                  <a:spcPts val="4279"/>
                </a:lnSpc>
                <a:buFont typeface="Arial"/>
                <a:buChar char="•"/>
              </a:pPr>
              <a:r>
                <a:rPr lang="en-US" sz="3056" dirty="0" err="1">
                  <a:solidFill>
                    <a:srgbClr val="000000"/>
                  </a:solidFill>
                  <a:latin typeface="TT Phobos Inline"/>
                </a:rPr>
                <a:t>CetakData</a:t>
              </a:r>
              <a:endParaRPr lang="en-US" sz="3056" dirty="0">
                <a:solidFill>
                  <a:srgbClr val="000000"/>
                </a:solidFill>
                <a:latin typeface="TT Phobos Inline"/>
              </a:endParaRPr>
            </a:p>
            <a:p>
              <a:pPr marL="660001" lvl="1" indent="-330001" algn="ctr">
                <a:lnSpc>
                  <a:spcPts val="4279"/>
                </a:lnSpc>
                <a:buFont typeface="Arial"/>
                <a:buChar char="•"/>
              </a:pPr>
              <a:r>
                <a:rPr lang="en-US" sz="3056" dirty="0" err="1">
                  <a:solidFill>
                    <a:srgbClr val="000000"/>
                  </a:solidFill>
                  <a:latin typeface="TT Phobos Inline"/>
                </a:rPr>
                <a:t>TambahBuku</a:t>
              </a:r>
              <a:endParaRPr lang="en-US" sz="3056" dirty="0">
                <a:solidFill>
                  <a:srgbClr val="000000"/>
                </a:solidFill>
                <a:latin typeface="TT Phobos Inline"/>
              </a:endParaRPr>
            </a:p>
            <a:p>
              <a:pPr marL="660001" lvl="1" indent="-330001" algn="ctr">
                <a:lnSpc>
                  <a:spcPts val="4279"/>
                </a:lnSpc>
                <a:buFont typeface="Arial"/>
                <a:buChar char="•"/>
              </a:pPr>
              <a:r>
                <a:rPr lang="en-US" sz="3056" dirty="0" err="1">
                  <a:solidFill>
                    <a:srgbClr val="000000"/>
                  </a:solidFill>
                  <a:latin typeface="TT Phobos Inline"/>
                </a:rPr>
                <a:t>HapusBuku</a:t>
              </a:r>
              <a:endParaRPr lang="en-US" sz="3056" dirty="0">
                <a:solidFill>
                  <a:srgbClr val="000000"/>
                </a:solidFill>
                <a:latin typeface="TT Phobos Inline"/>
              </a:endParaRPr>
            </a:p>
            <a:p>
              <a:pPr marL="660001" lvl="1" indent="-330001" algn="ctr">
                <a:lnSpc>
                  <a:spcPts val="4279"/>
                </a:lnSpc>
                <a:buFont typeface="Arial"/>
                <a:buChar char="•"/>
              </a:pPr>
              <a:r>
                <a:rPr lang="en-US" sz="3056" dirty="0" err="1">
                  <a:solidFill>
                    <a:srgbClr val="000000"/>
                  </a:solidFill>
                  <a:latin typeface="TT Phobos Inline"/>
                </a:rPr>
                <a:t>CetakSemuaBuku</a:t>
              </a:r>
              <a:endParaRPr lang="en-US" sz="3056" dirty="0">
                <a:solidFill>
                  <a:srgbClr val="000000"/>
                </a:solidFill>
                <a:latin typeface="TT Phobos Inline"/>
              </a:endParaRPr>
            </a:p>
            <a:p>
              <a:pPr marL="660001" lvl="1" indent="-330001" algn="ctr">
                <a:lnSpc>
                  <a:spcPts val="4279"/>
                </a:lnSpc>
                <a:buFont typeface="Arial"/>
                <a:buChar char="•"/>
              </a:pPr>
              <a:r>
                <a:rPr lang="en-US" sz="3056" dirty="0" err="1">
                  <a:solidFill>
                    <a:srgbClr val="000000"/>
                  </a:solidFill>
                  <a:latin typeface="TT Phobos Inline"/>
                </a:rPr>
                <a:t>CetakJumlahBuku</a:t>
              </a:r>
              <a:endParaRPr lang="en-US" sz="3056" dirty="0">
                <a:solidFill>
                  <a:srgbClr val="000000"/>
                </a:solidFill>
                <a:latin typeface="TT Phobos Inline"/>
              </a:endParaRPr>
            </a:p>
          </p:txBody>
        </p:sp>
      </p:grpSp>
      <p:sp>
        <p:nvSpPr>
          <p:cNvPr id="12" name="AutoShape 12"/>
          <p:cNvSpPr/>
          <p:nvPr/>
        </p:nvSpPr>
        <p:spPr>
          <a:xfrm rot="2146078">
            <a:off x="3307453" y="5047210"/>
            <a:ext cx="6025329" cy="0"/>
          </a:xfrm>
          <a:prstGeom prst="line">
            <a:avLst/>
          </a:prstGeom>
          <a:ln w="47625" cap="rnd">
            <a:solidFill>
              <a:srgbClr val="FFFFFF"/>
            </a:solidFill>
            <a:prstDash val="solid"/>
            <a:headEnd type="diamond" w="lg" len="lg"/>
            <a:tailEnd type="diamond" w="lg" len="lg"/>
          </a:ln>
        </p:spPr>
      </p:sp>
      <p:grpSp>
        <p:nvGrpSpPr>
          <p:cNvPr id="13" name="Group 13"/>
          <p:cNvGrpSpPr/>
          <p:nvPr/>
        </p:nvGrpSpPr>
        <p:grpSpPr>
          <a:xfrm rot="2181881">
            <a:off x="4020988" y="5148606"/>
            <a:ext cx="3137537" cy="1690834"/>
            <a:chOff x="0" y="0"/>
            <a:chExt cx="3551443" cy="19138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551443" cy="1913890"/>
            </a:xfrm>
            <a:custGeom>
              <a:avLst/>
              <a:gdLst/>
              <a:ahLst/>
              <a:cxnLst/>
              <a:rect l="l" t="t" r="r" b="b"/>
              <a:pathLst>
                <a:path w="3551443" h="1913890">
                  <a:moveTo>
                    <a:pt x="0" y="0"/>
                  </a:moveTo>
                  <a:lnTo>
                    <a:pt x="3551443" y="0"/>
                  </a:lnTo>
                  <a:lnTo>
                    <a:pt x="3551443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144000" y="530838"/>
            <a:ext cx="9144000" cy="1180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TT Phobos Inline"/>
              </a:rPr>
              <a:t>TokoGery = TokoBuku()</a:t>
            </a:r>
          </a:p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TT Phobos Inline"/>
              </a:rPr>
              <a:t>TokoGery.CetakData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21408" y="1947568"/>
            <a:ext cx="8589184" cy="68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63"/>
              </a:lnSpc>
            </a:pPr>
            <a:r>
              <a:rPr lang="en-US" sz="3902">
                <a:solidFill>
                  <a:srgbClr val="000000"/>
                </a:solidFill>
                <a:latin typeface="TT Norms"/>
              </a:rPr>
              <a:t>Nama : Toko Gery</a:t>
            </a:r>
          </a:p>
          <a:p>
            <a:pPr algn="just">
              <a:lnSpc>
                <a:spcPts val="5463"/>
              </a:lnSpc>
            </a:pPr>
            <a:r>
              <a:rPr lang="en-US" sz="3902">
                <a:solidFill>
                  <a:srgbClr val="000000"/>
                </a:solidFill>
                <a:latin typeface="TT Norms"/>
              </a:rPr>
              <a:t>Alamat : Jl. Kebon Jeruk No. 1</a:t>
            </a:r>
          </a:p>
          <a:p>
            <a:pPr algn="just">
              <a:lnSpc>
                <a:spcPts val="5463"/>
              </a:lnSpc>
            </a:pPr>
            <a:r>
              <a:rPr lang="en-US" sz="3902">
                <a:solidFill>
                  <a:srgbClr val="000000"/>
                </a:solidFill>
                <a:latin typeface="TT Norms"/>
              </a:rPr>
              <a:t>Telepon :08123456789</a:t>
            </a:r>
          </a:p>
          <a:p>
            <a:pPr algn="just">
              <a:lnSpc>
                <a:spcPts val="5463"/>
              </a:lnSpc>
            </a:pPr>
            <a:r>
              <a:rPr lang="en-US" sz="3902">
                <a:solidFill>
                  <a:srgbClr val="000000"/>
                </a:solidFill>
                <a:latin typeface="TT Norms"/>
              </a:rPr>
              <a:t>Buku yang tersedia : Buku Tulis, </a:t>
            </a:r>
          </a:p>
          <a:p>
            <a:pPr algn="just">
              <a:lnSpc>
                <a:spcPts val="5463"/>
              </a:lnSpc>
            </a:pPr>
            <a:r>
              <a:rPr lang="en-US" sz="3902">
                <a:solidFill>
                  <a:srgbClr val="000000"/>
                </a:solidFill>
                <a:latin typeface="TT Norms"/>
              </a:rPr>
              <a:t>Buku Komputer, Buku Alat Tulis</a:t>
            </a:r>
          </a:p>
          <a:p>
            <a:pPr algn="just">
              <a:lnSpc>
                <a:spcPts val="5463"/>
              </a:lnSpc>
            </a:pPr>
            <a:r>
              <a:rPr lang="en-US" sz="3902">
                <a:solidFill>
                  <a:srgbClr val="000000"/>
                </a:solidFill>
                <a:latin typeface="TT Norms"/>
              </a:rPr>
              <a:t>-* Tambahkan Buku </a:t>
            </a:r>
          </a:p>
          <a:p>
            <a:pPr algn="just">
              <a:lnSpc>
                <a:spcPts val="5463"/>
              </a:lnSpc>
            </a:pPr>
            <a:r>
              <a:rPr lang="en-US" sz="3902">
                <a:solidFill>
                  <a:srgbClr val="000000"/>
                </a:solidFill>
                <a:latin typeface="TT Norms"/>
              </a:rPr>
              <a:t>Buku Senja </a:t>
            </a:r>
          </a:p>
          <a:p>
            <a:pPr algn="just">
              <a:lnSpc>
                <a:spcPts val="5463"/>
              </a:lnSpc>
            </a:pPr>
            <a:r>
              <a:rPr lang="en-US" sz="3902">
                <a:solidFill>
                  <a:srgbClr val="000000"/>
                </a:solidFill>
                <a:latin typeface="TT Norms"/>
              </a:rPr>
              <a:t>Apakah akan menambah lagi?(y/n)</a:t>
            </a:r>
          </a:p>
          <a:p>
            <a:pPr algn="just">
              <a:lnSpc>
                <a:spcPts val="5463"/>
              </a:lnSpc>
            </a:pPr>
            <a:r>
              <a:rPr lang="en-US" sz="3902">
                <a:solidFill>
                  <a:srgbClr val="000000"/>
                </a:solidFill>
                <a:latin typeface="TT Norms"/>
              </a:rPr>
              <a:t>Jumlah Buku : 4</a:t>
            </a:r>
          </a:p>
          <a:p>
            <a:pPr algn="just">
              <a:lnSpc>
                <a:spcPts val="5463"/>
              </a:lnSpc>
            </a:pPr>
            <a:endParaRPr lang="en-US" sz="3902">
              <a:solidFill>
                <a:srgbClr val="000000"/>
              </a:solidFill>
              <a:latin typeface="TT Norms"/>
            </a:endParaRPr>
          </a:p>
        </p:txBody>
      </p:sp>
      <p:sp>
        <p:nvSpPr>
          <p:cNvPr id="17" name="TextBox 17"/>
          <p:cNvSpPr txBox="1"/>
          <p:nvPr/>
        </p:nvSpPr>
        <p:spPr>
          <a:xfrm rot="1928235">
            <a:off x="3652349" y="5525602"/>
            <a:ext cx="3489831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TT Phobos Inline"/>
              </a:rPr>
              <a:t>OBJEK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9C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73" r="10114"/>
          <a:stretch>
            <a:fillRect/>
          </a:stretch>
        </p:blipFill>
        <p:spPr>
          <a:xfrm>
            <a:off x="0" y="4009148"/>
            <a:ext cx="7426394" cy="627785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r="9272"/>
          <a:stretch>
            <a:fillRect/>
          </a:stretch>
        </p:blipFill>
        <p:spPr>
          <a:xfrm>
            <a:off x="7426394" y="0"/>
            <a:ext cx="10861606" cy="608359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60318" y="6986149"/>
            <a:ext cx="799375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SOURCE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A2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23125" y="1381125"/>
            <a:ext cx="15841750" cy="1252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77"/>
              </a:lnSpc>
            </a:pPr>
            <a:r>
              <a:rPr lang="en-US" sz="10561">
                <a:solidFill>
                  <a:srgbClr val="253943"/>
                </a:solidFill>
                <a:latin typeface="TT Phobos Inline"/>
              </a:rPr>
              <a:t>CLOSING AREA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108739" y="3152420"/>
            <a:ext cx="13956136" cy="2758990"/>
            <a:chOff x="0" y="0"/>
            <a:chExt cx="6292115" cy="12438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292115" cy="1243889"/>
            </a:xfrm>
            <a:custGeom>
              <a:avLst/>
              <a:gdLst/>
              <a:ahLst/>
              <a:cxnLst/>
              <a:rect l="l" t="t" r="r" b="b"/>
              <a:pathLst>
                <a:path w="6292115" h="1243889">
                  <a:moveTo>
                    <a:pt x="0" y="0"/>
                  </a:moveTo>
                  <a:lnTo>
                    <a:pt x="6292115" y="0"/>
                  </a:lnTo>
                  <a:lnTo>
                    <a:pt x="6292115" y="1243889"/>
                  </a:lnTo>
                  <a:lnTo>
                    <a:pt x="0" y="1243889"/>
                  </a:lnTo>
                  <a:close/>
                </a:path>
              </a:pathLst>
            </a:custGeom>
            <a:solidFill>
              <a:srgbClr val="253943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4443772" y="3536594"/>
            <a:ext cx="12201324" cy="732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78"/>
              </a:lnSpc>
            </a:pPr>
            <a:r>
              <a:rPr lang="en-US" sz="4341">
                <a:solidFill>
                  <a:srgbClr val="FFF5D6"/>
                </a:solidFill>
                <a:latin typeface="TT Phobos Bold"/>
              </a:rPr>
              <a:t>CONFLICT #1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223125" y="6706828"/>
            <a:ext cx="14150561" cy="2758990"/>
            <a:chOff x="0" y="0"/>
            <a:chExt cx="6379772" cy="124388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79771" cy="1243889"/>
            </a:xfrm>
            <a:custGeom>
              <a:avLst/>
              <a:gdLst/>
              <a:ahLst/>
              <a:cxnLst/>
              <a:rect l="l" t="t" r="r" b="b"/>
              <a:pathLst>
                <a:path w="6379771" h="1243889">
                  <a:moveTo>
                    <a:pt x="0" y="0"/>
                  </a:moveTo>
                  <a:lnTo>
                    <a:pt x="6379771" y="0"/>
                  </a:lnTo>
                  <a:lnTo>
                    <a:pt x="6379771" y="1243889"/>
                  </a:lnTo>
                  <a:lnTo>
                    <a:pt x="0" y="1243889"/>
                  </a:lnTo>
                  <a:close/>
                </a:path>
              </a:pathLst>
            </a:custGeom>
            <a:solidFill>
              <a:srgbClr val="253943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654995" y="6956233"/>
            <a:ext cx="11529617" cy="732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78"/>
              </a:lnSpc>
            </a:pPr>
            <a:r>
              <a:rPr lang="en-US" sz="4341">
                <a:solidFill>
                  <a:srgbClr val="FFF5D6"/>
                </a:solidFill>
                <a:latin typeface="TT Phobos Bold"/>
              </a:rPr>
              <a:t>CONFLICT #2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54995" y="7779067"/>
            <a:ext cx="12021571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5D6"/>
                </a:solidFill>
                <a:latin typeface="TT Norms"/>
              </a:rPr>
              <a:t>Salah satu ide yang ingin saya tuangkan dalam sistem ini sebenarnya adalah sistem pencarian dan penjadwalan. Seiring dengan pembelajaran saya berharap dapat melakukan yang terbaik selanjutnya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452563" y="4430366"/>
            <a:ext cx="12192533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5D6"/>
                </a:solidFill>
                <a:latin typeface="TT Norms"/>
              </a:rPr>
              <a:t>dalam program ini seharusnya sistem perancangan dapat lebih sempurna,akan tetapi saya memiliki keterbatasan akan pemahamannya.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6776" y="4350198"/>
            <a:ext cx="16554449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9"/>
              </a:lnSpc>
            </a:pPr>
            <a:r>
              <a:rPr lang="en-US" sz="9999">
                <a:solidFill>
                  <a:srgbClr val="FFF5D6"/>
                </a:solidFill>
                <a:latin typeface="TT Phobos Inline"/>
              </a:rPr>
              <a:t>THANK YOU FOR YOUR ATTENTION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633671" y="-879902"/>
            <a:ext cx="7315200" cy="381720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218711" y="415934"/>
            <a:ext cx="6234682" cy="394485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0" y="7030953"/>
            <a:ext cx="5238292" cy="413348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4291271" y="5315398"/>
            <a:ext cx="5469886" cy="3431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415</Words>
  <Application>Microsoft Office PowerPoint</Application>
  <PresentationFormat>Custom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TT Phobos Inline</vt:lpstr>
      <vt:lpstr>Calibri</vt:lpstr>
      <vt:lpstr>TT Norms</vt:lpstr>
      <vt:lpstr>Arimo</vt:lpstr>
      <vt:lpstr>Times New Roman</vt:lpstr>
      <vt:lpstr>Algerian</vt:lpstr>
      <vt:lpstr>TT Phobos Bold</vt:lpstr>
      <vt:lpstr>TT Phobos</vt:lpstr>
      <vt:lpstr>Arial</vt:lpstr>
      <vt:lpstr>Open Sans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TOKO BUKU</dc:title>
  <cp:lastModifiedBy>Gery Melia</cp:lastModifiedBy>
  <cp:revision>3</cp:revision>
  <dcterms:created xsi:type="dcterms:W3CDTF">2006-08-16T00:00:00Z</dcterms:created>
  <dcterms:modified xsi:type="dcterms:W3CDTF">2022-02-28T20:24:04Z</dcterms:modified>
  <dc:identifier>DAE5qYl8-Is</dc:identifier>
</cp:coreProperties>
</file>