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1548B-C603-4D15-850D-CBF4F10D9EA7}" type="datetimeFigureOut">
              <a:rPr lang="zh-CN" altLang="en-US" smtClean="0"/>
              <a:t>2024/7/14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81FAE-B335-43E1-95E5-BBAD78CD9D49}" type="slidenum">
              <a:rPr lang="zh-CN" altLang="en-US" smtClean="0"/>
              <a:t>‹#›</a:t>
            </a:fld>
            <a:endParaRPr lang="zh-CN" altLang="en-US"/>
          </a:p>
        </p:txBody>
      </p:sp>
    </p:spTree>
    <p:extLst>
      <p:ext uri="{BB962C8B-B14F-4D97-AF65-F5344CB8AC3E}">
        <p14:creationId xmlns:p14="http://schemas.microsoft.com/office/powerpoint/2010/main" val="366743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84403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275319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86211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412573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160069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198040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309451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429153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394329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28480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287805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10E71E-2695-45D4-94CF-9FE6BDD36E50}"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80640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0E71E-2695-45D4-94CF-9FE6BDD36E50}" type="datetimeFigureOut">
              <a:rPr lang="zh-CN" altLang="en-US" smtClean="0"/>
              <a:t>2024/7/14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30E06-8E8D-4B24-8E25-A4B12054D568}" type="slidenum">
              <a:rPr lang="zh-CN" altLang="en-US" smtClean="0"/>
              <a:t>‹#›</a:t>
            </a:fld>
            <a:endParaRPr lang="zh-CN" altLang="en-US"/>
          </a:p>
        </p:txBody>
      </p:sp>
    </p:spTree>
    <p:extLst>
      <p:ext uri="{BB962C8B-B14F-4D97-AF65-F5344CB8AC3E}">
        <p14:creationId xmlns:p14="http://schemas.microsoft.com/office/powerpoint/2010/main" val="90770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bili_sakura@zju.edu.cn"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openreview.net/forum?id=I5webNFDgQ" TargetMode="External"/><Relationship Id="rId7" Type="http://schemas.openxmlformats.org/officeDocument/2006/relationships/hyperlink" Target="https://openreview.net/forum?id=FPnUhsQJ5B"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openreview.net/forum?id=di52zR8xgf" TargetMode="External"/><Relationship Id="rId5" Type="http://schemas.openxmlformats.org/officeDocument/2006/relationships/hyperlink" Target="https://doi.org/10.1109/ICCV51070.2023.00355" TargetMode="External"/><Relationship Id="rId4" Type="http://schemas.openxmlformats.org/officeDocument/2006/relationships/hyperlink" Target="https://openaccess.thecvf.com/content/CVPR2022/html/Rombach_High-Resolution_Image_Synthesis_With_Latent_Diffusion_Models_CVPR_2022_pap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562100"/>
            <a:ext cx="12192000" cy="3708399"/>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r="31965"/>
          <a:stretch/>
        </p:blipFill>
        <p:spPr>
          <a:xfrm>
            <a:off x="4799376" y="392754"/>
            <a:ext cx="7313970" cy="6047090"/>
          </a:xfrm>
          <a:prstGeom prst="rect">
            <a:avLst/>
          </a:prstGeom>
        </p:spPr>
      </p:pic>
      <p:sp>
        <p:nvSpPr>
          <p:cNvPr id="5" name="文本框 4"/>
          <p:cNvSpPr txBox="1"/>
          <p:nvPr/>
        </p:nvSpPr>
        <p:spPr>
          <a:xfrm>
            <a:off x="472976" y="3699592"/>
            <a:ext cx="7412088" cy="1569660"/>
          </a:xfrm>
          <a:prstGeom prst="rect">
            <a:avLst/>
          </a:prstGeom>
          <a:solidFill>
            <a:srgbClr val="FEFEFE">
              <a:alpha val="40000"/>
            </a:srgbClr>
          </a:solidFill>
        </p:spPr>
        <p:txBody>
          <a:bodyPr wrap="square" rtlCol="0">
            <a:spAutoFit/>
          </a:bodyPr>
          <a:lstStyle/>
          <a:p>
            <a:pPr algn="ctr"/>
            <a:r>
              <a:rPr lang="en-US" altLang="zh-CN" sz="2400" dirty="0" err="1" smtClean="0">
                <a:latin typeface="Times New Roman" panose="02020603050405020304" pitchFamily="18" charset="0"/>
                <a:cs typeface="Times New Roman" panose="02020603050405020304" pitchFamily="18" charset="0"/>
              </a:rPr>
              <a:t>Presentor</a:t>
            </a:r>
            <a:r>
              <a:rPr lang="en-US" altLang="zh-CN" sz="2400" dirty="0" smtClean="0">
                <a:latin typeface="Times New Roman" panose="02020603050405020304" pitchFamily="18" charset="0"/>
                <a:cs typeface="Times New Roman" panose="02020603050405020304" pitchFamily="18" charset="0"/>
              </a:rPr>
              <a:t>: Sakura (Chen </a:t>
            </a:r>
            <a:r>
              <a:rPr lang="en-US" altLang="zh-CN" sz="2400" dirty="0" err="1" smtClean="0">
                <a:latin typeface="Times New Roman" panose="02020603050405020304" pitchFamily="18" charset="0"/>
                <a:cs typeface="Times New Roman" panose="02020603050405020304" pitchFamily="18" charset="0"/>
              </a:rPr>
              <a:t>Zhenyuan</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M.Eng</a:t>
            </a:r>
            <a:r>
              <a:rPr lang="en-US" altLang="zh-CN" sz="2400" dirty="0" smtClean="0">
                <a:latin typeface="Times New Roman" panose="02020603050405020304" pitchFamily="18" charset="0"/>
                <a:cs typeface="Times New Roman" panose="02020603050405020304" pitchFamily="18" charset="0"/>
              </a:rPr>
              <a:t>.</a:t>
            </a:r>
          </a:p>
          <a:p>
            <a:pPr algn="ctr"/>
            <a:r>
              <a:rPr lang="en-US" altLang="zh-CN" sz="2400" dirty="0" smtClean="0">
                <a:latin typeface="Times New Roman" panose="02020603050405020304" pitchFamily="18" charset="0"/>
                <a:cs typeface="Times New Roman" panose="02020603050405020304" pitchFamily="18" charset="0"/>
              </a:rPr>
              <a:t>Department: School of Earth Science, Zhejiang University</a:t>
            </a:r>
          </a:p>
          <a:p>
            <a:pPr algn="ctr"/>
            <a:r>
              <a:rPr lang="en-US" altLang="zh-CN" sz="2400" dirty="0" smtClean="0">
                <a:latin typeface="Times New Roman" panose="02020603050405020304" pitchFamily="18" charset="0"/>
                <a:cs typeface="Times New Roman" panose="02020603050405020304" pitchFamily="18" charset="0"/>
              </a:rPr>
              <a:t>Contact me: </a:t>
            </a:r>
            <a:r>
              <a:rPr lang="en-US" altLang="zh-CN" sz="2400" dirty="0" smtClean="0">
                <a:latin typeface="Times New Roman" panose="02020603050405020304" pitchFamily="18" charset="0"/>
                <a:cs typeface="Times New Roman" panose="02020603050405020304" pitchFamily="18" charset="0"/>
                <a:hlinkClick r:id="rId5"/>
              </a:rPr>
              <a:t>bili_sakura@zju.edu.cn</a:t>
            </a:r>
            <a:endParaRPr lang="en-US" altLang="zh-CN" sz="2400" dirty="0" smtClean="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Date: July </a:t>
            </a:r>
            <a:r>
              <a:rPr lang="en-US" altLang="zh-CN" sz="2400" dirty="0" smtClean="0">
                <a:latin typeface="Times New Roman" panose="02020603050405020304" pitchFamily="18" charset="0"/>
                <a:cs typeface="Times New Roman" panose="02020603050405020304" pitchFamily="18" charset="0"/>
              </a:rPr>
              <a:t>14, </a:t>
            </a:r>
            <a:r>
              <a:rPr lang="en-US" altLang="zh-CN" sz="2400" dirty="0" smtClean="0">
                <a:latin typeface="Times New Roman" panose="02020603050405020304" pitchFamily="18" charset="0"/>
                <a:cs typeface="Times New Roman" panose="02020603050405020304" pitchFamily="18" charset="0"/>
              </a:rPr>
              <a:t>2024</a:t>
            </a:r>
            <a:endParaRPr lang="en-US" altLang="zh-CN" sz="24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ctrTitle"/>
          </p:nvPr>
        </p:nvSpPr>
        <p:spPr>
          <a:xfrm>
            <a:off x="-129940" y="1319552"/>
            <a:ext cx="8867540" cy="2387600"/>
          </a:xfrm>
        </p:spPr>
        <p:txBody>
          <a:bodyPr>
            <a:normAutofit/>
          </a:bodyPr>
          <a:lstStyle/>
          <a:p>
            <a:r>
              <a:rPr lang="en-US" altLang="zh-CN" sz="4400" b="1" dirty="0" smtClean="0">
                <a:latin typeface="Times New Roman" panose="02020603050405020304" pitchFamily="18" charset="0"/>
              </a:rPr>
              <a:t>Introduction to </a:t>
            </a:r>
            <a:r>
              <a:rPr lang="en-US" altLang="zh-CN" sz="4400" b="1" dirty="0" smtClean="0">
                <a:latin typeface="Times New Roman" panose="02020603050405020304" pitchFamily="18" charset="0"/>
              </a:rPr>
              <a:t>Stable Diffusion </a:t>
            </a:r>
            <a:r>
              <a:rPr lang="en-US" altLang="zh-CN" sz="4400" b="1" dirty="0" smtClean="0">
                <a:latin typeface="Times New Roman" panose="02020603050405020304" pitchFamily="18" charset="0"/>
              </a:rPr>
              <a:t/>
            </a:r>
            <a:br>
              <a:rPr lang="en-US" altLang="zh-CN" sz="4400" b="1" dirty="0" smtClean="0">
                <a:latin typeface="Times New Roman" panose="02020603050405020304" pitchFamily="18" charset="0"/>
              </a:rPr>
            </a:br>
            <a:r>
              <a:rPr lang="en-US" altLang="zh-CN" sz="3600" dirty="0" smtClean="0">
                <a:latin typeface="Times New Roman" panose="02020603050405020304" pitchFamily="18" charset="0"/>
              </a:rPr>
              <a:t>- GIS Lab 2024 Short-term Course</a:t>
            </a:r>
            <a:endParaRPr lang="zh-CN" altLang="en-US" sz="4400" dirty="0">
              <a:latin typeface="Times New Roman" panose="02020603050405020304" pitchFamily="18" charset="0"/>
            </a:endParaRPr>
          </a:p>
        </p:txBody>
      </p:sp>
      <p:grpSp>
        <p:nvGrpSpPr>
          <p:cNvPr id="9" name="组合 8"/>
          <p:cNvGrpSpPr/>
          <p:nvPr/>
        </p:nvGrpSpPr>
        <p:grpSpPr>
          <a:xfrm>
            <a:off x="8737600" y="137886"/>
            <a:ext cx="3514167" cy="6720114"/>
            <a:chOff x="8737600" y="137886"/>
            <a:chExt cx="3514167" cy="6720114"/>
          </a:xfrm>
        </p:grpSpPr>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11" name="矩形 10"/>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75593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71952" y="449294"/>
            <a:ext cx="598983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Outline</a:t>
            </a:r>
            <a:endParaRPr lang="zh-CN" altLang="en-US" sz="4000" b="1"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05906" y="1140704"/>
            <a:ext cx="903005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2800" b="1"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Overview</a:t>
            </a:r>
            <a:endParaRPr lang="en-US" altLang="zh-CN" sz="2800" b="1" dirty="0">
              <a:solidFill>
                <a:srgbClr val="333333"/>
              </a:solidFill>
              <a:latin typeface="Times New Roman" panose="02020603050405020304" pitchFamily="18" charset="0"/>
              <a:ea typeface="Open Sans"/>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lang="en-US" altLang="zh-CN" sz="2800" b="1" dirty="0" smtClean="0">
                <a:solidFill>
                  <a:srgbClr val="333333"/>
                </a:solidFill>
                <a:latin typeface="Times New Roman" panose="02020603050405020304" pitchFamily="18" charset="0"/>
                <a:ea typeface="Open Sans"/>
                <a:cs typeface="Times New Roman" panose="02020603050405020304" pitchFamily="18" charset="0"/>
              </a:rPr>
              <a:t>Evolution of Stable Diffusion</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Latent Diffusion Model (LDM)</a:t>
            </a:r>
            <a:endParaRPr lang="en-US" altLang="zh-CN" sz="2800" dirty="0" smtClean="0">
              <a:solidFill>
                <a:srgbClr val="333333"/>
              </a:solidFill>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Stable Diffusion</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Stable Diffusion XL</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Stable Diffusion 3</a:t>
            </a:r>
          </a:p>
          <a:p>
            <a:pPr marL="342900" lvl="0" indent="-342900" eaLnBrk="0" fontAlgn="base" hangingPunct="0">
              <a:spcBef>
                <a:spcPct val="0"/>
              </a:spcBef>
              <a:spcAft>
                <a:spcPct val="0"/>
              </a:spcAft>
              <a:buFont typeface="Wingdings" panose="05000000000000000000" pitchFamily="2" charset="2"/>
              <a:buChar char="n"/>
            </a:pPr>
            <a:r>
              <a:rPr lang="en-US" altLang="zh-CN" sz="2800" b="1" dirty="0" smtClean="0">
                <a:solidFill>
                  <a:srgbClr val="333333"/>
                </a:solidFill>
                <a:latin typeface="Times New Roman" panose="02020603050405020304" pitchFamily="18" charset="0"/>
                <a:ea typeface="Open Sans"/>
                <a:cs typeface="Times New Roman" panose="02020603050405020304" pitchFamily="18" charset="0"/>
              </a:rPr>
              <a:t>Quick Start with Diffusers</a:t>
            </a:r>
            <a:endParaRPr kumimoji="0" lang="en-US" altLang="zh-CN" sz="2800" b="1"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Model Card</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File Structure</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Installation</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Deployment</a:t>
            </a:r>
          </a:p>
          <a:p>
            <a:pPr marL="457200" indent="-457200" eaLnBrk="0" fontAlgn="base" hangingPunct="0">
              <a:spcBef>
                <a:spcPct val="0"/>
              </a:spcBef>
              <a:spcAft>
                <a:spcPct val="0"/>
              </a:spcAft>
              <a:buFont typeface="Wingdings" panose="05000000000000000000" pitchFamily="2" charset="2"/>
              <a:buChar char="n"/>
            </a:pPr>
            <a:r>
              <a:rPr lang="en-US" altLang="zh-CN" sz="2800" b="1" dirty="0" smtClean="0">
                <a:solidFill>
                  <a:srgbClr val="333333"/>
                </a:solidFill>
                <a:latin typeface="Times New Roman" panose="02020603050405020304" pitchFamily="18" charset="0"/>
                <a:ea typeface="Open Sans"/>
                <a:cs typeface="Times New Roman" panose="02020603050405020304" pitchFamily="18" charset="0"/>
              </a:rPr>
              <a:t>Further Explore Diffusers</a:t>
            </a:r>
          </a:p>
        </p:txBody>
      </p:sp>
      <p:grpSp>
        <p:nvGrpSpPr>
          <p:cNvPr id="12" name="组合 11"/>
          <p:cNvGrpSpPr/>
          <p:nvPr/>
        </p:nvGrpSpPr>
        <p:grpSpPr>
          <a:xfrm>
            <a:off x="8737600" y="137886"/>
            <a:ext cx="3514167" cy="6720114"/>
            <a:chOff x="8737600" y="137886"/>
            <a:chExt cx="3514167" cy="6720114"/>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14" name="矩形 13"/>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9222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1850" y="2250514"/>
            <a:ext cx="10515600" cy="150541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9600" b="1" dirty="0">
                <a:solidFill>
                  <a:srgbClr val="333333"/>
                </a:solidFill>
                <a:latin typeface="Times New Roman" panose="02020603050405020304" pitchFamily="18" charset="0"/>
                <a:ea typeface="Open Sans"/>
                <a:cs typeface="Times New Roman" panose="02020603050405020304" pitchFamily="18" charset="0"/>
              </a:rPr>
              <a:t>Overview</a:t>
            </a:r>
            <a:endParaRPr lang="zh-CN" altLang="en-US" sz="9600" dirty="0">
              <a:latin typeface="Times New Roman" panose="02020603050405020304" pitchFamily="18" charset="0"/>
              <a:cs typeface="Times New Roman" panose="02020603050405020304" pitchFamily="18" charset="0"/>
            </a:endParaRPr>
          </a:p>
        </p:txBody>
      </p:sp>
      <p:grpSp>
        <p:nvGrpSpPr>
          <p:cNvPr id="6" name="组合 5"/>
          <p:cNvGrpSpPr/>
          <p:nvPr/>
        </p:nvGrpSpPr>
        <p:grpSpPr>
          <a:xfrm>
            <a:off x="8737600" y="137886"/>
            <a:ext cx="3514167" cy="6720114"/>
            <a:chOff x="8737600" y="137886"/>
            <a:chExt cx="3514167" cy="6720114"/>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8" name="矩形 7"/>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63287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4855" y="606392"/>
            <a:ext cx="4211987" cy="584775"/>
          </a:xfrm>
          <a:prstGeom prst="rect">
            <a:avLst/>
          </a:prstGeom>
        </p:spPr>
        <p:txBody>
          <a:bodyPr wrap="none">
            <a:spAutoFit/>
          </a:bodyPr>
          <a:lstStyle/>
          <a:p>
            <a:pPr marL="0" lvl="1"/>
            <a:r>
              <a:rPr lang="it-IT" altLang="zh-CN" sz="3200" dirty="0" smtClean="0">
                <a:solidFill>
                  <a:srgbClr val="333333"/>
                </a:solidFill>
                <a:latin typeface="Times New Roman" panose="02020603050405020304" pitchFamily="18" charset="0"/>
                <a:ea typeface="Open Sans"/>
                <a:cs typeface="Times New Roman" panose="02020603050405020304" pitchFamily="18" charset="0"/>
              </a:rPr>
              <a:t>Abstract of DiffusionSat</a:t>
            </a:r>
            <a:endParaRPr lang="it-IT" altLang="zh-CN" sz="3200" dirty="0">
              <a:solidFill>
                <a:srgbClr val="333333"/>
              </a:solidFill>
              <a:latin typeface="Times New Roman" panose="02020603050405020304" pitchFamily="18" charset="0"/>
              <a:ea typeface="Open Sans"/>
              <a:cs typeface="Times New Roman" panose="02020603050405020304" pitchFamily="18" charset="0"/>
            </a:endParaRPr>
          </a:p>
        </p:txBody>
      </p:sp>
      <p:grpSp>
        <p:nvGrpSpPr>
          <p:cNvPr id="5" name="组合 4"/>
          <p:cNvGrpSpPr/>
          <p:nvPr/>
        </p:nvGrpSpPr>
        <p:grpSpPr>
          <a:xfrm>
            <a:off x="8737600" y="137886"/>
            <a:ext cx="3514167" cy="6720114"/>
            <a:chOff x="8737600" y="137886"/>
            <a:chExt cx="3514167" cy="6720114"/>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7" name="矩形 6"/>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
        <p:nvSpPr>
          <p:cNvPr id="10" name="矩形 9"/>
          <p:cNvSpPr/>
          <p:nvPr/>
        </p:nvSpPr>
        <p:spPr>
          <a:xfrm>
            <a:off x="364855" y="1191167"/>
            <a:ext cx="11217139" cy="5139869"/>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Diffusion models have achieved state-of-the-art results on many </a:t>
            </a:r>
            <a:r>
              <a:rPr lang="en-US" altLang="zh-CN" dirty="0" smtClean="0">
                <a:solidFill>
                  <a:srgbClr val="FF0000"/>
                </a:solidFill>
                <a:latin typeface="Times New Roman" panose="02020603050405020304" pitchFamily="18" charset="0"/>
                <a:cs typeface="Times New Roman" panose="02020603050405020304" pitchFamily="18" charset="0"/>
              </a:rPr>
              <a:t>modalities</a:t>
            </a:r>
            <a:r>
              <a:rPr lang="en-US" altLang="zh-CN" dirty="0" smtClean="0">
                <a:latin typeface="Times New Roman" panose="02020603050405020304" pitchFamily="18" charset="0"/>
                <a:cs typeface="Times New Roman" panose="02020603050405020304" pitchFamily="18" charset="0"/>
              </a:rPr>
              <a:t> including </a:t>
            </a:r>
            <a:r>
              <a:rPr lang="en-US" altLang="zh-CN" u="sng" dirty="0" smtClean="0">
                <a:latin typeface="Times New Roman" panose="02020603050405020304" pitchFamily="18" charset="0"/>
                <a:cs typeface="Times New Roman" panose="02020603050405020304" pitchFamily="18" charset="0"/>
              </a:rPr>
              <a:t>images, speech, and video</a:t>
            </a:r>
            <a:r>
              <a:rPr lang="en-US" altLang="zh-CN" dirty="0" smtClean="0">
                <a:latin typeface="Times New Roman" panose="02020603050405020304" pitchFamily="18" charset="0"/>
                <a:cs typeface="Times New Roman" panose="02020603050405020304" pitchFamily="18" charset="0"/>
              </a:rPr>
              <a:t>. However, existing models are </a:t>
            </a:r>
            <a:r>
              <a:rPr lang="en-US" altLang="zh-CN" u="sng" dirty="0" smtClean="0">
                <a:latin typeface="Times New Roman" panose="02020603050405020304" pitchFamily="18" charset="0"/>
                <a:cs typeface="Times New Roman" panose="02020603050405020304" pitchFamily="18" charset="0"/>
              </a:rPr>
              <a:t>not tailored</a:t>
            </a:r>
            <a:r>
              <a:rPr lang="en-US" altLang="zh-CN" dirty="0" smtClean="0">
                <a:latin typeface="Times New Roman" panose="02020603050405020304" pitchFamily="18" charset="0"/>
                <a:cs typeface="Times New Roman" panose="02020603050405020304" pitchFamily="18" charset="0"/>
              </a:rPr>
              <a:t> to support </a:t>
            </a:r>
            <a:r>
              <a:rPr lang="en-US" altLang="zh-CN" dirty="0" smtClean="0">
                <a:solidFill>
                  <a:srgbClr val="FF0000"/>
                </a:solidFill>
                <a:latin typeface="Times New Roman" panose="02020603050405020304" pitchFamily="18" charset="0"/>
                <a:cs typeface="Times New Roman" panose="02020603050405020304" pitchFamily="18" charset="0"/>
              </a:rPr>
              <a:t>remote sensing data</a:t>
            </a:r>
            <a:r>
              <a:rPr lang="en-US" altLang="zh-CN" dirty="0" smtClean="0">
                <a:latin typeface="Times New Roman" panose="02020603050405020304" pitchFamily="18" charset="0"/>
                <a:cs typeface="Times New Roman" panose="02020603050405020304" pitchFamily="18" charset="0"/>
              </a:rPr>
              <a:t>, which is widely used in important applications including </a:t>
            </a:r>
            <a:r>
              <a:rPr lang="en-US" altLang="zh-CN" u="sng" dirty="0" smtClean="0">
                <a:latin typeface="Times New Roman" panose="02020603050405020304" pitchFamily="18" charset="0"/>
                <a:cs typeface="Times New Roman" panose="02020603050405020304" pitchFamily="18" charset="0"/>
              </a:rPr>
              <a:t>environmental monitoring and crop-yield prediction</a:t>
            </a:r>
            <a:r>
              <a:rPr lang="en-US" altLang="zh-CN" dirty="0" smtClean="0">
                <a:latin typeface="Times New Roman" panose="02020603050405020304" pitchFamily="18" charset="0"/>
                <a:cs typeface="Times New Roman" panose="02020603050405020304" pitchFamily="18" charset="0"/>
              </a:rPr>
              <a:t>. Satellite images are significantly different from natural images -- they can be </a:t>
            </a:r>
            <a:r>
              <a:rPr lang="en-US" altLang="zh-CN" u="sng" dirty="0" smtClean="0">
                <a:latin typeface="Times New Roman" panose="02020603050405020304" pitchFamily="18" charset="0"/>
                <a:cs typeface="Times New Roman" panose="02020603050405020304" pitchFamily="18" charset="0"/>
              </a:rPr>
              <a:t>multi-spectral, irregularly sampled across time</a:t>
            </a:r>
            <a:r>
              <a:rPr lang="en-US" altLang="zh-CN" dirty="0" smtClean="0">
                <a:latin typeface="Times New Roman" panose="02020603050405020304" pitchFamily="18" charset="0"/>
                <a:cs typeface="Times New Roman" panose="02020603050405020304" pitchFamily="18" charset="0"/>
              </a:rPr>
              <a:t> -- and existing diffusion models trained on images from the Web </a:t>
            </a:r>
            <a:r>
              <a:rPr lang="en-US" altLang="zh-CN" u="sng" dirty="0" smtClean="0">
                <a:latin typeface="Times New Roman" panose="02020603050405020304" pitchFamily="18" charset="0"/>
                <a:cs typeface="Times New Roman" panose="02020603050405020304" pitchFamily="18" charset="0"/>
              </a:rPr>
              <a:t>do not support</a:t>
            </a:r>
            <a:r>
              <a:rPr lang="en-US" altLang="zh-CN" dirty="0" smtClean="0">
                <a:latin typeface="Times New Roman" panose="02020603050405020304" pitchFamily="18" charset="0"/>
                <a:cs typeface="Times New Roman" panose="02020603050405020304" pitchFamily="18" charset="0"/>
              </a:rPr>
              <a:t> them. Furthermore, remote sensing data is </a:t>
            </a:r>
            <a:r>
              <a:rPr lang="en-US" altLang="zh-CN" dirty="0" smtClean="0">
                <a:solidFill>
                  <a:srgbClr val="FF0000"/>
                </a:solidFill>
                <a:latin typeface="Times New Roman" panose="02020603050405020304" pitchFamily="18" charset="0"/>
                <a:cs typeface="Times New Roman" panose="02020603050405020304" pitchFamily="18" charset="0"/>
              </a:rPr>
              <a:t>inherently </a:t>
            </a:r>
            <a:r>
              <a:rPr lang="en-US" altLang="zh-CN" dirty="0" err="1" smtClean="0">
                <a:solidFill>
                  <a:srgbClr val="FF0000"/>
                </a:solidFill>
                <a:latin typeface="Times New Roman" panose="02020603050405020304" pitchFamily="18" charset="0"/>
                <a:cs typeface="Times New Roman" panose="02020603050405020304" pitchFamily="18" charset="0"/>
              </a:rPr>
              <a:t>spatio</a:t>
            </a:r>
            <a:r>
              <a:rPr lang="en-US" altLang="zh-CN" dirty="0" smtClean="0">
                <a:solidFill>
                  <a:srgbClr val="FF0000"/>
                </a:solidFill>
                <a:latin typeface="Times New Roman" panose="02020603050405020304" pitchFamily="18" charset="0"/>
                <a:cs typeface="Times New Roman" panose="02020603050405020304" pitchFamily="18" charset="0"/>
              </a:rPr>
              <a:t>-temporal</a:t>
            </a:r>
            <a:r>
              <a:rPr lang="en-US" altLang="zh-CN" dirty="0" smtClean="0">
                <a:latin typeface="Times New Roman" panose="02020603050405020304" pitchFamily="18" charset="0"/>
                <a:cs typeface="Times New Roman" panose="02020603050405020304" pitchFamily="18" charset="0"/>
              </a:rPr>
              <a:t>, requiring conditional generation tasks </a:t>
            </a:r>
            <a:r>
              <a:rPr lang="en-US" altLang="zh-CN" u="sng" dirty="0" smtClean="0">
                <a:latin typeface="Times New Roman" panose="02020603050405020304" pitchFamily="18" charset="0"/>
                <a:cs typeface="Times New Roman" panose="02020603050405020304" pitchFamily="18" charset="0"/>
              </a:rPr>
              <a:t>not supported by traditional methods based on captions or images</a:t>
            </a:r>
            <a:r>
              <a:rPr lang="en-US" altLang="zh-CN" dirty="0" smtClean="0">
                <a:latin typeface="Times New Roman" panose="02020603050405020304" pitchFamily="18" charset="0"/>
                <a:cs typeface="Times New Roman" panose="02020603050405020304" pitchFamily="18" charset="0"/>
              </a:rPr>
              <a:t>. In this paper, we present DiffusionSat, to date the largest generative foundation model trained on a collection of publicly available large, high-resolution remote sensing datasets. </a:t>
            </a:r>
            <a:r>
              <a:rPr lang="en-US" altLang="zh-CN" u="sng" dirty="0" smtClean="0">
                <a:latin typeface="Times New Roman" panose="02020603050405020304" pitchFamily="18" charset="0"/>
                <a:cs typeface="Times New Roman" panose="02020603050405020304" pitchFamily="18" charset="0"/>
              </a:rPr>
              <a:t>As text-based </a:t>
            </a:r>
            <a:r>
              <a:rPr lang="en-US" altLang="zh-CN" u="sng" dirty="0" smtClean="0">
                <a:solidFill>
                  <a:srgbClr val="FF0000"/>
                </a:solidFill>
                <a:latin typeface="Times New Roman" panose="02020603050405020304" pitchFamily="18" charset="0"/>
                <a:cs typeface="Times New Roman" panose="02020603050405020304" pitchFamily="18" charset="0"/>
              </a:rPr>
              <a:t>captions</a:t>
            </a:r>
            <a:r>
              <a:rPr lang="en-US" altLang="zh-CN" u="sng" dirty="0" smtClean="0">
                <a:latin typeface="Times New Roman" panose="02020603050405020304" pitchFamily="18" charset="0"/>
                <a:cs typeface="Times New Roman" panose="02020603050405020304" pitchFamily="18" charset="0"/>
              </a:rPr>
              <a:t> are </a:t>
            </a:r>
            <a:r>
              <a:rPr lang="en-US" altLang="zh-CN" u="sng" dirty="0" smtClean="0">
                <a:solidFill>
                  <a:srgbClr val="FF0000"/>
                </a:solidFill>
                <a:latin typeface="Times New Roman" panose="02020603050405020304" pitchFamily="18" charset="0"/>
                <a:cs typeface="Times New Roman" panose="02020603050405020304" pitchFamily="18" charset="0"/>
              </a:rPr>
              <a:t>sparsely available </a:t>
            </a:r>
            <a:r>
              <a:rPr lang="en-US" altLang="zh-CN" u="sng" dirty="0" smtClean="0">
                <a:latin typeface="Times New Roman" panose="02020603050405020304" pitchFamily="18" charset="0"/>
                <a:cs typeface="Times New Roman" panose="02020603050405020304" pitchFamily="18" charset="0"/>
              </a:rPr>
              <a:t>for satellite images</a:t>
            </a:r>
            <a:r>
              <a:rPr lang="en-US" altLang="zh-CN" dirty="0" smtClean="0">
                <a:latin typeface="Times New Roman" panose="02020603050405020304" pitchFamily="18" charset="0"/>
                <a:cs typeface="Times New Roman" panose="02020603050405020304" pitchFamily="18" charset="0"/>
              </a:rPr>
              <a:t>, we incorporate the associated metadata such as geolocation as conditioning information. Our method produces realistic samples and can be used to solve multiple generative tasks including </a:t>
            </a:r>
            <a:r>
              <a:rPr lang="en-US" altLang="zh-CN" dirty="0" smtClean="0">
                <a:solidFill>
                  <a:srgbClr val="FF0000"/>
                </a:solidFill>
                <a:latin typeface="Times New Roman" panose="02020603050405020304" pitchFamily="18" charset="0"/>
                <a:cs typeface="Times New Roman" panose="02020603050405020304" pitchFamily="18" charset="0"/>
              </a:rPr>
              <a:t>temporal generation, superresolution given multi-spectral inputs and in-painting</a:t>
            </a:r>
            <a:r>
              <a:rPr lang="en-US" altLang="zh-CN" dirty="0" smtClean="0">
                <a:latin typeface="Times New Roman" panose="02020603050405020304" pitchFamily="18" charset="0"/>
                <a:cs typeface="Times New Roman" panose="02020603050405020304" pitchFamily="18" charset="0"/>
              </a:rPr>
              <a:t>. Our method outperforms previous state-of-the-art methods for satellite image generation and is the </a:t>
            </a:r>
            <a:r>
              <a:rPr lang="en-US" altLang="zh-CN" dirty="0" smtClean="0">
                <a:solidFill>
                  <a:srgbClr val="FF0000"/>
                </a:solidFill>
                <a:latin typeface="Times New Roman" panose="02020603050405020304" pitchFamily="18" charset="0"/>
                <a:cs typeface="Times New Roman" panose="02020603050405020304" pitchFamily="18" charset="0"/>
              </a:rPr>
              <a:t>first large-scale generative foundation model for satellite imagery</a:t>
            </a:r>
            <a:r>
              <a:rPr lang="en-US" altLang="zh-CN" dirty="0" smtClean="0">
                <a:latin typeface="Times New Roman" panose="02020603050405020304" pitchFamily="18" charset="0"/>
                <a:cs typeface="Times New Roman" panose="02020603050405020304" pitchFamily="18" charset="0"/>
              </a:rPr>
              <a:t>.</a:t>
            </a:r>
          </a:p>
          <a:p>
            <a:r>
              <a:rPr lang="zh-CN" altLang="en-US" sz="1600" dirty="0" smtClean="0">
                <a:latin typeface="Times New Roman" panose="02020603050405020304" pitchFamily="18" charset="0"/>
                <a:cs typeface="Times New Roman" panose="02020603050405020304" pitchFamily="18" charset="0"/>
              </a:rPr>
              <a:t>扩散模型在图像、语音和视频等多种模态上取得了最先进的成果。然而，现有模型并不支持在重要应用如环境监测和作物产量预测中广泛使用的遥感数据。卫星图像与自然图像显著不同</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它们可以是多光谱的、时间上不规则采样的。现有的扩散模型无法处理这些数据。遥感数据本质上是时空数据，需要传统基于字幕或图像的方法不支持的条件生成任务。本文提出了</a:t>
            </a:r>
            <a:r>
              <a:rPr lang="en-US" altLang="zh-CN" sz="1600" dirty="0" smtClean="0">
                <a:latin typeface="Times New Roman" panose="02020603050405020304" pitchFamily="18" charset="0"/>
                <a:cs typeface="Times New Roman" panose="02020603050405020304" pitchFamily="18" charset="0"/>
              </a:rPr>
              <a:t>DiffusionSat</a:t>
            </a:r>
            <a:r>
              <a:rPr lang="zh-CN" altLang="en-US" sz="1600" dirty="0" smtClean="0">
                <a:latin typeface="Times New Roman" panose="02020603050405020304" pitchFamily="18" charset="0"/>
                <a:cs typeface="Times New Roman" panose="02020603050405020304" pitchFamily="18" charset="0"/>
              </a:rPr>
              <a:t>，这是迄今为止基于公共大规模高分辨率遥感数据集训练的最大生成基础模型。由于卫星图像的文字描述稀少，我们结合了地理位置等相关元数据作为条件信息。我们的方法生成逼真的样本，可用于解决多种生成任务，包括时间生成、多光谱输入的超分辨率和修复。我们的方法在卫星图像生成方面优于现有最先进的方法，是第一个大规模的卫星图像生成基础模型。</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89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4855" y="606392"/>
            <a:ext cx="5221045" cy="584775"/>
          </a:xfrm>
          <a:prstGeom prst="rect">
            <a:avLst/>
          </a:prstGeom>
        </p:spPr>
        <p:txBody>
          <a:bodyPr wrap="none">
            <a:spAutoFit/>
          </a:bodyPr>
          <a:lstStyle/>
          <a:p>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References and Related Works</a:t>
            </a:r>
            <a:endParaRPr lang="en-US" altLang="zh-CN" sz="3200" dirty="0">
              <a:solidFill>
                <a:srgbClr val="333333"/>
              </a:solidFill>
              <a:latin typeface="Times New Roman" panose="02020603050405020304" pitchFamily="18" charset="0"/>
              <a:ea typeface="Open Sans"/>
              <a:cs typeface="Times New Roman" panose="02020603050405020304" pitchFamily="18" charset="0"/>
            </a:endParaRPr>
          </a:p>
        </p:txBody>
      </p:sp>
      <p:grpSp>
        <p:nvGrpSpPr>
          <p:cNvPr id="5" name="组合 4"/>
          <p:cNvGrpSpPr/>
          <p:nvPr/>
        </p:nvGrpSpPr>
        <p:grpSpPr>
          <a:xfrm>
            <a:off x="8737600" y="137886"/>
            <a:ext cx="3514167" cy="6720114"/>
            <a:chOff x="8737600" y="137886"/>
            <a:chExt cx="3514167" cy="6720114"/>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57" y="137886"/>
              <a:ext cx="825500" cy="825500"/>
            </a:xfrm>
            <a:prstGeom prst="rect">
              <a:avLst/>
            </a:prstGeom>
          </p:spPr>
        </p:pic>
        <p:sp>
          <p:nvSpPr>
            <p:cNvPr id="7" name="矩形 6"/>
            <p:cNvSpPr/>
            <p:nvPr/>
          </p:nvSpPr>
          <p:spPr>
            <a:xfrm>
              <a:off x="8737600" y="6488668"/>
              <a:ext cx="351416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 Sakura, 2024. All rights reserved.</a:t>
              </a:r>
              <a:endParaRPr lang="zh-CN" altLang="en-US" dirty="0">
                <a:latin typeface="Times New Roman" panose="02020603050405020304" pitchFamily="18" charset="0"/>
                <a:cs typeface="Times New Roman" panose="02020603050405020304" pitchFamily="18" charset="0"/>
              </a:endParaRPr>
            </a:p>
          </p:txBody>
        </p:sp>
      </p:grpSp>
      <p:sp>
        <p:nvSpPr>
          <p:cNvPr id="4" name="矩形 3"/>
          <p:cNvSpPr/>
          <p:nvPr/>
        </p:nvSpPr>
        <p:spPr>
          <a:xfrm>
            <a:off x="364855" y="1124055"/>
            <a:ext cx="11273770" cy="5078313"/>
          </a:xfrm>
          <a:prstGeom prst="rect">
            <a:avLst/>
          </a:prstGeom>
        </p:spPr>
        <p:txBody>
          <a:bodyPr wrap="square">
            <a:spAutoFit/>
          </a:bodyPr>
          <a:lstStyle/>
          <a:p>
            <a:r>
              <a:rPr lang="en-US" altLang="zh-CN" b="1" dirty="0" smtClean="0">
                <a:latin typeface="Times New Roman" panose="02020603050405020304" pitchFamily="18" charset="0"/>
                <a:cs typeface="Times New Roman" panose="02020603050405020304" pitchFamily="18" charset="0"/>
              </a:rPr>
              <a:t>[1] S. Khanna et al., ‘DiffusionSat: A Generative Foundation Model for Satellite Imagery’, in International Conference on Learning Representations, Dec. 2023. Accessed: Jul. 07, 2024. [Online]. Available: </a:t>
            </a:r>
            <a:r>
              <a:rPr lang="en-US" altLang="zh-CN" b="1" dirty="0" smtClean="0">
                <a:latin typeface="Times New Roman" panose="02020603050405020304" pitchFamily="18" charset="0"/>
                <a:cs typeface="Times New Roman" panose="02020603050405020304" pitchFamily="18" charset="0"/>
                <a:hlinkClick r:id="rId3"/>
              </a:rPr>
              <a:t>https://openreview.net/forum?id=I5webNFDgQ</a:t>
            </a:r>
            <a:endParaRPr lang="en-US" altLang="zh-CN" b="1"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[2] 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Rombach</a:t>
            </a:r>
            <a:r>
              <a:rPr lang="en-US" altLang="zh-CN" dirty="0">
                <a:latin typeface="Times New Roman" panose="02020603050405020304" pitchFamily="18" charset="0"/>
                <a:cs typeface="Times New Roman" panose="02020603050405020304" pitchFamily="18" charset="0"/>
              </a:rPr>
              <a:t>, A. </a:t>
            </a:r>
            <a:r>
              <a:rPr lang="en-US" altLang="zh-CN" dirty="0" err="1">
                <a:latin typeface="Times New Roman" panose="02020603050405020304" pitchFamily="18" charset="0"/>
                <a:cs typeface="Times New Roman" panose="02020603050405020304" pitchFamily="18" charset="0"/>
              </a:rPr>
              <a:t>Blattmann</a:t>
            </a:r>
            <a:r>
              <a:rPr lang="en-US" altLang="zh-CN" dirty="0">
                <a:latin typeface="Times New Roman" panose="02020603050405020304" pitchFamily="18" charset="0"/>
                <a:cs typeface="Times New Roman" panose="02020603050405020304" pitchFamily="18" charset="0"/>
              </a:rPr>
              <a:t>, D. Lorenz, P. </a:t>
            </a:r>
            <a:r>
              <a:rPr lang="en-US" altLang="zh-CN" dirty="0" err="1">
                <a:latin typeface="Times New Roman" panose="02020603050405020304" pitchFamily="18" charset="0"/>
                <a:cs typeface="Times New Roman" panose="02020603050405020304" pitchFamily="18" charset="0"/>
              </a:rPr>
              <a:t>Esser</a:t>
            </a:r>
            <a:r>
              <a:rPr lang="en-US" altLang="zh-CN" dirty="0">
                <a:latin typeface="Times New Roman" panose="02020603050405020304" pitchFamily="18" charset="0"/>
                <a:cs typeface="Times New Roman" panose="02020603050405020304" pitchFamily="18" charset="0"/>
              </a:rPr>
              <a:t>, and B. </a:t>
            </a:r>
            <a:r>
              <a:rPr lang="en-US" altLang="zh-CN" dirty="0" err="1">
                <a:latin typeface="Times New Roman" panose="02020603050405020304" pitchFamily="18" charset="0"/>
                <a:cs typeface="Times New Roman" panose="02020603050405020304" pitchFamily="18" charset="0"/>
              </a:rPr>
              <a:t>Ommer</a:t>
            </a:r>
            <a:r>
              <a:rPr lang="en-US" altLang="zh-CN" dirty="0">
                <a:latin typeface="Times New Roman" panose="02020603050405020304" pitchFamily="18" charset="0"/>
                <a:cs typeface="Times New Roman" panose="02020603050405020304" pitchFamily="18" charset="0"/>
              </a:rPr>
              <a:t>, “High-Resolution Image Synthesis With Latent Diffusion Models,” presented at the Proceedings of the IEEE/CVF Conference on Computer Vision and Pattern Recognition, 2022, pp. 10684–10695. Accessed: Jun. 29, 2024. [Online]. Available: </a:t>
            </a:r>
            <a:r>
              <a:rPr lang="en-US" altLang="zh-CN" dirty="0">
                <a:latin typeface="Times New Roman" panose="02020603050405020304" pitchFamily="18" charset="0"/>
                <a:cs typeface="Times New Roman" panose="02020603050405020304" pitchFamily="18" charset="0"/>
                <a:hlinkClick r:id="rId4"/>
              </a:rPr>
              <a:t>https://openaccess.thecvf.com/content/CVPR2022/html/Rombach_High-Resolution_Image_Synthesis_With_Latent_Diffusion_Models_CVPR_2022_paper.html</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[3] L</a:t>
            </a:r>
            <a:r>
              <a:rPr lang="en-US" altLang="zh-CN" dirty="0">
                <a:latin typeface="Times New Roman" panose="02020603050405020304" pitchFamily="18" charset="0"/>
                <a:cs typeface="Times New Roman" panose="02020603050405020304" pitchFamily="18" charset="0"/>
              </a:rPr>
              <a:t>. Zhang, A. Rao, and M. </a:t>
            </a:r>
            <a:r>
              <a:rPr lang="en-US" altLang="zh-CN" dirty="0" err="1">
                <a:latin typeface="Times New Roman" panose="02020603050405020304" pitchFamily="18" charset="0"/>
                <a:cs typeface="Times New Roman" panose="02020603050405020304" pitchFamily="18" charset="0"/>
              </a:rPr>
              <a:t>Agrawala</a:t>
            </a:r>
            <a:r>
              <a:rPr lang="en-US" altLang="zh-CN" dirty="0">
                <a:latin typeface="Times New Roman" panose="02020603050405020304" pitchFamily="18" charset="0"/>
                <a:cs typeface="Times New Roman" panose="02020603050405020304" pitchFamily="18" charset="0"/>
              </a:rPr>
              <a:t>, “Adding Conditional Control to Text-to-Image Diffusion Models,” in 2023 IEEE/CVF International Conference on Computer Vision (ICCV), Oct. 2023, pp. 3813–3824.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5"/>
              </a:rPr>
              <a:t>10.1109/ICCV51070.2023.00355</a:t>
            </a:r>
            <a:r>
              <a:rPr lang="en-US" altLang="zh-CN" dirty="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[4] D</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Podell</a:t>
            </a:r>
            <a:r>
              <a:rPr lang="en-US" altLang="zh-CN" dirty="0">
                <a:latin typeface="Times New Roman" panose="02020603050405020304" pitchFamily="18" charset="0"/>
                <a:cs typeface="Times New Roman" panose="02020603050405020304" pitchFamily="18" charset="0"/>
              </a:rPr>
              <a:t> et al., “SDXL: Improving Latent Diffusion Models for High-Resolution Image Synthesis,” presented at the </a:t>
            </a:r>
            <a:r>
              <a:rPr lang="en-US" altLang="zh-CN" dirty="0" err="1">
                <a:latin typeface="Times New Roman" panose="02020603050405020304" pitchFamily="18" charset="0"/>
                <a:cs typeface="Times New Roman" panose="02020603050405020304" pitchFamily="18" charset="0"/>
              </a:rPr>
              <a:t>The</a:t>
            </a:r>
            <a:r>
              <a:rPr lang="en-US" altLang="zh-CN" dirty="0">
                <a:latin typeface="Times New Roman" panose="02020603050405020304" pitchFamily="18" charset="0"/>
                <a:cs typeface="Times New Roman" panose="02020603050405020304" pitchFamily="18" charset="0"/>
              </a:rPr>
              <a:t> Twelfth International Conference on Learning Representations, Oct. 2023. Accessed: Jul. 07, 2024. [Online]. Available: </a:t>
            </a:r>
            <a:r>
              <a:rPr lang="en-US" altLang="zh-CN" dirty="0">
                <a:latin typeface="Times New Roman" panose="02020603050405020304" pitchFamily="18" charset="0"/>
                <a:cs typeface="Times New Roman" panose="02020603050405020304" pitchFamily="18" charset="0"/>
                <a:hlinkClick r:id="rId6"/>
              </a:rPr>
              <a:t>https://openreview.net/forum?id=di52zR8xgf</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[5] P</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Esser</a:t>
            </a:r>
            <a:r>
              <a:rPr lang="en-US" altLang="zh-CN" dirty="0">
                <a:latin typeface="Times New Roman" panose="02020603050405020304" pitchFamily="18" charset="0"/>
                <a:cs typeface="Times New Roman" panose="02020603050405020304" pitchFamily="18" charset="0"/>
              </a:rPr>
              <a:t> et al., “Scaling Rectified Flow Transformers for High-Resolution Image Synthesis,” presented at the Forty-first International Conference on Machine Learning, Jun. 2024. Accessed: Jul. 07, 2024. [Online]. Available: </a:t>
            </a:r>
            <a:r>
              <a:rPr lang="en-US" altLang="zh-CN" dirty="0">
                <a:latin typeface="Times New Roman" panose="02020603050405020304" pitchFamily="18" charset="0"/>
                <a:cs typeface="Times New Roman" panose="02020603050405020304" pitchFamily="18" charset="0"/>
                <a:hlinkClick r:id="rId7"/>
              </a:rPr>
              <a:t>https://openreview.net/forum?id=FPnUhsQJ5B</a:t>
            </a:r>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316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773</Words>
  <Application>Microsoft Office PowerPoint</Application>
  <PresentationFormat>宽屏</PresentationFormat>
  <Paragraphs>34</Paragraphs>
  <Slides>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Open Sans</vt:lpstr>
      <vt:lpstr>等线</vt:lpstr>
      <vt:lpstr>等线 Light</vt:lpstr>
      <vt:lpstr>Arial</vt:lpstr>
      <vt:lpstr>Times New Roman</vt:lpstr>
      <vt:lpstr>Wingdings</vt:lpstr>
      <vt:lpstr>Office 主题​​</vt:lpstr>
      <vt:lpstr>Introduction to Stable Diffusion  - GIS Lab 2024 Short-term Course</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Stable Diffusion  - GIS Lab 2024 Short-term Course</dc:title>
  <dc:creator>Windows User</dc:creator>
  <cp:lastModifiedBy>Windows User</cp:lastModifiedBy>
  <cp:revision>5</cp:revision>
  <dcterms:created xsi:type="dcterms:W3CDTF">2024-07-14T01:47:15Z</dcterms:created>
  <dcterms:modified xsi:type="dcterms:W3CDTF">2024-07-14T02:19:19Z</dcterms:modified>
</cp:coreProperties>
</file>