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61" r:id="rId5"/>
    <p:sldId id="259" r:id="rId6"/>
    <p:sldId id="265" r:id="rId7"/>
    <p:sldId id="262" r:id="rId8"/>
    <p:sldId id="267" r:id="rId9"/>
    <p:sldId id="268" r:id="rId10"/>
    <p:sldId id="263" r:id="rId11"/>
    <p:sldId id="266" r:id="rId12"/>
    <p:sldId id="264" r:id="rId13"/>
    <p:sldId id="269" r:id="rId14"/>
    <p:sldId id="270" r:id="rId15"/>
    <p:sldId id="271" r:id="rId16"/>
    <p:sldId id="272" r:id="rId17"/>
    <p:sldId id="273" r:id="rId18"/>
    <p:sldId id="260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54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E1548B-C603-4D15-850D-CBF4F10D9EA7}" type="datetimeFigureOut">
              <a:rPr lang="zh-CN" altLang="en-US" smtClean="0"/>
              <a:t>2024/7/15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581FAE-B335-43E1-95E5-BBAD78CD9D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74362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F8293D-3C8E-4E0E-8BFD-2E42E5C77F0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40306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0E71E-2695-45D4-94CF-9FE6BDD36E50}" type="datetimeFigureOut">
              <a:rPr lang="zh-CN" altLang="en-US" smtClean="0"/>
              <a:t>2024/7/15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30E06-8E8D-4B24-8E25-A4B12054D5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3193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0E71E-2695-45D4-94CF-9FE6BDD36E50}" type="datetimeFigureOut">
              <a:rPr lang="zh-CN" altLang="en-US" smtClean="0"/>
              <a:t>2024/7/15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30E06-8E8D-4B24-8E25-A4B12054D5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2113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0E71E-2695-45D4-94CF-9FE6BDD36E50}" type="datetimeFigureOut">
              <a:rPr lang="zh-CN" altLang="en-US" smtClean="0"/>
              <a:t>2024/7/15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30E06-8E8D-4B24-8E25-A4B12054D5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5731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0E71E-2695-45D4-94CF-9FE6BDD36E50}" type="datetimeFigureOut">
              <a:rPr lang="zh-CN" altLang="en-US" smtClean="0"/>
              <a:t>2024/7/15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30E06-8E8D-4B24-8E25-A4B12054D5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0696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0E71E-2695-45D4-94CF-9FE6BDD36E50}" type="datetimeFigureOut">
              <a:rPr lang="zh-CN" altLang="en-US" smtClean="0"/>
              <a:t>2024/7/15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30E06-8E8D-4B24-8E25-A4B12054D5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0404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0E71E-2695-45D4-94CF-9FE6BDD36E50}" type="datetimeFigureOut">
              <a:rPr lang="zh-CN" altLang="en-US" smtClean="0"/>
              <a:t>2024/7/15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30E06-8E8D-4B24-8E25-A4B12054D5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4516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0E71E-2695-45D4-94CF-9FE6BDD36E50}" type="datetimeFigureOut">
              <a:rPr lang="zh-CN" altLang="en-US" smtClean="0"/>
              <a:t>2024/7/15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30E06-8E8D-4B24-8E25-A4B12054D5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1533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0E71E-2695-45D4-94CF-9FE6BDD36E50}" type="datetimeFigureOut">
              <a:rPr lang="zh-CN" altLang="en-US" smtClean="0"/>
              <a:t>2024/7/15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30E06-8E8D-4B24-8E25-A4B12054D5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3290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0E71E-2695-45D4-94CF-9FE6BDD36E50}" type="datetimeFigureOut">
              <a:rPr lang="zh-CN" altLang="en-US" smtClean="0"/>
              <a:t>2024/7/15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30E06-8E8D-4B24-8E25-A4B12054D5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806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0E71E-2695-45D4-94CF-9FE6BDD36E50}" type="datetimeFigureOut">
              <a:rPr lang="zh-CN" altLang="en-US" smtClean="0"/>
              <a:t>2024/7/15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30E06-8E8D-4B24-8E25-A4B12054D5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8051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0E71E-2695-45D4-94CF-9FE6BDD36E50}" type="datetimeFigureOut">
              <a:rPr lang="zh-CN" altLang="en-US" smtClean="0"/>
              <a:t>2024/7/15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30E06-8E8D-4B24-8E25-A4B12054D5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6402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10E71E-2695-45D4-94CF-9FE6BDD36E50}" type="datetimeFigureOut">
              <a:rPr lang="zh-CN" altLang="en-US" smtClean="0"/>
              <a:t>2024/7/15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D30E06-8E8D-4B24-8E25-A4B12054D5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7701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hyperlink" Target="mailto:bili_sakura@zju.edu.cn" TargetMode="Externa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Stability-AI/generative-models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Stability-AI/generative-models" TargetMode="Externa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huggingface.co/stabilityai/stable-diffusion-3-medium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hyperlink" Target="https://github.com/Stability-AI/" TargetMode="External"/><Relationship Id="rId2" Type="http://schemas.openxmlformats.org/officeDocument/2006/relationships/hyperlink" Target="https://hf-mirror.com/stabilityai/stable-diffusion-2-1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github.com/mlfoundations/open_clip" TargetMode="External"/><Relationship Id="rId5" Type="http://schemas.openxmlformats.org/officeDocument/2006/relationships/hyperlink" Target="https://arxiv.org/abs/2112.10752" TargetMode="External"/><Relationship Id="rId4" Type="http://schemas.openxmlformats.org/officeDocument/2006/relationships/hyperlink" Target="https://hf-mirror.com/stabilityai/stable-diffusion-2/blob/main/LICENSE-MODEL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review.net/forum?id=FPnUhsQJ5B" TargetMode="External"/><Relationship Id="rId7" Type="http://schemas.openxmlformats.org/officeDocument/2006/relationships/hyperlink" Target="https://doi.org/10.1109/ICCV51070.2023.00355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doi.org/10.48550/arXiv.2311.17042" TargetMode="External"/><Relationship Id="rId5" Type="http://schemas.openxmlformats.org/officeDocument/2006/relationships/hyperlink" Target="https://openaccess.thecvf.com/content/CVPR2022/html/Rombach_High-Resolution_Image_Synthesis_With_Latent_Diffusion_Models_CVPR_2022_paper.html" TargetMode="External"/><Relationship Id="rId4" Type="http://schemas.openxmlformats.org/officeDocument/2006/relationships/hyperlink" Target="https://openreview.net/forum?id=di52zR8xgf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CompVis/stable-diffusion" TargetMode="External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www.lmu.de/" TargetMode="External"/><Relationship Id="rId4" Type="http://schemas.openxmlformats.org/officeDocument/2006/relationships/hyperlink" Target="https://github.com/CompVis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runwayml/stable-diffusion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runwayml.com/" TargetMode="External"/><Relationship Id="rId5" Type="http://schemas.openxmlformats.org/officeDocument/2006/relationships/hyperlink" Target="https://arxiv.org/abs/2207.12598" TargetMode="External"/><Relationship Id="rId4" Type="http://schemas.openxmlformats.org/officeDocument/2006/relationships/hyperlink" Target="https://huggingface.co/steps/huggingface.co/CompVis/stable-diffusion-v1-2" TargetMode="Externa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huggingface.co/stabilityai/stable-diffusion-2-1-unclip/blob/main/sd21-unclip-l.ckpt" TargetMode="External"/><Relationship Id="rId13" Type="http://schemas.openxmlformats.org/officeDocument/2006/relationships/hyperlink" Target="https://huggingface.co/stabilityai/stable-diffusion-2-1-base" TargetMode="External"/><Relationship Id="rId18" Type="http://schemas.openxmlformats.org/officeDocument/2006/relationships/hyperlink" Target="https://github.com/Stability-AI/stablediffusion#depth-conditional-stable-diffusion" TargetMode="External"/><Relationship Id="rId3" Type="http://schemas.openxmlformats.org/officeDocument/2006/relationships/hyperlink" Target="https://github.com/Stability-AI/stablediffusion" TargetMode="External"/><Relationship Id="rId7" Type="http://schemas.openxmlformats.org/officeDocument/2006/relationships/hyperlink" Target="https://github.com/kakaobrain/karlo" TargetMode="External"/><Relationship Id="rId12" Type="http://schemas.openxmlformats.org/officeDocument/2006/relationships/hyperlink" Target="https://huggingface.co/stabilityai/stable-diffusion-2-1" TargetMode="External"/><Relationship Id="rId17" Type="http://schemas.openxmlformats.org/officeDocument/2006/relationships/hyperlink" Target="https://github.com/Stability-AI/stablediffusion#image-upscaling-with-stable-diffusion" TargetMode="External"/><Relationship Id="rId2" Type="http://schemas.openxmlformats.org/officeDocument/2006/relationships/image" Target="../media/image2.png"/><Relationship Id="rId16" Type="http://schemas.openxmlformats.org/officeDocument/2006/relationships/hyperlink" Target="https://arxiv.org/abs/2202.00512" TargetMode="External"/><Relationship Id="rId20" Type="http://schemas.openxmlformats.org/officeDocument/2006/relationships/hyperlink" Target="https://github.com/Stability-AI/stablediffusion#image-inpainting-with-stable-diffusion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arxiv.org/abs/2204.06125" TargetMode="External"/><Relationship Id="rId11" Type="http://schemas.openxmlformats.org/officeDocument/2006/relationships/hyperlink" Target="https://clipdrop.co/stable-diffusion-reimagine" TargetMode="External"/><Relationship Id="rId5" Type="http://schemas.openxmlformats.org/officeDocument/2006/relationships/hyperlink" Target="https://huggingface.co/stabilityai/" TargetMode="External"/><Relationship Id="rId15" Type="http://schemas.openxmlformats.org/officeDocument/2006/relationships/hyperlink" Target="https://github.com/mlfoundations/open_clip" TargetMode="External"/><Relationship Id="rId10" Type="http://schemas.openxmlformats.org/officeDocument/2006/relationships/hyperlink" Target="https://github.com/Stability-AI/stablediffusion/blob/main/doc/UNCLIP.MD" TargetMode="External"/><Relationship Id="rId19" Type="http://schemas.openxmlformats.org/officeDocument/2006/relationships/hyperlink" Target="https://github.com/isl-org/MiDaS" TargetMode="External"/><Relationship Id="rId4" Type="http://schemas.openxmlformats.org/officeDocument/2006/relationships/hyperlink" Target="https://www.stability.ai/" TargetMode="External"/><Relationship Id="rId9" Type="http://schemas.openxmlformats.org/officeDocument/2006/relationships/hyperlink" Target="https://huggingface.co/stabilityai/stable-diffusion-2-1-unclip/blob/main/sd21-unclip-h.ckpt" TargetMode="External"/><Relationship Id="rId14" Type="http://schemas.openxmlformats.org/officeDocument/2006/relationships/hyperlink" Target="https://laion.ai/blog/laion-5b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1" y="1562100"/>
            <a:ext cx="12192000" cy="3708399"/>
          </a:xfrm>
          <a:prstGeom prst="rect">
            <a:avLst/>
          </a:prstGeom>
          <a:solidFill>
            <a:srgbClr val="FFD5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31965"/>
          <a:stretch/>
        </p:blipFill>
        <p:spPr>
          <a:xfrm>
            <a:off x="4799376" y="392754"/>
            <a:ext cx="7313970" cy="604709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72976" y="3699592"/>
            <a:ext cx="7412088" cy="1569660"/>
          </a:xfrm>
          <a:prstGeom prst="rect">
            <a:avLst/>
          </a:prstGeom>
          <a:solidFill>
            <a:srgbClr val="FEFEFE">
              <a:alpha val="40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Presentor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Sakura (Chen 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Zhenyuan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M.Eng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ctr"/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Department: School of Earth Science, Zhejiang University</a:t>
            </a:r>
          </a:p>
          <a:p>
            <a:pPr algn="ctr"/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Contact me: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bili_sakura@zju.edu.cn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Date: July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14, 2024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-129940" y="1319552"/>
            <a:ext cx="8867540" cy="2387600"/>
          </a:xfrm>
        </p:spPr>
        <p:txBody>
          <a:bodyPr>
            <a:normAutofit/>
          </a:bodyPr>
          <a:lstStyle/>
          <a:p>
            <a:r>
              <a:rPr lang="en-US" altLang="zh-CN" sz="4400" b="1" dirty="0" smtClean="0">
                <a:latin typeface="Times New Roman" panose="02020603050405020304" pitchFamily="18" charset="0"/>
              </a:rPr>
              <a:t>Introduction to Stable Diffusion </a:t>
            </a:r>
            <a:br>
              <a:rPr lang="en-US" altLang="zh-CN" sz="4400" b="1" dirty="0" smtClean="0">
                <a:latin typeface="Times New Roman" panose="02020603050405020304" pitchFamily="18" charset="0"/>
              </a:rPr>
            </a:br>
            <a:r>
              <a:rPr lang="en-US" altLang="zh-CN" sz="3600" dirty="0" smtClean="0">
                <a:latin typeface="Times New Roman" panose="02020603050405020304" pitchFamily="18" charset="0"/>
              </a:rPr>
              <a:t>- GIS Lab 2024 Short-term Course</a:t>
            </a:r>
            <a:endParaRPr lang="zh-CN" altLang="en-US" sz="4400" dirty="0">
              <a:latin typeface="Times New Roman" panose="02020603050405020304" pitchFamily="18" charset="0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8737600" y="137886"/>
            <a:ext cx="3514167" cy="6720114"/>
            <a:chOff x="8737600" y="137886"/>
            <a:chExt cx="3514167" cy="6720114"/>
          </a:xfrm>
        </p:grpSpPr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96357" y="137886"/>
              <a:ext cx="825500" cy="825500"/>
            </a:xfrm>
            <a:prstGeom prst="rect">
              <a:avLst/>
            </a:prstGeom>
          </p:spPr>
        </p:pic>
        <p:sp>
          <p:nvSpPr>
            <p:cNvPr id="11" name="矩形 10"/>
            <p:cNvSpPr/>
            <p:nvPr/>
          </p:nvSpPr>
          <p:spPr>
            <a:xfrm>
              <a:off x="8737600" y="6488668"/>
              <a:ext cx="351416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© Sakura, 2024. All rights reserved.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75593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64855" y="606392"/>
            <a:ext cx="352750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/>
            <a:r>
              <a:rPr lang="it-IT" altLang="zh-CN" sz="3200" dirty="0">
                <a:solidFill>
                  <a:srgbClr val="333333"/>
                </a:solidFill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hlinkClick r:id="rId2"/>
              </a:rPr>
              <a:t>Stable </a:t>
            </a:r>
            <a:r>
              <a:rPr lang="it-IT" altLang="zh-CN" sz="3200" dirty="0" smtClean="0">
                <a:solidFill>
                  <a:srgbClr val="333333"/>
                </a:solidFill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hlinkClick r:id="rId2"/>
              </a:rPr>
              <a:t>Diffusion XL</a:t>
            </a:r>
            <a:endParaRPr lang="it-IT" altLang="zh-CN" sz="3200" dirty="0">
              <a:solidFill>
                <a:srgbClr val="333333"/>
              </a:solidFill>
              <a:latin typeface="Times New Roman" panose="02020603050405020304" pitchFamily="18" charset="0"/>
              <a:ea typeface="Open Sans"/>
              <a:cs typeface="Times New Roman" panose="02020603050405020304" pitchFamily="18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8737600" y="137886"/>
            <a:ext cx="3514167" cy="6720114"/>
            <a:chOff x="8737600" y="137886"/>
            <a:chExt cx="3514167" cy="6720114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96357" y="137886"/>
              <a:ext cx="825500" cy="825500"/>
            </a:xfrm>
            <a:prstGeom prst="rect">
              <a:avLst/>
            </a:prstGeom>
          </p:spPr>
        </p:pic>
        <p:sp>
          <p:nvSpPr>
            <p:cNvPr id="7" name="矩形 6"/>
            <p:cNvSpPr/>
            <p:nvPr/>
          </p:nvSpPr>
          <p:spPr>
            <a:xfrm>
              <a:off x="8737600" y="6488668"/>
              <a:ext cx="351416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© Sakura, 2024. All rights reserved.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0" y="6457890"/>
            <a:ext cx="751522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dirty="0" err="1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Podell</a:t>
            </a:r>
            <a:r>
              <a:rPr lang="en-US" altLang="zh-CN" sz="10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D., English, Z., Lacey, K., </a:t>
            </a:r>
            <a:r>
              <a:rPr lang="en-US" altLang="zh-CN" sz="1000" dirty="0" err="1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Blattmann</a:t>
            </a:r>
            <a:r>
              <a:rPr lang="en-US" altLang="zh-CN" sz="10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A., </a:t>
            </a:r>
            <a:r>
              <a:rPr lang="en-US" altLang="zh-CN" sz="1000" dirty="0" err="1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Dockhorn</a:t>
            </a:r>
            <a:r>
              <a:rPr lang="en-US" altLang="zh-CN" sz="10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T., Müller, J., </a:t>
            </a:r>
            <a:r>
              <a:rPr lang="en-US" altLang="zh-CN" sz="1000" dirty="0" err="1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Penna</a:t>
            </a:r>
            <a:r>
              <a:rPr lang="en-US" altLang="zh-CN" sz="10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J., &amp; </a:t>
            </a:r>
            <a:r>
              <a:rPr lang="en-US" altLang="zh-CN" sz="1000" dirty="0" err="1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Rombach</a:t>
            </a:r>
            <a:r>
              <a:rPr lang="en-US" altLang="zh-CN" sz="10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R. (2023, October 13). SDXL: Improving Latent Diffusion Models for High-Resolution Image Synthesis. </a:t>
            </a:r>
            <a:r>
              <a:rPr lang="en-US" altLang="zh-CN" sz="10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Twelfth International Conference on Learning Representations. 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892" y="1317904"/>
            <a:ext cx="10840565" cy="35702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矩形 8"/>
          <p:cNvSpPr/>
          <p:nvPr/>
        </p:nvSpPr>
        <p:spPr>
          <a:xfrm>
            <a:off x="612217" y="4980562"/>
            <a:ext cx="1089689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Left: Comparing user preferences between SDXL and Stable Diffusion 1.5 &amp; 2.1. While SDXL already clearly outperforms Stable Diffusion 1.5 &amp; 2.1, adding the additional refinement stage boosts performance. Right: Visualization of the two-stage pipeline: We generate initial latents of size 128 × 128 using SDXL. Afterwards, we utilize a specialized high-resolution refinement model and apply SDEdit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latents generated in the first step, using the same prompt. SDXL and the refinement model use the same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autoencoder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Podell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et al., 2023)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2815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64855" y="606392"/>
            <a:ext cx="474232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/>
            <a:r>
              <a:rPr lang="it-IT" altLang="zh-CN" sz="3200" dirty="0">
                <a:solidFill>
                  <a:srgbClr val="333333"/>
                </a:solidFill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hlinkClick r:id="rId2"/>
              </a:rPr>
              <a:t>Stable </a:t>
            </a:r>
            <a:r>
              <a:rPr lang="it-IT" altLang="zh-CN" sz="3200" dirty="0" smtClean="0">
                <a:solidFill>
                  <a:srgbClr val="333333"/>
                </a:solidFill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hlinkClick r:id="rId2"/>
              </a:rPr>
              <a:t>Diffusion XL T</a:t>
            </a:r>
            <a:r>
              <a:rPr lang="en-US" altLang="zh-CN" sz="3200" dirty="0" err="1" smtClean="0">
                <a:solidFill>
                  <a:srgbClr val="333333"/>
                </a:solidFill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hlinkClick r:id="rId2"/>
              </a:rPr>
              <a:t>urbo</a:t>
            </a:r>
            <a:endParaRPr lang="it-IT" altLang="zh-CN" sz="3200" dirty="0">
              <a:solidFill>
                <a:srgbClr val="333333"/>
              </a:solidFill>
              <a:latin typeface="Times New Roman" panose="02020603050405020304" pitchFamily="18" charset="0"/>
              <a:ea typeface="Open Sans"/>
              <a:cs typeface="Times New Roman" panose="02020603050405020304" pitchFamily="18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8737600" y="137886"/>
            <a:ext cx="3514167" cy="6720114"/>
            <a:chOff x="8737600" y="137886"/>
            <a:chExt cx="3514167" cy="6720114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96357" y="137886"/>
              <a:ext cx="825500" cy="825500"/>
            </a:xfrm>
            <a:prstGeom prst="rect">
              <a:avLst/>
            </a:prstGeom>
          </p:spPr>
        </p:pic>
        <p:sp>
          <p:nvSpPr>
            <p:cNvPr id="7" name="矩形 6"/>
            <p:cNvSpPr/>
            <p:nvPr/>
          </p:nvSpPr>
          <p:spPr>
            <a:xfrm>
              <a:off x="8737600" y="6488668"/>
              <a:ext cx="351416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© Sakura, 2024. All rights reserved.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0" y="6611779"/>
            <a:ext cx="66548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Sauer, A., Lorenz, D., </a:t>
            </a:r>
            <a:r>
              <a:rPr lang="en-US" altLang="zh-CN" sz="1000" dirty="0" err="1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Blattmann</a:t>
            </a:r>
            <a:r>
              <a:rPr lang="en-US" altLang="zh-CN" sz="10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A., &amp; </a:t>
            </a:r>
            <a:r>
              <a:rPr lang="en-US" altLang="zh-CN" sz="1000" dirty="0" err="1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Rombach</a:t>
            </a:r>
            <a:r>
              <a:rPr lang="en-US" altLang="zh-CN" sz="10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R. (2023). </a:t>
            </a:r>
            <a:r>
              <a:rPr lang="en-US" altLang="zh-CN" sz="10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Adversarial Diffusion Distillation (arXiv:2311.17042). 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488" y="1191167"/>
            <a:ext cx="6320780" cy="52215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矩形 7"/>
              <p:cNvSpPr/>
              <p:nvPr/>
            </p:nvSpPr>
            <p:spPr>
              <a:xfrm>
                <a:off x="7023099" y="2146638"/>
                <a:ext cx="4771757" cy="288707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Adversarial Diffusion Distillation (ADD). The ADD-student is trained as a </a:t>
                </a:r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denoiser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that receives diffused input images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err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dirty="0" err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​ and outputs sample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 dirty="0" err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dirty="0" err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dirty="0" err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altLang="zh-CN" b="0" i="1" dirty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,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optimizing two objectives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a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Adversarial loss: The model aims to fool a discriminator trained to distinguish the generated samples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err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dirty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from real images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err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b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Distillation loss: The model is trained to match the </a:t>
                </a:r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denoised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targets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𝜓</m:t>
                        </m:r>
                      </m:sub>
                    </m:sSub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of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frozen DM 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teacher (Sauer et al., 2023).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3099" y="2146638"/>
                <a:ext cx="4771757" cy="2887072"/>
              </a:xfrm>
              <a:prstGeom prst="rect">
                <a:avLst/>
              </a:prstGeom>
              <a:blipFill>
                <a:blip r:embed="rId5"/>
                <a:stretch>
                  <a:fillRect l="-1022" t="-1055" r="-2043" b="-23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3186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64855" y="606392"/>
            <a:ext cx="318606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/>
            <a:r>
              <a:rPr lang="it-IT" altLang="zh-CN" sz="3200" dirty="0">
                <a:solidFill>
                  <a:srgbClr val="333333"/>
                </a:solidFill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hlinkClick r:id="rId2"/>
              </a:rPr>
              <a:t>Stable </a:t>
            </a:r>
            <a:r>
              <a:rPr lang="it-IT" altLang="zh-CN" sz="3200" dirty="0" smtClean="0">
                <a:solidFill>
                  <a:srgbClr val="333333"/>
                </a:solidFill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hlinkClick r:id="rId2"/>
              </a:rPr>
              <a:t>Diffusion </a:t>
            </a:r>
            <a:r>
              <a:rPr lang="en-US" altLang="zh-CN" sz="3200" dirty="0" smtClean="0">
                <a:solidFill>
                  <a:srgbClr val="333333"/>
                </a:solidFill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hlinkClick r:id="rId2"/>
              </a:rPr>
              <a:t>3</a:t>
            </a:r>
            <a:endParaRPr lang="it-IT" altLang="zh-CN" sz="3200" dirty="0">
              <a:solidFill>
                <a:srgbClr val="333333"/>
              </a:solidFill>
              <a:latin typeface="Times New Roman" panose="02020603050405020304" pitchFamily="18" charset="0"/>
              <a:ea typeface="Open Sans"/>
              <a:cs typeface="Times New Roman" panose="02020603050405020304" pitchFamily="18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8737600" y="137886"/>
            <a:ext cx="3514167" cy="6720114"/>
            <a:chOff x="8737600" y="137886"/>
            <a:chExt cx="3514167" cy="6720114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96357" y="137886"/>
              <a:ext cx="825500" cy="825500"/>
            </a:xfrm>
            <a:prstGeom prst="rect">
              <a:avLst/>
            </a:prstGeom>
          </p:spPr>
        </p:pic>
        <p:sp>
          <p:nvSpPr>
            <p:cNvPr id="7" name="矩形 6"/>
            <p:cNvSpPr/>
            <p:nvPr/>
          </p:nvSpPr>
          <p:spPr>
            <a:xfrm>
              <a:off x="8737600" y="6488668"/>
              <a:ext cx="351416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© Sakura, 2024. All rights reserved.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6372" y="1228643"/>
            <a:ext cx="6323155" cy="43484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矩形 3"/>
          <p:cNvSpPr/>
          <p:nvPr/>
        </p:nvSpPr>
        <p:spPr>
          <a:xfrm>
            <a:off x="0" y="6457890"/>
            <a:ext cx="854691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dirty="0" err="1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Esser</a:t>
            </a:r>
            <a:r>
              <a:rPr lang="en-US" altLang="zh-CN" sz="10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P., </a:t>
            </a:r>
            <a:r>
              <a:rPr lang="en-US" altLang="zh-CN" sz="1000" dirty="0" err="1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Kulal</a:t>
            </a:r>
            <a:r>
              <a:rPr lang="en-US" altLang="zh-CN" sz="10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S., </a:t>
            </a:r>
            <a:r>
              <a:rPr lang="en-US" altLang="zh-CN" sz="1000" dirty="0" err="1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Blattmann</a:t>
            </a:r>
            <a:r>
              <a:rPr lang="en-US" altLang="zh-CN" sz="10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A., </a:t>
            </a:r>
            <a:r>
              <a:rPr lang="en-US" altLang="zh-CN" sz="1000" dirty="0" err="1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Entezari</a:t>
            </a:r>
            <a:r>
              <a:rPr lang="en-US" altLang="zh-CN" sz="10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R., Müller, J., Saini, H., Levi, Y., Lorenz, D., Sauer, A., </a:t>
            </a:r>
            <a:r>
              <a:rPr lang="en-US" altLang="zh-CN" sz="1000" dirty="0" err="1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Boesel</a:t>
            </a:r>
            <a:r>
              <a:rPr lang="en-US" altLang="zh-CN" sz="10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F., </a:t>
            </a:r>
            <a:r>
              <a:rPr lang="en-US" altLang="zh-CN" sz="1000" dirty="0" err="1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Podell</a:t>
            </a:r>
            <a:r>
              <a:rPr lang="en-US" altLang="zh-CN" sz="10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D., </a:t>
            </a:r>
            <a:r>
              <a:rPr lang="en-US" altLang="zh-CN" sz="1000" dirty="0" err="1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Dockhorn</a:t>
            </a:r>
            <a:r>
              <a:rPr lang="en-US" altLang="zh-CN" sz="10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T., English, Z., &amp; </a:t>
            </a:r>
            <a:r>
              <a:rPr lang="en-US" altLang="zh-CN" sz="1000" dirty="0" err="1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Rombach</a:t>
            </a:r>
            <a:r>
              <a:rPr lang="en-US" altLang="zh-CN" sz="10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R. (2024, June 6). Scaling Rectified Flow Transformers for High-Resolution Image Synthesis. </a:t>
            </a:r>
            <a:r>
              <a:rPr lang="en-US" altLang="zh-CN" sz="10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Forty-first International Conference on Machine Learning. </a:t>
            </a:r>
          </a:p>
        </p:txBody>
      </p:sp>
      <p:sp>
        <p:nvSpPr>
          <p:cNvPr id="8" name="矩形 7"/>
          <p:cNvSpPr/>
          <p:nvPr/>
        </p:nvSpPr>
        <p:spPr>
          <a:xfrm>
            <a:off x="1059542" y="5746332"/>
            <a:ext cx="1042125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model architecture. Concatenation is indicated by ⊙ and element-wise multiplication by ∗. 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RMS-Norm for Q and K can be added to stabilize training runs. Best viewed zoomed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Esser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et al. 2024)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6405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0" y="2277997"/>
            <a:ext cx="12192000" cy="2189228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8000" b="1" dirty="0">
                <a:solidFill>
                  <a:srgbClr val="333333"/>
                </a:solidFill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</a:rPr>
              <a:t>Quick Start with Stable Diffusion with Diffusers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8737600" y="137886"/>
            <a:ext cx="3514167" cy="6720114"/>
            <a:chOff x="8737600" y="137886"/>
            <a:chExt cx="3514167" cy="6720114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96357" y="137886"/>
              <a:ext cx="825500" cy="825500"/>
            </a:xfrm>
            <a:prstGeom prst="rect">
              <a:avLst/>
            </a:prstGeom>
          </p:spPr>
        </p:pic>
        <p:sp>
          <p:nvSpPr>
            <p:cNvPr id="8" name="矩形 7"/>
            <p:cNvSpPr/>
            <p:nvPr/>
          </p:nvSpPr>
          <p:spPr>
            <a:xfrm>
              <a:off x="8737600" y="6488668"/>
              <a:ext cx="351416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© Sakura, 2024. All rights reserved.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94867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6124575" y="2031924"/>
            <a:ext cx="5924550" cy="33961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364855" y="606392"/>
            <a:ext cx="391325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/>
            <a:r>
              <a:rPr lang="it-IT" altLang="zh-CN" sz="3200" dirty="0" smtClean="0">
                <a:solidFill>
                  <a:srgbClr val="333333"/>
                </a:solidFill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</a:rPr>
              <a:t>Model Card – </a:t>
            </a:r>
            <a:r>
              <a:rPr lang="it-IT" altLang="zh-CN" sz="3200" dirty="0" smtClean="0">
                <a:solidFill>
                  <a:srgbClr val="333333"/>
                </a:solidFill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hlinkClick r:id="rId2"/>
              </a:rPr>
              <a:t>SD v2.1</a:t>
            </a:r>
            <a:endParaRPr lang="it-IT" altLang="zh-CN" sz="3200" dirty="0">
              <a:solidFill>
                <a:srgbClr val="333333"/>
              </a:solidFill>
              <a:latin typeface="Times New Roman" panose="02020603050405020304" pitchFamily="18" charset="0"/>
              <a:ea typeface="Open Sans"/>
              <a:cs typeface="Times New Roman" panose="02020603050405020304" pitchFamily="18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8737600" y="137886"/>
            <a:ext cx="3514167" cy="6720114"/>
            <a:chOff x="8737600" y="137886"/>
            <a:chExt cx="3514167" cy="6720114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96357" y="137886"/>
              <a:ext cx="825500" cy="825500"/>
            </a:xfrm>
            <a:prstGeom prst="rect">
              <a:avLst/>
            </a:prstGeom>
          </p:spPr>
        </p:pic>
        <p:sp>
          <p:nvSpPr>
            <p:cNvPr id="7" name="矩形 6"/>
            <p:cNvSpPr/>
            <p:nvPr/>
          </p:nvSpPr>
          <p:spPr>
            <a:xfrm>
              <a:off x="8737600" y="6488668"/>
              <a:ext cx="351416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© Sakura, 2024. All rights reserved.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0" y="6546376"/>
            <a:ext cx="8448582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dirty="0" err="1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Rombach</a:t>
            </a:r>
            <a:r>
              <a:rPr lang="en-US" altLang="zh-CN" sz="10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R., </a:t>
            </a:r>
            <a:r>
              <a:rPr lang="en-US" altLang="zh-CN" sz="1000" dirty="0" err="1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Blattmann</a:t>
            </a:r>
            <a:r>
              <a:rPr lang="en-US" altLang="zh-CN" sz="10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A., Lorenz, D., </a:t>
            </a:r>
            <a:r>
              <a:rPr lang="en-US" altLang="zh-CN" sz="1000" dirty="0" err="1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Esser</a:t>
            </a:r>
            <a:r>
              <a:rPr lang="en-US" altLang="zh-CN" sz="10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P., &amp; </a:t>
            </a:r>
            <a:r>
              <a:rPr lang="en-US" altLang="zh-CN" sz="1000" dirty="0" err="1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Ommer</a:t>
            </a:r>
            <a:r>
              <a:rPr lang="en-US" altLang="zh-CN" sz="10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B. (2022). </a:t>
            </a:r>
            <a:r>
              <a:rPr lang="en-US" altLang="zh-CN" sz="1000" i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High-Resolution Image Synthesis With Latent Diffusion Models</a:t>
            </a:r>
            <a:r>
              <a:rPr lang="en-US" altLang="zh-CN" sz="10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10684–10695. </a:t>
            </a:r>
            <a:endParaRPr lang="en-US" altLang="zh-CN" sz="1000" dirty="0">
              <a:solidFill>
                <a:schemeClr val="bg1">
                  <a:lumMod val="7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5212" y="5802549"/>
            <a:ext cx="11988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Model Card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(part of full version) of Stable Diffusion v2-1 (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Rombach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et al., 2022).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85736" y="2259705"/>
            <a:ext cx="6016357" cy="2954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Details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rgbClr val="4B556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Developed by:</a:t>
            </a:r>
            <a:r>
              <a:rPr lang="en-US" altLang="zh-CN" dirty="0">
                <a:solidFill>
                  <a:srgbClr val="4B556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Robin </a:t>
            </a:r>
            <a:r>
              <a:rPr lang="en-US" altLang="zh-CN" dirty="0" err="1">
                <a:solidFill>
                  <a:srgbClr val="4B556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Rombach</a:t>
            </a:r>
            <a:r>
              <a:rPr lang="en-US" altLang="zh-CN" dirty="0">
                <a:solidFill>
                  <a:srgbClr val="4B556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Patrick </a:t>
            </a:r>
            <a:r>
              <a:rPr lang="en-US" altLang="zh-CN" dirty="0" err="1">
                <a:solidFill>
                  <a:srgbClr val="4B556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Esser</a:t>
            </a:r>
            <a:endParaRPr lang="en-US" altLang="zh-CN" dirty="0">
              <a:solidFill>
                <a:srgbClr val="4B556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rgbClr val="4B556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type:</a:t>
            </a:r>
            <a:r>
              <a:rPr lang="en-US" altLang="zh-CN" dirty="0">
                <a:solidFill>
                  <a:srgbClr val="4B556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Diffusion-based text-to-image generation model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rgbClr val="4B556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Language(s):</a:t>
            </a:r>
            <a:r>
              <a:rPr lang="en-US" altLang="zh-CN" dirty="0">
                <a:solidFill>
                  <a:srgbClr val="4B556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English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rgbClr val="4B556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License:</a:t>
            </a:r>
            <a:r>
              <a:rPr lang="en-US" altLang="zh-CN" dirty="0">
                <a:solidFill>
                  <a:srgbClr val="4B556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altLang="zh-CN" u="sng" dirty="0" err="1">
                <a:solidFill>
                  <a:srgbClr val="4B5563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CreativeML</a:t>
            </a:r>
            <a:r>
              <a:rPr lang="en-US" altLang="zh-CN" u="sng" dirty="0">
                <a:solidFill>
                  <a:srgbClr val="4B5563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 Open RAIL++-M License</a:t>
            </a:r>
            <a:endParaRPr lang="en-US" altLang="zh-CN" dirty="0">
              <a:solidFill>
                <a:srgbClr val="4B556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rgbClr val="4B556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Description:</a:t>
            </a:r>
            <a:r>
              <a:rPr lang="en-US" altLang="zh-CN" dirty="0">
                <a:solidFill>
                  <a:srgbClr val="4B556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This is a model that can be used to generate and modify images based on text prompts. It is a </a:t>
            </a:r>
            <a:r>
              <a:rPr lang="en-US" altLang="zh-CN" u="sng" dirty="0">
                <a:solidFill>
                  <a:srgbClr val="4B5563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Latent Diffusion Model</a:t>
            </a:r>
            <a:r>
              <a:rPr lang="en-US" altLang="zh-CN" dirty="0">
                <a:solidFill>
                  <a:srgbClr val="4B556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that uses a fixed, </a:t>
            </a:r>
            <a:r>
              <a:rPr lang="en-US" altLang="zh-CN" dirty="0" err="1">
                <a:solidFill>
                  <a:srgbClr val="4B556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pretrained</a:t>
            </a:r>
            <a:r>
              <a:rPr lang="en-US" altLang="zh-CN" dirty="0">
                <a:solidFill>
                  <a:srgbClr val="4B556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text encoder (</a:t>
            </a:r>
            <a:r>
              <a:rPr lang="en-US" altLang="zh-CN" u="sng" dirty="0" err="1">
                <a:solidFill>
                  <a:srgbClr val="4B5563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OpenCLIP-ViT</a:t>
            </a:r>
            <a:r>
              <a:rPr lang="en-US" altLang="zh-CN" u="sng" dirty="0">
                <a:solidFill>
                  <a:srgbClr val="4B5563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/H</a:t>
            </a:r>
            <a:r>
              <a:rPr lang="en-US" altLang="zh-CN" dirty="0">
                <a:solidFill>
                  <a:srgbClr val="4B556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rgbClr val="4B556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Resources for more information:</a:t>
            </a:r>
            <a:r>
              <a:rPr lang="en-US" altLang="zh-CN" dirty="0">
                <a:solidFill>
                  <a:srgbClr val="4B556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altLang="zh-CN" u="sng" dirty="0">
                <a:solidFill>
                  <a:srgbClr val="4B5563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GitHub Repository</a:t>
            </a:r>
            <a:r>
              <a:rPr lang="en-US" altLang="zh-CN" dirty="0" smtClean="0">
                <a:solidFill>
                  <a:srgbClr val="4B556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zh-CN" dirty="0">
              <a:solidFill>
                <a:srgbClr val="4B556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279612" y="2011734"/>
            <a:ext cx="564224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@InProceedings{Rombach_2022_CVPR,</a:t>
            </a: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author    = {Rombach, Robin and Blattmann, Andreas and Lorenz, Dominik and Esser, Patrick and Ommer, Bj\"orn},</a:t>
            </a: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title     = {High-Resolution Image Synthesis With Latent Diffusion Models},</a:t>
            </a: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booktitle = {Proceedings of the IEEE/CVF Conference on Computer Vision and Pattern Recognition (CVPR)},</a:t>
            </a: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month     = {June},</a:t>
            </a: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year      = {2022},</a:t>
            </a: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pages     = {10684-10695}</a:t>
            </a: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14345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64855" y="606392"/>
            <a:ext cx="25891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/>
            <a:r>
              <a:rPr lang="it-IT" altLang="zh-CN" sz="3200" dirty="0" smtClean="0">
                <a:solidFill>
                  <a:srgbClr val="333333"/>
                </a:solidFill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</a:rPr>
              <a:t>File Structures</a:t>
            </a:r>
            <a:endParaRPr lang="it-IT" altLang="zh-CN" sz="3200" dirty="0">
              <a:solidFill>
                <a:srgbClr val="333333"/>
              </a:solidFill>
              <a:latin typeface="Times New Roman" panose="02020603050405020304" pitchFamily="18" charset="0"/>
              <a:ea typeface="Open Sans"/>
              <a:cs typeface="Times New Roman" panose="02020603050405020304" pitchFamily="18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8737600" y="137886"/>
            <a:ext cx="3514167" cy="6720114"/>
            <a:chOff x="8737600" y="137886"/>
            <a:chExt cx="3514167" cy="6720114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96357" y="137886"/>
              <a:ext cx="825500" cy="825500"/>
            </a:xfrm>
            <a:prstGeom prst="rect">
              <a:avLst/>
            </a:prstGeom>
          </p:spPr>
        </p:pic>
        <p:sp>
          <p:nvSpPr>
            <p:cNvPr id="7" name="矩形 6"/>
            <p:cNvSpPr/>
            <p:nvPr/>
          </p:nvSpPr>
          <p:spPr>
            <a:xfrm>
              <a:off x="8737600" y="6488668"/>
              <a:ext cx="351416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© Sakura, 2024. All rights reserved.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0" y="6546376"/>
            <a:ext cx="8448582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dirty="0" err="1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Rombach</a:t>
            </a:r>
            <a:r>
              <a:rPr lang="en-US" altLang="zh-CN" sz="10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R., </a:t>
            </a:r>
            <a:r>
              <a:rPr lang="en-US" altLang="zh-CN" sz="1000" dirty="0" err="1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Blattmann</a:t>
            </a:r>
            <a:r>
              <a:rPr lang="en-US" altLang="zh-CN" sz="10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A., Lorenz, D., </a:t>
            </a:r>
            <a:r>
              <a:rPr lang="en-US" altLang="zh-CN" sz="1000" dirty="0" err="1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Esser</a:t>
            </a:r>
            <a:r>
              <a:rPr lang="en-US" altLang="zh-CN" sz="10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P., &amp; </a:t>
            </a:r>
            <a:r>
              <a:rPr lang="en-US" altLang="zh-CN" sz="1000" dirty="0" err="1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Ommer</a:t>
            </a:r>
            <a:r>
              <a:rPr lang="en-US" altLang="zh-CN" sz="10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B. (2022). </a:t>
            </a:r>
            <a:r>
              <a:rPr lang="en-US" altLang="zh-CN" sz="1000" i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High-Resolution Image Synthesis With Latent Diffusion Models</a:t>
            </a:r>
            <a:r>
              <a:rPr lang="en-US" altLang="zh-CN" sz="10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10684–10695. </a:t>
            </a:r>
            <a:endParaRPr lang="en-US" altLang="zh-CN" sz="1000" dirty="0">
              <a:solidFill>
                <a:schemeClr val="bg1">
                  <a:lumMod val="7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64855" y="6121767"/>
            <a:ext cx="11988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of LDM (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Rombach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et al., 2022)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7927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64855" y="606392"/>
            <a:ext cx="203132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/>
            <a:r>
              <a:rPr lang="it-IT" altLang="zh-CN" sz="3200" dirty="0" smtClean="0">
                <a:solidFill>
                  <a:srgbClr val="333333"/>
                </a:solidFill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</a:rPr>
              <a:t>Installation</a:t>
            </a:r>
            <a:endParaRPr lang="it-IT" altLang="zh-CN" sz="3200" dirty="0">
              <a:solidFill>
                <a:srgbClr val="333333"/>
              </a:solidFill>
              <a:latin typeface="Times New Roman" panose="02020603050405020304" pitchFamily="18" charset="0"/>
              <a:ea typeface="Open Sans"/>
              <a:cs typeface="Times New Roman" panose="02020603050405020304" pitchFamily="18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8737600" y="137886"/>
            <a:ext cx="3514167" cy="6720114"/>
            <a:chOff x="8737600" y="137886"/>
            <a:chExt cx="3514167" cy="6720114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96357" y="137886"/>
              <a:ext cx="825500" cy="825500"/>
            </a:xfrm>
            <a:prstGeom prst="rect">
              <a:avLst/>
            </a:prstGeom>
          </p:spPr>
        </p:pic>
        <p:sp>
          <p:nvSpPr>
            <p:cNvPr id="7" name="矩形 6"/>
            <p:cNvSpPr/>
            <p:nvPr/>
          </p:nvSpPr>
          <p:spPr>
            <a:xfrm>
              <a:off x="8737600" y="6488668"/>
              <a:ext cx="351416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© Sakura, 2024. All rights reserved.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0" y="6546376"/>
            <a:ext cx="8448582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dirty="0" err="1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Rombach</a:t>
            </a:r>
            <a:r>
              <a:rPr lang="en-US" altLang="zh-CN" sz="10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R., </a:t>
            </a:r>
            <a:r>
              <a:rPr lang="en-US" altLang="zh-CN" sz="1000" dirty="0" err="1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Blattmann</a:t>
            </a:r>
            <a:r>
              <a:rPr lang="en-US" altLang="zh-CN" sz="10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A., Lorenz, D., </a:t>
            </a:r>
            <a:r>
              <a:rPr lang="en-US" altLang="zh-CN" sz="1000" dirty="0" err="1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Esser</a:t>
            </a:r>
            <a:r>
              <a:rPr lang="en-US" altLang="zh-CN" sz="10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P., &amp; </a:t>
            </a:r>
            <a:r>
              <a:rPr lang="en-US" altLang="zh-CN" sz="1000" dirty="0" err="1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Ommer</a:t>
            </a:r>
            <a:r>
              <a:rPr lang="en-US" altLang="zh-CN" sz="10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B. (2022). </a:t>
            </a:r>
            <a:r>
              <a:rPr lang="en-US" altLang="zh-CN" sz="1000" i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High-Resolution Image Synthesis With Latent Diffusion Models</a:t>
            </a:r>
            <a:r>
              <a:rPr lang="en-US" altLang="zh-CN" sz="10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10684–10695. </a:t>
            </a:r>
            <a:endParaRPr lang="en-US" altLang="zh-CN" sz="1000" dirty="0">
              <a:solidFill>
                <a:schemeClr val="bg1">
                  <a:lumMod val="7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64855" y="6121767"/>
            <a:ext cx="11988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of LDM (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Rombach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et al., 2022)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7162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64855" y="606392"/>
            <a:ext cx="221406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/>
            <a:r>
              <a:rPr lang="it-IT" altLang="zh-CN" sz="3200" dirty="0" smtClean="0">
                <a:solidFill>
                  <a:srgbClr val="333333"/>
                </a:solidFill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</a:rPr>
              <a:t>Deployment</a:t>
            </a:r>
            <a:endParaRPr lang="it-IT" altLang="zh-CN" sz="3200" dirty="0">
              <a:solidFill>
                <a:srgbClr val="333333"/>
              </a:solidFill>
              <a:latin typeface="Times New Roman" panose="02020603050405020304" pitchFamily="18" charset="0"/>
              <a:ea typeface="Open Sans"/>
              <a:cs typeface="Times New Roman" panose="02020603050405020304" pitchFamily="18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8737600" y="137886"/>
            <a:ext cx="3514167" cy="6720114"/>
            <a:chOff x="8737600" y="137886"/>
            <a:chExt cx="3514167" cy="6720114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96357" y="137886"/>
              <a:ext cx="825500" cy="825500"/>
            </a:xfrm>
            <a:prstGeom prst="rect">
              <a:avLst/>
            </a:prstGeom>
          </p:spPr>
        </p:pic>
        <p:sp>
          <p:nvSpPr>
            <p:cNvPr id="7" name="矩形 6"/>
            <p:cNvSpPr/>
            <p:nvPr/>
          </p:nvSpPr>
          <p:spPr>
            <a:xfrm>
              <a:off x="8737600" y="6488668"/>
              <a:ext cx="351416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© Sakura, 2024. All rights reserved.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0" y="6546376"/>
            <a:ext cx="8448582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dirty="0" err="1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Rombach</a:t>
            </a:r>
            <a:r>
              <a:rPr lang="en-US" altLang="zh-CN" sz="10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R., </a:t>
            </a:r>
            <a:r>
              <a:rPr lang="en-US" altLang="zh-CN" sz="1000" dirty="0" err="1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Blattmann</a:t>
            </a:r>
            <a:r>
              <a:rPr lang="en-US" altLang="zh-CN" sz="10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A., Lorenz, D., </a:t>
            </a:r>
            <a:r>
              <a:rPr lang="en-US" altLang="zh-CN" sz="1000" dirty="0" err="1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Esser</a:t>
            </a:r>
            <a:r>
              <a:rPr lang="en-US" altLang="zh-CN" sz="10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P., &amp; </a:t>
            </a:r>
            <a:r>
              <a:rPr lang="en-US" altLang="zh-CN" sz="1000" dirty="0" err="1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Ommer</a:t>
            </a:r>
            <a:r>
              <a:rPr lang="en-US" altLang="zh-CN" sz="10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B. (2022). </a:t>
            </a:r>
            <a:r>
              <a:rPr lang="en-US" altLang="zh-CN" sz="1000" i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High-Resolution Image Synthesis With Latent Diffusion Models</a:t>
            </a:r>
            <a:r>
              <a:rPr lang="en-US" altLang="zh-CN" sz="10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10684–10695. </a:t>
            </a:r>
            <a:endParaRPr lang="en-US" altLang="zh-CN" sz="1000" dirty="0">
              <a:solidFill>
                <a:schemeClr val="bg1">
                  <a:lumMod val="7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64855" y="6121767"/>
            <a:ext cx="11988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of LDM (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Rombach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et al., 2022)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1548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64855" y="606392"/>
            <a:ext cx="522104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 smtClean="0">
                <a:solidFill>
                  <a:srgbClr val="333333"/>
                </a:solidFill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</a:rPr>
              <a:t>References and Related Works</a:t>
            </a:r>
            <a:endParaRPr lang="en-US" altLang="zh-CN" sz="3200" dirty="0">
              <a:solidFill>
                <a:srgbClr val="333333"/>
              </a:solidFill>
              <a:latin typeface="Times New Roman" panose="02020603050405020304" pitchFamily="18" charset="0"/>
              <a:ea typeface="Open Sans"/>
              <a:cs typeface="Times New Roman" panose="02020603050405020304" pitchFamily="18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8737600" y="137886"/>
            <a:ext cx="3514167" cy="6720114"/>
            <a:chOff x="8737600" y="137886"/>
            <a:chExt cx="3514167" cy="6720114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96357" y="137886"/>
              <a:ext cx="825500" cy="825500"/>
            </a:xfrm>
            <a:prstGeom prst="rect">
              <a:avLst/>
            </a:prstGeom>
          </p:spPr>
        </p:pic>
        <p:sp>
          <p:nvSpPr>
            <p:cNvPr id="7" name="矩形 6"/>
            <p:cNvSpPr/>
            <p:nvPr/>
          </p:nvSpPr>
          <p:spPr>
            <a:xfrm>
              <a:off x="8737600" y="6488668"/>
              <a:ext cx="351416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© Sakura, 2024. All rights reserved.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550821" y="1343974"/>
            <a:ext cx="10813143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Esser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P.,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Kulal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S.,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Blattmann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A.,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Entezari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R., Müller, J., Saini, H., Levi, Y., Lorenz, D., Sauer, A.,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Boesel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F.,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Podell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D.,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Dockhorn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T., English, Z., &amp;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Rombach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R. (2024, June 6).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Scaling Rectified Flow Transformers for High-Resolution Image Synthesis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Forty-first International Conference on Machine Learning.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https://openreview.net/forum?id=FPnUhsQJ5B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Podell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D., English, Z., Lacey, K.,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Blattmann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A.,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Dockhorn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T., Müller, J.,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Penna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J., &amp;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Rombach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R. (2023, October 13).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SDXL: Improving Latent Diffusion Models for High-Resolution Image Synthesis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The Twelfth International Conference on Learning Representations.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https://openreview.net/forum?id=di52zR8xgf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Rombach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R.,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Blattmann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A., Lorenz, D.,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Esser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P., &amp;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Ommer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B. (2022).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High-Resolution Image Synthesis With Latent Diffusion Models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10684–10695.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https://openaccess.thecvf.com/content/CVPR2022/html/Rombach_High-Resolution_Image_Synthesis_With_Latent_Diffusion_Models_CVPR_2022_paper.html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Sauer, A., Lorenz, D.,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Blattmann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A., &amp;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Rombach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R. (2023).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Adversarial Diffusion Distillation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(arXiv:2311.17042).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arXiv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doi.org/10.48550/arXiv.2311.17042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Zhang, L., Rao, A., &amp;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Agrawala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M. (2023). Adding Conditional Control to Text-to-Image Diffusion Models.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2023 IEEE/CVF International Conference on Computer Vision (ICCV)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3813–3824.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https://doi.org/10.1109/ICCV51070.2023.00355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4316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271952" y="449294"/>
            <a:ext cx="59898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zh-CN" alt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905906" y="1140704"/>
            <a:ext cx="9030051" cy="51706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n"/>
              <a:tabLst/>
            </a:pP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</a:rPr>
              <a:t>Overview</a:t>
            </a:r>
            <a:endParaRPr lang="en-US" altLang="zh-CN" sz="2800" b="1" dirty="0">
              <a:solidFill>
                <a:srgbClr val="333333"/>
              </a:solidFill>
              <a:latin typeface="Times New Roman" panose="02020603050405020304" pitchFamily="18" charset="0"/>
              <a:ea typeface="Open Sans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n"/>
              <a:tabLst/>
            </a:pPr>
            <a:r>
              <a:rPr lang="en-US" altLang="zh-CN" sz="2800" b="1" dirty="0" smtClean="0">
                <a:solidFill>
                  <a:srgbClr val="333333"/>
                </a:solidFill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</a:rPr>
              <a:t>Evolution of Stable Diffusion</a:t>
            </a: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p"/>
            </a:pPr>
            <a:r>
              <a:rPr lang="en-US" altLang="zh-CN" sz="2800" dirty="0" smtClean="0">
                <a:solidFill>
                  <a:srgbClr val="333333"/>
                </a:solidFill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</a:rPr>
              <a:t>Latent Diffusion Model (LDM)</a:t>
            </a: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p"/>
            </a:pPr>
            <a:r>
              <a:rPr lang="en-US" altLang="zh-CN" sz="2800" dirty="0" smtClean="0">
                <a:solidFill>
                  <a:srgbClr val="333333"/>
                </a:solidFill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</a:rPr>
              <a:t>Stable Diffusion</a:t>
            </a: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p"/>
            </a:pPr>
            <a:r>
              <a:rPr lang="en-US" altLang="zh-CN" sz="2800" dirty="0" smtClean="0">
                <a:solidFill>
                  <a:srgbClr val="333333"/>
                </a:solidFill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</a:rPr>
              <a:t>Stable Diffusion XL</a:t>
            </a: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p"/>
            </a:pPr>
            <a:r>
              <a:rPr lang="en-US" altLang="zh-CN" sz="2800" dirty="0" smtClean="0">
                <a:solidFill>
                  <a:srgbClr val="333333"/>
                </a:solidFill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</a:rPr>
              <a:t>Stable Diffusion 3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n"/>
            </a:pPr>
            <a:r>
              <a:rPr lang="en-US" altLang="zh-CN" sz="2800" b="1" dirty="0" smtClean="0">
                <a:solidFill>
                  <a:srgbClr val="333333"/>
                </a:solidFill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</a:rPr>
              <a:t>Quick Start with </a:t>
            </a:r>
            <a:r>
              <a:rPr lang="en-US" altLang="zh-CN" sz="2800" b="1" dirty="0" smtClean="0">
                <a:solidFill>
                  <a:srgbClr val="333333"/>
                </a:solidFill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</a:rPr>
              <a:t>Stable Diffusion with Diffusers</a:t>
            </a:r>
            <a:endParaRPr kumimoji="0" lang="en-US" altLang="zh-CN" sz="2800" b="1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Times New Roman" panose="02020603050405020304" pitchFamily="18" charset="0"/>
              <a:ea typeface="Open Sans"/>
              <a:cs typeface="Times New Roman" panose="02020603050405020304" pitchFamily="18" charset="0"/>
            </a:endParaRP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p"/>
            </a:pPr>
            <a:r>
              <a:rPr lang="en-US" altLang="zh-CN" sz="2800" dirty="0" smtClean="0">
                <a:solidFill>
                  <a:srgbClr val="333333"/>
                </a:solidFill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</a:rPr>
              <a:t>Model Card</a:t>
            </a: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p"/>
            </a:pPr>
            <a:r>
              <a:rPr lang="en-US" altLang="zh-CN" sz="2800" dirty="0" smtClean="0">
                <a:solidFill>
                  <a:srgbClr val="333333"/>
                </a:solidFill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</a:rPr>
              <a:t>File </a:t>
            </a:r>
            <a:r>
              <a:rPr lang="en-US" altLang="zh-CN" sz="2800" dirty="0" smtClean="0">
                <a:solidFill>
                  <a:srgbClr val="333333"/>
                </a:solidFill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</a:rPr>
              <a:t>Structures</a:t>
            </a:r>
            <a:endParaRPr lang="en-US" altLang="zh-CN" sz="2800" dirty="0" smtClean="0">
              <a:solidFill>
                <a:srgbClr val="333333"/>
              </a:solidFill>
              <a:latin typeface="Times New Roman" panose="02020603050405020304" pitchFamily="18" charset="0"/>
              <a:ea typeface="Open Sans"/>
              <a:cs typeface="Times New Roman" panose="02020603050405020304" pitchFamily="18" charset="0"/>
            </a:endParaRP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p"/>
            </a:pPr>
            <a:r>
              <a:rPr lang="en-US" altLang="zh-CN" sz="2800" dirty="0" smtClean="0">
                <a:solidFill>
                  <a:srgbClr val="333333"/>
                </a:solidFill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</a:rPr>
              <a:t>Installation</a:t>
            </a: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p"/>
            </a:pPr>
            <a:r>
              <a:rPr lang="en-US" altLang="zh-CN" sz="2800" dirty="0" smtClean="0">
                <a:solidFill>
                  <a:srgbClr val="333333"/>
                </a:solidFill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</a:rPr>
              <a:t>Deployment</a:t>
            </a:r>
          </a:p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n"/>
            </a:pPr>
            <a:r>
              <a:rPr lang="en-US" altLang="zh-CN" sz="2800" b="1" dirty="0" smtClean="0">
                <a:solidFill>
                  <a:srgbClr val="333333"/>
                </a:solidFill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</a:rPr>
              <a:t>Further Explore Diffusers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8737600" y="137886"/>
            <a:ext cx="3514167" cy="6720114"/>
            <a:chOff x="8737600" y="137886"/>
            <a:chExt cx="3514167" cy="6720114"/>
          </a:xfrm>
        </p:grpSpPr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96357" y="137886"/>
              <a:ext cx="825500" cy="825500"/>
            </a:xfrm>
            <a:prstGeom prst="rect">
              <a:avLst/>
            </a:prstGeom>
          </p:spPr>
        </p:pic>
        <p:sp>
          <p:nvSpPr>
            <p:cNvPr id="14" name="矩形 13"/>
            <p:cNvSpPr/>
            <p:nvPr/>
          </p:nvSpPr>
          <p:spPr>
            <a:xfrm>
              <a:off x="8737600" y="6488668"/>
              <a:ext cx="351416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© Sakura, 2024. All rights reserved.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9222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796339" y="2973322"/>
            <a:ext cx="10515600" cy="150541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9600" b="1" dirty="0">
                <a:solidFill>
                  <a:srgbClr val="333333"/>
                </a:solidFill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</a:rPr>
              <a:t>Overview</a:t>
            </a:r>
            <a:endParaRPr lang="zh-CN" altLang="en-US" sz="9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8737600" y="137886"/>
            <a:ext cx="3514167" cy="6720114"/>
            <a:chOff x="8737600" y="137886"/>
            <a:chExt cx="3514167" cy="6720114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96357" y="137886"/>
              <a:ext cx="825500" cy="825500"/>
            </a:xfrm>
            <a:prstGeom prst="rect">
              <a:avLst/>
            </a:prstGeom>
          </p:spPr>
        </p:pic>
        <p:sp>
          <p:nvSpPr>
            <p:cNvPr id="8" name="矩形 7"/>
            <p:cNvSpPr/>
            <p:nvPr/>
          </p:nvSpPr>
          <p:spPr>
            <a:xfrm>
              <a:off x="8737600" y="6488668"/>
              <a:ext cx="351416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© Sakura, 2024. All rights reserved.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63287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0" y="2973322"/>
            <a:ext cx="12192000" cy="150541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ctr"/>
            <a:r>
              <a:rPr lang="en-US" altLang="zh-CN" sz="7200" b="1" dirty="0">
                <a:solidFill>
                  <a:srgbClr val="333333"/>
                </a:solidFill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</a:rPr>
              <a:t>Evolution of Stable Diffusion</a:t>
            </a:r>
          </a:p>
          <a:p>
            <a:pPr algn="ctr"/>
            <a:endParaRPr lang="zh-CN" altLang="en-US" sz="7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8737600" y="137886"/>
            <a:ext cx="3514167" cy="6720114"/>
            <a:chOff x="8737600" y="137886"/>
            <a:chExt cx="3514167" cy="6720114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96357" y="137886"/>
              <a:ext cx="825500" cy="825500"/>
            </a:xfrm>
            <a:prstGeom prst="rect">
              <a:avLst/>
            </a:prstGeom>
          </p:spPr>
        </p:pic>
        <p:sp>
          <p:nvSpPr>
            <p:cNvPr id="8" name="矩形 7"/>
            <p:cNvSpPr/>
            <p:nvPr/>
          </p:nvSpPr>
          <p:spPr>
            <a:xfrm>
              <a:off x="8737600" y="6488668"/>
              <a:ext cx="351416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© Sakura, 2024. All rights reserved.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46868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64855" y="606392"/>
            <a:ext cx="536294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/>
            <a:r>
              <a:rPr lang="it-IT" altLang="zh-CN" sz="3200" dirty="0">
                <a:solidFill>
                  <a:srgbClr val="333333"/>
                </a:solidFill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</a:rPr>
              <a:t>Latent Diffusion Model (LDM)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8737600" y="137886"/>
            <a:ext cx="3514167" cy="6720114"/>
            <a:chOff x="8737600" y="137886"/>
            <a:chExt cx="3514167" cy="6720114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96357" y="137886"/>
              <a:ext cx="825500" cy="825500"/>
            </a:xfrm>
            <a:prstGeom prst="rect">
              <a:avLst/>
            </a:prstGeom>
          </p:spPr>
        </p:pic>
        <p:sp>
          <p:nvSpPr>
            <p:cNvPr id="7" name="矩形 6"/>
            <p:cNvSpPr/>
            <p:nvPr/>
          </p:nvSpPr>
          <p:spPr>
            <a:xfrm>
              <a:off x="8737600" y="6488668"/>
              <a:ext cx="351416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© Sakura, 2024. All rights reserved.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0" y="6546376"/>
            <a:ext cx="8448582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dirty="0" err="1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Rombach</a:t>
            </a:r>
            <a:r>
              <a:rPr lang="en-US" altLang="zh-CN" sz="10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R., </a:t>
            </a:r>
            <a:r>
              <a:rPr lang="en-US" altLang="zh-CN" sz="1000" dirty="0" err="1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Blattmann</a:t>
            </a:r>
            <a:r>
              <a:rPr lang="en-US" altLang="zh-CN" sz="10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A., Lorenz, D., </a:t>
            </a:r>
            <a:r>
              <a:rPr lang="en-US" altLang="zh-CN" sz="1000" dirty="0" err="1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Esser</a:t>
            </a:r>
            <a:r>
              <a:rPr lang="en-US" altLang="zh-CN" sz="10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P., &amp; </a:t>
            </a:r>
            <a:r>
              <a:rPr lang="en-US" altLang="zh-CN" sz="1000" dirty="0" err="1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Ommer</a:t>
            </a:r>
            <a:r>
              <a:rPr lang="en-US" altLang="zh-CN" sz="10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B. (2022). </a:t>
            </a:r>
            <a:r>
              <a:rPr lang="en-US" altLang="zh-CN" sz="1000" i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High-Resolution Image Synthesis With Latent Diffusion Models</a:t>
            </a:r>
            <a:r>
              <a:rPr lang="en-US" altLang="zh-CN" sz="10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10684–10695. </a:t>
            </a:r>
            <a:endParaRPr lang="en-US" altLang="zh-CN" sz="1000" dirty="0">
              <a:solidFill>
                <a:schemeClr val="bg1">
                  <a:lumMod val="7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0183" y="1282027"/>
            <a:ext cx="9777106" cy="47488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矩形 7"/>
          <p:cNvSpPr/>
          <p:nvPr/>
        </p:nvSpPr>
        <p:spPr>
          <a:xfrm>
            <a:off x="364855" y="6121767"/>
            <a:ext cx="11988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of LDM (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Rombach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et al., 2022)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2889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64855" y="606392"/>
            <a:ext cx="536294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/>
            <a:r>
              <a:rPr lang="it-IT" altLang="zh-CN" sz="3200" dirty="0">
                <a:solidFill>
                  <a:srgbClr val="333333"/>
                </a:solidFill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</a:rPr>
              <a:t>Latent Diffusion Model (LDM)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8737600" y="137886"/>
            <a:ext cx="3514167" cy="6720114"/>
            <a:chOff x="8737600" y="137886"/>
            <a:chExt cx="3514167" cy="6720114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96357" y="137886"/>
              <a:ext cx="825500" cy="825500"/>
            </a:xfrm>
            <a:prstGeom prst="rect">
              <a:avLst/>
            </a:prstGeom>
          </p:spPr>
        </p:pic>
        <p:sp>
          <p:nvSpPr>
            <p:cNvPr id="7" name="矩形 6"/>
            <p:cNvSpPr/>
            <p:nvPr/>
          </p:nvSpPr>
          <p:spPr>
            <a:xfrm>
              <a:off x="8737600" y="6488668"/>
              <a:ext cx="351416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© Sakura, 2024. All rights reserved.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-8878" y="6357276"/>
            <a:ext cx="844858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dirty="0" err="1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Rombach</a:t>
            </a:r>
            <a:r>
              <a:rPr lang="en-US" altLang="zh-CN" sz="10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R., </a:t>
            </a:r>
            <a:r>
              <a:rPr lang="en-US" altLang="zh-CN" sz="1000" dirty="0" err="1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Blattmann</a:t>
            </a:r>
            <a:r>
              <a:rPr lang="en-US" altLang="zh-CN" sz="10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A., Lorenz, D., </a:t>
            </a:r>
            <a:r>
              <a:rPr lang="en-US" altLang="zh-CN" sz="1000" dirty="0" err="1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Esser</a:t>
            </a:r>
            <a:r>
              <a:rPr lang="en-US" altLang="zh-CN" sz="10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P., &amp; </a:t>
            </a:r>
            <a:r>
              <a:rPr lang="en-US" altLang="zh-CN" sz="1000" dirty="0" err="1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Ommer</a:t>
            </a:r>
            <a:r>
              <a:rPr lang="en-US" altLang="zh-CN" sz="10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B. (2022). </a:t>
            </a:r>
            <a:r>
              <a:rPr lang="en-US" altLang="zh-CN" sz="1000" i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High-Resolution Image Synthesis With Latent Diffusion Models</a:t>
            </a:r>
            <a:r>
              <a:rPr lang="en-US" altLang="zh-CN" sz="10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10684–10695</a:t>
            </a:r>
            <a:r>
              <a:rPr lang="en-US" altLang="zh-CN" sz="1000" dirty="0" smtClean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altLang="zh-CN" sz="10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Zhang, L., Rao, A., &amp; </a:t>
            </a:r>
            <a:r>
              <a:rPr lang="en-US" altLang="zh-CN" sz="1000" dirty="0" err="1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Agrawala</a:t>
            </a:r>
            <a:r>
              <a:rPr lang="en-US" altLang="zh-CN" sz="10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M. (2023). Adding Conditional Control to Text-to-Image Diffusion Models. 2023 IEEE/CVF International Conference on Computer Vision (ICCV), 3813–3824. https://doi.org/10.1109/ICCV51070.2023.00355 </a:t>
            </a:r>
            <a:endParaRPr lang="en-US" altLang="zh-CN" sz="1000" dirty="0">
              <a:solidFill>
                <a:schemeClr val="bg1">
                  <a:lumMod val="7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554" y="1395291"/>
            <a:ext cx="5259782" cy="43698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矩形 8"/>
          <p:cNvSpPr/>
          <p:nvPr/>
        </p:nvSpPr>
        <p:spPr>
          <a:xfrm>
            <a:off x="89648" y="5765120"/>
            <a:ext cx="79446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Top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Samples from our LDM for layout-to-image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synthesi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Bottom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Samples from our text-to-image LDM model for userdefined text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prompts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4292" y="1407165"/>
            <a:ext cx="3235117" cy="43677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矩形 9"/>
          <p:cNvSpPr/>
          <p:nvPr/>
        </p:nvSpPr>
        <p:spPr>
          <a:xfrm>
            <a:off x="5773020" y="5803728"/>
            <a:ext cx="79446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of Stable Diffusion (LDM) </a:t>
            </a:r>
          </a:p>
          <a:p>
            <a:pPr algn="ctr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with ControlNet(Zhang et al., 2023)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781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64855" y="606392"/>
            <a:ext cx="424564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/>
            <a:r>
              <a:rPr lang="it-IT" altLang="zh-CN" sz="3200" dirty="0" smtClean="0">
                <a:solidFill>
                  <a:srgbClr val="333333"/>
                </a:solidFill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hlinkClick r:id="rId2"/>
              </a:rPr>
              <a:t>Stable Diffusion v1-v1.4</a:t>
            </a:r>
            <a:endParaRPr lang="it-IT" altLang="zh-CN" sz="3200" dirty="0">
              <a:solidFill>
                <a:srgbClr val="333333"/>
              </a:solidFill>
              <a:latin typeface="Times New Roman" panose="02020603050405020304" pitchFamily="18" charset="0"/>
              <a:ea typeface="Open Sans"/>
              <a:cs typeface="Times New Roman" panose="02020603050405020304" pitchFamily="18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8737600" y="137886"/>
            <a:ext cx="3514167" cy="6720114"/>
            <a:chOff x="8737600" y="137886"/>
            <a:chExt cx="3514167" cy="6720114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96357" y="137886"/>
              <a:ext cx="825500" cy="825500"/>
            </a:xfrm>
            <a:prstGeom prst="rect">
              <a:avLst/>
            </a:prstGeom>
          </p:spPr>
        </p:pic>
        <p:sp>
          <p:nvSpPr>
            <p:cNvPr id="7" name="矩形 6"/>
            <p:cNvSpPr/>
            <p:nvPr/>
          </p:nvSpPr>
          <p:spPr>
            <a:xfrm>
              <a:off x="8737600" y="6488668"/>
              <a:ext cx="351416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© Sakura, 2024. All rights reserved.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8" name="矩形 7"/>
          <p:cNvSpPr/>
          <p:nvPr/>
        </p:nvSpPr>
        <p:spPr>
          <a:xfrm>
            <a:off x="0" y="6546376"/>
            <a:ext cx="8448582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dirty="0" err="1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Rombach</a:t>
            </a:r>
            <a:r>
              <a:rPr lang="en-US" altLang="zh-CN" sz="10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R., </a:t>
            </a:r>
            <a:r>
              <a:rPr lang="en-US" altLang="zh-CN" sz="1000" dirty="0" err="1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Blattmann</a:t>
            </a:r>
            <a:r>
              <a:rPr lang="en-US" altLang="zh-CN" sz="10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A., Lorenz, D., </a:t>
            </a:r>
            <a:r>
              <a:rPr lang="en-US" altLang="zh-CN" sz="1000" dirty="0" err="1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Esser</a:t>
            </a:r>
            <a:r>
              <a:rPr lang="en-US" altLang="zh-CN" sz="10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P., &amp; </a:t>
            </a:r>
            <a:r>
              <a:rPr lang="en-US" altLang="zh-CN" sz="1000" dirty="0" err="1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Ommer</a:t>
            </a:r>
            <a:r>
              <a:rPr lang="en-US" altLang="zh-CN" sz="10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B. (2022). </a:t>
            </a:r>
            <a:r>
              <a:rPr lang="en-US" altLang="zh-CN" sz="1000" i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High-Resolution Image Synthesis With Latent Diffusion Models</a:t>
            </a:r>
            <a:r>
              <a:rPr lang="en-US" altLang="zh-CN" sz="10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10684–10695. </a:t>
            </a:r>
            <a:endParaRPr lang="en-US" altLang="zh-CN" sz="1000" dirty="0">
              <a:solidFill>
                <a:schemeClr val="bg1">
                  <a:lumMod val="7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64855" y="1591276"/>
            <a:ext cx="10878533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first version 4 model checkpoints are released. Higher versions have been trained for longer and are thus usually better in terms of image generation quality then lower versions. More specifically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stable-diffusion-v1-1: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checkpoint is randomly initialized and has been trained on 237,000 steps at resolution 256x256 on laion2B-en. 194,000 steps at resolution 512x512 on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laion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-high-resolution (170M examples from LAION-5B with resolution &gt;= 1024x1024).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stable-diffusion-v1-2: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checkpoint resumed training from stable-diffusion-v1-1. 515,000 steps at resolution 512x512 on "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laion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-improved-aesthetics" (a subset of laion2B-en, filtered to images with an original size &gt;= 512x512, estimated aesthetics score &gt; 5.0, and an estimated watermark probability &lt; 0.5. The watermark estimate is from the LAION-5B metadata, the aesthetics score is estimated using an improved aesthetics estimator).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stable-diffusion-v1-3: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checkpoint resumed training from stable-diffusion-v1-2. 195,000 steps at resolution 512x512 on "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laion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-improved-aesthetics" and 10 % dropping of the text-conditioning to improve classifier-free guidance sampling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stable-diffusion-v1-4: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checkpoint resumed training from stable-diffusion-v1-2. 195,000 steps at resolution 512x512 on "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laion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-improved-aesthetics" and 10 % dropping of the text-conditioning to improve classifier-free guidance sampling.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stable-diffusion-v1-4 Resumed from stable-diffusion-v1-2.225,000 steps at resolution 512x512 on "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laion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-aesthetics v2 5+" and 10 % dropping of the text-conditioning to improve classifier-free guidance sampling.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00225" y="1160287"/>
            <a:ext cx="80483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Owned by </a:t>
            </a:r>
            <a:r>
              <a:rPr lang="en-US" altLang="zh-CN" dirty="0" err="1" smtClean="0">
                <a:solidFill>
                  <a:srgbClr val="248CC8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CompVis</a:t>
            </a:r>
            <a:r>
              <a:rPr lang="en-US" altLang="zh-CN" dirty="0" smtClean="0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 the </a:t>
            </a:r>
            <a:r>
              <a:rPr lang="en-US" altLang="zh-CN" dirty="0">
                <a:solidFill>
                  <a:srgbClr val="248CC8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Ludwig Maximilian University of Munich</a:t>
            </a:r>
            <a:r>
              <a:rPr lang="en-US" altLang="zh-CN" dirty="0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6783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64855" y="606392"/>
            <a:ext cx="369902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/>
            <a:r>
              <a:rPr lang="it-IT" altLang="zh-CN" sz="3200" dirty="0" smtClean="0">
                <a:solidFill>
                  <a:srgbClr val="333333"/>
                </a:solidFill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hlinkClick r:id="rId2"/>
              </a:rPr>
              <a:t>Stable Diffusion v1.5</a:t>
            </a:r>
            <a:endParaRPr lang="it-IT" altLang="zh-CN" sz="3200" dirty="0">
              <a:solidFill>
                <a:srgbClr val="333333"/>
              </a:solidFill>
              <a:latin typeface="Times New Roman" panose="02020603050405020304" pitchFamily="18" charset="0"/>
              <a:ea typeface="Open Sans"/>
              <a:cs typeface="Times New Roman" panose="02020603050405020304" pitchFamily="18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8737600" y="137886"/>
            <a:ext cx="3514167" cy="6720114"/>
            <a:chOff x="8737600" y="137886"/>
            <a:chExt cx="3514167" cy="6720114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96357" y="137886"/>
              <a:ext cx="825500" cy="825500"/>
            </a:xfrm>
            <a:prstGeom prst="rect">
              <a:avLst/>
            </a:prstGeom>
          </p:spPr>
        </p:pic>
        <p:sp>
          <p:nvSpPr>
            <p:cNvPr id="7" name="矩形 6"/>
            <p:cNvSpPr/>
            <p:nvPr/>
          </p:nvSpPr>
          <p:spPr>
            <a:xfrm>
              <a:off x="8737600" y="6488668"/>
              <a:ext cx="351416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© Sakura, 2024. All rights reserved.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8" name="矩形 7"/>
          <p:cNvSpPr/>
          <p:nvPr/>
        </p:nvSpPr>
        <p:spPr>
          <a:xfrm>
            <a:off x="0" y="6546376"/>
            <a:ext cx="8448582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dirty="0" err="1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Rombach</a:t>
            </a:r>
            <a:r>
              <a:rPr lang="en-US" altLang="zh-CN" sz="10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R., </a:t>
            </a:r>
            <a:r>
              <a:rPr lang="en-US" altLang="zh-CN" sz="1000" dirty="0" err="1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Blattmann</a:t>
            </a:r>
            <a:r>
              <a:rPr lang="en-US" altLang="zh-CN" sz="10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A., Lorenz, D., </a:t>
            </a:r>
            <a:r>
              <a:rPr lang="en-US" altLang="zh-CN" sz="1000" dirty="0" err="1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Esser</a:t>
            </a:r>
            <a:r>
              <a:rPr lang="en-US" altLang="zh-CN" sz="10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P., &amp; </a:t>
            </a:r>
            <a:r>
              <a:rPr lang="en-US" altLang="zh-CN" sz="1000" dirty="0" err="1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Ommer</a:t>
            </a:r>
            <a:r>
              <a:rPr lang="en-US" altLang="zh-CN" sz="10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B. (2022). </a:t>
            </a:r>
            <a:r>
              <a:rPr lang="en-US" altLang="zh-CN" sz="1000" i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High-Resolution Image Synthesis With Latent Diffusion Models</a:t>
            </a:r>
            <a:r>
              <a:rPr lang="en-US" altLang="zh-CN" sz="10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10684–10695. </a:t>
            </a:r>
            <a:endParaRPr lang="en-US" altLang="zh-CN" sz="1000" dirty="0">
              <a:solidFill>
                <a:schemeClr val="bg1">
                  <a:lumMod val="7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64855" y="1621849"/>
            <a:ext cx="1087853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 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Stable-Diffusion-v1-5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checkpoint was initialized with the weights of the </a:t>
            </a:r>
            <a:r>
              <a:rPr lang="en-US" altLang="zh-CN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Stable-Diffusion-v1-2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checkpoint and subsequently fine-tuned on 595k steps at resolution 512x512 on "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laion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-aesthetics v2 5+" and 10% dropping of the text-conditioning to improve </a:t>
            </a:r>
            <a:r>
              <a:rPr lang="en-US" altLang="zh-CN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classifier-free guidance sampling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00225" y="1160287"/>
            <a:ext cx="80483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Owned by </a:t>
            </a:r>
            <a:r>
              <a:rPr lang="en-US" altLang="zh-CN" dirty="0" smtClean="0">
                <a:solidFill>
                  <a:srgbClr val="248CC8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Runway</a:t>
            </a:r>
            <a:r>
              <a:rPr lang="en-US" altLang="zh-CN" dirty="0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816101" y="2967335"/>
            <a:ext cx="6559809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More Training Data</a:t>
            </a:r>
          </a:p>
          <a:p>
            <a:pPr algn="ctr"/>
            <a:r>
              <a:rPr lang="en-US" altLang="zh-CN" sz="54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Better Text Encoder </a:t>
            </a:r>
            <a:endParaRPr lang="zh-CN" altLang="en-US" sz="54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39726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8737600" y="137886"/>
            <a:ext cx="3514167" cy="6720114"/>
            <a:chOff x="8737600" y="137886"/>
            <a:chExt cx="3514167" cy="6720114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96357" y="137886"/>
              <a:ext cx="825500" cy="825500"/>
            </a:xfrm>
            <a:prstGeom prst="rect">
              <a:avLst/>
            </a:prstGeom>
          </p:spPr>
        </p:pic>
        <p:sp>
          <p:nvSpPr>
            <p:cNvPr id="7" name="矩形 6"/>
            <p:cNvSpPr/>
            <p:nvPr/>
          </p:nvSpPr>
          <p:spPr>
            <a:xfrm>
              <a:off x="8737600" y="6488668"/>
              <a:ext cx="351416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© Sakura, 2024. All rights reserved.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8" name="矩形 7"/>
          <p:cNvSpPr/>
          <p:nvPr/>
        </p:nvSpPr>
        <p:spPr>
          <a:xfrm>
            <a:off x="0" y="6546376"/>
            <a:ext cx="8448582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dirty="0" err="1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Rombach</a:t>
            </a:r>
            <a:r>
              <a:rPr lang="en-US" altLang="zh-CN" sz="10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R., </a:t>
            </a:r>
            <a:r>
              <a:rPr lang="en-US" altLang="zh-CN" sz="1000" dirty="0" err="1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Blattmann</a:t>
            </a:r>
            <a:r>
              <a:rPr lang="en-US" altLang="zh-CN" sz="10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A., Lorenz, D., </a:t>
            </a:r>
            <a:r>
              <a:rPr lang="en-US" altLang="zh-CN" sz="1000" dirty="0" err="1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Esser</a:t>
            </a:r>
            <a:r>
              <a:rPr lang="en-US" altLang="zh-CN" sz="10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P., &amp; </a:t>
            </a:r>
            <a:r>
              <a:rPr lang="en-US" altLang="zh-CN" sz="1000" dirty="0" err="1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Ommer</a:t>
            </a:r>
            <a:r>
              <a:rPr lang="en-US" altLang="zh-CN" sz="10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B. (2022). </a:t>
            </a:r>
            <a:r>
              <a:rPr lang="en-US" altLang="zh-CN" sz="1000" i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High-Resolution Image Synthesis With Latent Diffusion Models</a:t>
            </a:r>
            <a:r>
              <a:rPr lang="en-US" altLang="zh-CN" sz="10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10684–10695. </a:t>
            </a:r>
            <a:endParaRPr lang="en-US" altLang="zh-CN" sz="1000" dirty="0">
              <a:solidFill>
                <a:schemeClr val="bg1">
                  <a:lumMod val="7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43126" y="458433"/>
            <a:ext cx="369902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/>
            <a:r>
              <a:rPr lang="it-IT" altLang="zh-CN" sz="3200" dirty="0">
                <a:solidFill>
                  <a:srgbClr val="333333"/>
                </a:solidFill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hlinkClick r:id="rId3"/>
              </a:rPr>
              <a:t>Stable </a:t>
            </a:r>
            <a:r>
              <a:rPr lang="it-IT" altLang="zh-CN" sz="3200" dirty="0" smtClean="0">
                <a:solidFill>
                  <a:srgbClr val="333333"/>
                </a:solidFill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hlinkClick r:id="rId3"/>
              </a:rPr>
              <a:t>Diffusion v2.1</a:t>
            </a:r>
            <a:endParaRPr lang="it-IT" altLang="zh-CN" sz="3200" dirty="0">
              <a:solidFill>
                <a:srgbClr val="333333"/>
              </a:solidFill>
              <a:latin typeface="Times New Roman" panose="02020603050405020304" pitchFamily="18" charset="0"/>
              <a:ea typeface="Open Sans"/>
              <a:cs typeface="Times New Roman" panose="02020603050405020304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98817" y="995680"/>
            <a:ext cx="80483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Owned by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Stability AI</a:t>
            </a:r>
            <a:r>
              <a:rPr lang="en-US" altLang="zh-CN" dirty="0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369937" y="1365012"/>
            <a:ext cx="10968623" cy="517064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1F2328"/>
                </a:solidFill>
                <a:effectLst/>
                <a:latin typeface="Times New Roman" panose="02020603050405020304" pitchFamily="18" charset="0"/>
                <a:ea typeface="-apple-system"/>
                <a:cs typeface="Times New Roman" panose="02020603050405020304" pitchFamily="18" charset="0"/>
              </a:rPr>
              <a:t>March 24, 2023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kumimoji="0" lang="zh-CN" altLang="zh-CN" sz="1600" b="0" i="1" u="none" strike="noStrike" cap="none" normalizeH="0" baseline="0" dirty="0" smtClean="0">
                <a:ln>
                  <a:noFill/>
                </a:ln>
                <a:solidFill>
                  <a:srgbClr val="1F2328"/>
                </a:solidFill>
                <a:effectLst/>
                <a:latin typeface="Times New Roman" panose="02020603050405020304" pitchFamily="18" charset="0"/>
                <a:ea typeface="-apple-system"/>
                <a:cs typeface="Times New Roman" panose="02020603050405020304" pitchFamily="18" charset="0"/>
              </a:rPr>
              <a:t>Stable UnCLIP 2.1</a:t>
            </a:r>
            <a:endParaRPr kumimoji="0" lang="zh-CN" altLang="zh-CN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1F2328"/>
                </a:solidFill>
                <a:effectLst/>
                <a:latin typeface="Times New Roman" panose="02020603050405020304" pitchFamily="18" charset="0"/>
                <a:ea typeface="-apple-system"/>
                <a:cs typeface="Times New Roman" panose="02020603050405020304" pitchFamily="18" charset="0"/>
              </a:rPr>
              <a:t>New stable diffusion finetune (</a:t>
            </a:r>
            <a:r>
              <a:rPr kumimoji="0" lang="zh-CN" altLang="zh-CN" sz="1600" b="0" i="1" u="none" strike="noStrike" cap="none" normalizeH="0" baseline="0" dirty="0" smtClean="0">
                <a:ln>
                  <a:noFill/>
                </a:ln>
                <a:solidFill>
                  <a:srgbClr val="1F2328"/>
                </a:solidFill>
                <a:effectLst/>
                <a:latin typeface="Times New Roman" panose="02020603050405020304" pitchFamily="18" charset="0"/>
                <a:ea typeface="-apple-system"/>
                <a:cs typeface="Times New Roman" panose="02020603050405020304" pitchFamily="18" charset="0"/>
              </a:rPr>
              <a:t>Stable unCLIP 2.1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1F2328"/>
                </a:solidFill>
                <a:effectLst/>
                <a:latin typeface="Times New Roman" panose="02020603050405020304" pitchFamily="18" charset="0"/>
                <a:ea typeface="-apple-system"/>
                <a:cs typeface="Times New Roman" panose="02020603050405020304" pitchFamily="18" charset="0"/>
              </a:rPr>
              <a:t>, </a:t>
            </a:r>
            <a:r>
              <a:rPr kumimoji="0" lang="zh-CN" altLang="zh-CN" sz="1600" b="0" i="0" u="sng" strike="noStrike" cap="none" normalizeH="0" baseline="0" dirty="0" smtClean="0">
                <a:ln>
                  <a:noFill/>
                </a:ln>
                <a:solidFill>
                  <a:srgbClr val="1F2328"/>
                </a:solidFill>
                <a:effectLst/>
                <a:latin typeface="Times New Roman" panose="02020603050405020304" pitchFamily="18" charset="0"/>
                <a:ea typeface="-apple-system"/>
                <a:cs typeface="Times New Roman" panose="02020603050405020304" pitchFamily="18" charset="0"/>
                <a:hlinkClick r:id="rId5"/>
              </a:rPr>
              <a:t>Hugging Face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1F2328"/>
                </a:solidFill>
                <a:effectLst/>
                <a:latin typeface="Times New Roman" panose="02020603050405020304" pitchFamily="18" charset="0"/>
                <a:ea typeface="-apple-system"/>
                <a:cs typeface="Times New Roman" panose="02020603050405020304" pitchFamily="18" charset="0"/>
              </a:rPr>
              <a:t>) at 768x768 resolution, based on SD2.1-768. This model allows for image variations and mixing operations as described in </a:t>
            </a:r>
            <a:r>
              <a:rPr kumimoji="0" lang="zh-CN" altLang="zh-CN" sz="1600" b="0" i="1" u="sng" strike="noStrike" cap="none" normalizeH="0" baseline="0" dirty="0" smtClean="0">
                <a:ln>
                  <a:noFill/>
                </a:ln>
                <a:solidFill>
                  <a:srgbClr val="1F2328"/>
                </a:solidFill>
                <a:effectLst/>
                <a:latin typeface="Times New Roman" panose="02020603050405020304" pitchFamily="18" charset="0"/>
                <a:ea typeface="-apple-system"/>
                <a:cs typeface="Times New Roman" panose="02020603050405020304" pitchFamily="18" charset="0"/>
                <a:hlinkClick r:id="rId6"/>
              </a:rPr>
              <a:t>Hierarchical Text-Conditional Image Generation with CLIP Latents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1F2328"/>
                </a:solidFill>
                <a:effectLst/>
                <a:latin typeface="Times New Roman" panose="02020603050405020304" pitchFamily="18" charset="0"/>
                <a:ea typeface="-apple-system"/>
                <a:cs typeface="Times New Roman" panose="02020603050405020304" pitchFamily="18" charset="0"/>
              </a:rPr>
              <a:t>, and, thanks to its modularity, can be combined with other models such as </a:t>
            </a:r>
            <a:r>
              <a:rPr kumimoji="0" lang="zh-CN" altLang="zh-CN" sz="1600" b="0" i="0" u="sng" strike="noStrike" cap="none" normalizeH="0" baseline="0" dirty="0" smtClean="0">
                <a:ln>
                  <a:noFill/>
                </a:ln>
                <a:solidFill>
                  <a:srgbClr val="1F2328"/>
                </a:solidFill>
                <a:effectLst/>
                <a:latin typeface="Times New Roman" panose="02020603050405020304" pitchFamily="18" charset="0"/>
                <a:ea typeface="-apple-system"/>
                <a:cs typeface="Times New Roman" panose="02020603050405020304" pitchFamily="18" charset="0"/>
                <a:hlinkClick r:id="rId7"/>
              </a:rPr>
              <a:t>KARLO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1F2328"/>
                </a:solidFill>
                <a:effectLst/>
                <a:latin typeface="Times New Roman" panose="02020603050405020304" pitchFamily="18" charset="0"/>
                <a:ea typeface="-apple-system"/>
                <a:cs typeface="Times New Roman" panose="02020603050405020304" pitchFamily="18" charset="0"/>
              </a:rPr>
              <a:t>. Comes in two variants: </a:t>
            </a:r>
            <a:r>
              <a:rPr kumimoji="0" lang="zh-CN" altLang="zh-CN" sz="1600" b="0" i="1" u="sng" strike="noStrike" cap="none" normalizeH="0" baseline="0" dirty="0" smtClean="0">
                <a:ln>
                  <a:noFill/>
                </a:ln>
                <a:solidFill>
                  <a:srgbClr val="1F2328"/>
                </a:solidFill>
                <a:effectLst/>
                <a:latin typeface="Times New Roman" panose="02020603050405020304" pitchFamily="18" charset="0"/>
                <a:ea typeface="-apple-system"/>
                <a:cs typeface="Times New Roman" panose="02020603050405020304" pitchFamily="18" charset="0"/>
                <a:hlinkClick r:id="rId8"/>
              </a:rPr>
              <a:t>Stable unCLIP-L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1F2328"/>
                </a:solidFill>
                <a:effectLst/>
                <a:latin typeface="Times New Roman" panose="02020603050405020304" pitchFamily="18" charset="0"/>
                <a:ea typeface="-apple-system"/>
                <a:cs typeface="Times New Roman" panose="02020603050405020304" pitchFamily="18" charset="0"/>
              </a:rPr>
              <a:t> and </a:t>
            </a:r>
            <a:r>
              <a:rPr kumimoji="0" lang="zh-CN" altLang="zh-CN" sz="1600" b="0" i="1" u="sng" strike="noStrike" cap="none" normalizeH="0" baseline="0" dirty="0" smtClean="0">
                <a:ln>
                  <a:noFill/>
                </a:ln>
                <a:solidFill>
                  <a:srgbClr val="1F2328"/>
                </a:solidFill>
                <a:effectLst/>
                <a:latin typeface="Times New Roman" panose="02020603050405020304" pitchFamily="18" charset="0"/>
                <a:ea typeface="-apple-system"/>
                <a:cs typeface="Times New Roman" panose="02020603050405020304" pitchFamily="18" charset="0"/>
                <a:hlinkClick r:id="rId9"/>
              </a:rPr>
              <a:t>Stable unCLIP-H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1F2328"/>
                </a:solidFill>
                <a:effectLst/>
                <a:latin typeface="Times New Roman" panose="02020603050405020304" pitchFamily="18" charset="0"/>
                <a:ea typeface="-apple-system"/>
                <a:cs typeface="Times New Roman" panose="02020603050405020304" pitchFamily="18" charset="0"/>
              </a:rPr>
              <a:t>, which are conditioned on CLIP ViT-L and ViT-H image embeddings, respectively. Instructions are available </a:t>
            </a:r>
            <a:r>
              <a:rPr kumimoji="0" lang="zh-CN" altLang="zh-CN" sz="1600" b="0" i="0" u="sng" strike="noStrike" cap="none" normalizeH="0" baseline="0" dirty="0" smtClean="0">
                <a:ln>
                  <a:noFill/>
                </a:ln>
                <a:solidFill>
                  <a:srgbClr val="1F2328"/>
                </a:solidFill>
                <a:effectLst/>
                <a:latin typeface="Times New Roman" panose="02020603050405020304" pitchFamily="18" charset="0"/>
                <a:ea typeface="-apple-system"/>
                <a:cs typeface="Times New Roman" panose="02020603050405020304" pitchFamily="18" charset="0"/>
                <a:hlinkClick r:id="rId10"/>
              </a:rPr>
              <a:t>here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1F2328"/>
                </a:solidFill>
                <a:effectLst/>
                <a:latin typeface="Times New Roman" panose="02020603050405020304" pitchFamily="18" charset="0"/>
                <a:ea typeface="-apple-system"/>
                <a:cs typeface="Times New Roman" panose="02020603050405020304" pitchFamily="18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1F2328"/>
                </a:solidFill>
                <a:effectLst/>
                <a:latin typeface="Times New Roman" panose="02020603050405020304" pitchFamily="18" charset="0"/>
                <a:ea typeface="-apple-system"/>
                <a:cs typeface="Times New Roman" panose="02020603050405020304" pitchFamily="18" charset="0"/>
              </a:rPr>
              <a:t>A public demo of SD-unCLIP is already available at </a:t>
            </a:r>
            <a:r>
              <a:rPr kumimoji="0" lang="zh-CN" altLang="zh-CN" sz="1600" b="0" i="0" u="sng" strike="noStrike" cap="none" normalizeH="0" baseline="0" dirty="0" smtClean="0">
                <a:ln>
                  <a:noFill/>
                </a:ln>
                <a:solidFill>
                  <a:srgbClr val="1F2328"/>
                </a:solidFill>
                <a:effectLst/>
                <a:latin typeface="Times New Roman" panose="02020603050405020304" pitchFamily="18" charset="0"/>
                <a:ea typeface="-apple-system"/>
                <a:cs typeface="Times New Roman" panose="02020603050405020304" pitchFamily="18" charset="0"/>
                <a:hlinkClick r:id="rId11"/>
              </a:rPr>
              <a:t>clipdrop.co/stable-diffusion-reimagine</a:t>
            </a:r>
            <a:endParaRPr kumimoji="0" lang="zh-CN" altLang="zh-CN" sz="1600" b="0" i="0" u="none" strike="noStrike" cap="none" normalizeH="0" baseline="0" dirty="0" smtClean="0">
              <a:ln>
                <a:noFill/>
              </a:ln>
              <a:solidFill>
                <a:srgbClr val="1F2328"/>
              </a:solidFill>
              <a:effectLst/>
              <a:latin typeface="Times New Roman" panose="02020603050405020304" pitchFamily="18" charset="0"/>
              <a:ea typeface="-apple-system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1F2328"/>
                </a:solidFill>
                <a:effectLst/>
                <a:latin typeface="Times New Roman" panose="02020603050405020304" pitchFamily="18" charset="0"/>
                <a:ea typeface="-apple-system"/>
                <a:cs typeface="Times New Roman" panose="02020603050405020304" pitchFamily="18" charset="0"/>
              </a:rPr>
              <a:t>December 7, 2022</a:t>
            </a:r>
            <a:r>
              <a:rPr kumimoji="0" lang="en-US" altLang="zh-CN" sz="1600" b="1" i="0" u="none" strike="noStrike" cap="none" normalizeH="0" baseline="0" dirty="0" smtClean="0">
                <a:ln>
                  <a:noFill/>
                </a:ln>
                <a:solidFill>
                  <a:srgbClr val="1F2328"/>
                </a:solidFill>
                <a:effectLst/>
                <a:latin typeface="Times New Roman" panose="02020603050405020304" pitchFamily="18" charset="0"/>
                <a:ea typeface="-apple-system"/>
                <a:cs typeface="Times New Roman" panose="02020603050405020304" pitchFamily="18" charset="0"/>
              </a:rPr>
              <a:t> - </a:t>
            </a:r>
            <a:r>
              <a:rPr kumimoji="0" lang="zh-CN" altLang="zh-CN" sz="1600" b="0" i="1" u="none" strike="noStrike" cap="none" normalizeH="0" baseline="0" dirty="0" smtClean="0">
                <a:ln>
                  <a:noFill/>
                </a:ln>
                <a:solidFill>
                  <a:srgbClr val="1F2328"/>
                </a:solidFill>
                <a:effectLst/>
                <a:latin typeface="Times New Roman" panose="02020603050405020304" pitchFamily="18" charset="0"/>
                <a:ea typeface="-apple-system"/>
                <a:cs typeface="Times New Roman" panose="02020603050405020304" pitchFamily="18" charset="0"/>
              </a:rPr>
              <a:t>Version 2.1</a:t>
            </a:r>
            <a:endParaRPr kumimoji="0" lang="zh-CN" altLang="zh-CN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1F2328"/>
                </a:solidFill>
                <a:effectLst/>
                <a:latin typeface="Times New Roman" panose="02020603050405020304" pitchFamily="18" charset="0"/>
                <a:ea typeface="-apple-system"/>
                <a:cs typeface="Times New Roman" panose="02020603050405020304" pitchFamily="18" charset="0"/>
              </a:rPr>
              <a:t>New stable diffusion model (</a:t>
            </a:r>
            <a:r>
              <a:rPr kumimoji="0" lang="zh-CN" altLang="zh-CN" sz="1600" b="0" i="1" u="none" strike="noStrike" cap="none" normalizeH="0" baseline="0" dirty="0" smtClean="0">
                <a:ln>
                  <a:noFill/>
                </a:ln>
                <a:solidFill>
                  <a:srgbClr val="1F2328"/>
                </a:solidFill>
                <a:effectLst/>
                <a:latin typeface="Times New Roman" panose="02020603050405020304" pitchFamily="18" charset="0"/>
                <a:ea typeface="-apple-system"/>
                <a:cs typeface="Times New Roman" panose="02020603050405020304" pitchFamily="18" charset="0"/>
              </a:rPr>
              <a:t>Stable Diffusion 2.1-v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1F2328"/>
                </a:solidFill>
                <a:effectLst/>
                <a:latin typeface="Times New Roman" panose="02020603050405020304" pitchFamily="18" charset="0"/>
                <a:ea typeface="-apple-system"/>
                <a:cs typeface="Times New Roman" panose="02020603050405020304" pitchFamily="18" charset="0"/>
              </a:rPr>
              <a:t>, </a:t>
            </a:r>
            <a:r>
              <a:rPr kumimoji="0" lang="zh-CN" altLang="zh-CN" sz="1600" b="0" i="0" u="sng" strike="noStrike" cap="none" normalizeH="0" baseline="0" dirty="0" smtClean="0">
                <a:ln>
                  <a:noFill/>
                </a:ln>
                <a:solidFill>
                  <a:srgbClr val="1F2328"/>
                </a:solidFill>
                <a:effectLst/>
                <a:latin typeface="Times New Roman" panose="02020603050405020304" pitchFamily="18" charset="0"/>
                <a:ea typeface="-apple-system"/>
                <a:cs typeface="Times New Roman" panose="02020603050405020304" pitchFamily="18" charset="0"/>
                <a:hlinkClick r:id="rId12"/>
              </a:rPr>
              <a:t>Hugging Face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1F2328"/>
                </a:solidFill>
                <a:effectLst/>
                <a:latin typeface="Times New Roman" panose="02020603050405020304" pitchFamily="18" charset="0"/>
                <a:ea typeface="-apple-system"/>
                <a:cs typeface="Times New Roman" panose="02020603050405020304" pitchFamily="18" charset="0"/>
              </a:rPr>
              <a:t>) at 768x768 resolution and (</a:t>
            </a:r>
            <a:r>
              <a:rPr kumimoji="0" lang="zh-CN" altLang="zh-CN" sz="1600" b="0" i="1" u="none" strike="noStrike" cap="none" normalizeH="0" baseline="0" dirty="0" smtClean="0">
                <a:ln>
                  <a:noFill/>
                </a:ln>
                <a:solidFill>
                  <a:srgbClr val="1F2328"/>
                </a:solidFill>
                <a:effectLst/>
                <a:latin typeface="Times New Roman" panose="02020603050405020304" pitchFamily="18" charset="0"/>
                <a:ea typeface="-apple-system"/>
                <a:cs typeface="Times New Roman" panose="02020603050405020304" pitchFamily="18" charset="0"/>
              </a:rPr>
              <a:t>Stable Diffusion 2.1-base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1F2328"/>
                </a:solidFill>
                <a:effectLst/>
                <a:latin typeface="Times New Roman" panose="02020603050405020304" pitchFamily="18" charset="0"/>
                <a:ea typeface="-apple-system"/>
                <a:cs typeface="Times New Roman" panose="02020603050405020304" pitchFamily="18" charset="0"/>
              </a:rPr>
              <a:t>, </a:t>
            </a:r>
            <a:r>
              <a:rPr kumimoji="0" lang="zh-CN" altLang="zh-CN" sz="1600" b="0" i="0" u="sng" strike="noStrike" cap="none" normalizeH="0" baseline="0" dirty="0" smtClean="0">
                <a:ln>
                  <a:noFill/>
                </a:ln>
                <a:solidFill>
                  <a:srgbClr val="1F2328"/>
                </a:solidFill>
                <a:effectLst/>
                <a:latin typeface="Times New Roman" panose="02020603050405020304" pitchFamily="18" charset="0"/>
                <a:ea typeface="-apple-system"/>
                <a:cs typeface="Times New Roman" panose="02020603050405020304" pitchFamily="18" charset="0"/>
                <a:hlinkClick r:id="rId13"/>
              </a:rPr>
              <a:t>HuggingFace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1F2328"/>
                </a:solidFill>
                <a:effectLst/>
                <a:latin typeface="Times New Roman" panose="02020603050405020304" pitchFamily="18" charset="0"/>
                <a:ea typeface="-apple-system"/>
                <a:cs typeface="Times New Roman" panose="02020603050405020304" pitchFamily="18" charset="0"/>
              </a:rPr>
              <a:t>) at 512x512 resolution, both based on the same number of parameters and architecture as 2.0 and fine-tuned on 2.0, on a less restrictive NSFW filtering of the </a:t>
            </a:r>
            <a:r>
              <a:rPr kumimoji="0" lang="zh-CN" altLang="zh-CN" sz="1600" b="0" i="0" u="sng" strike="noStrike" cap="none" normalizeH="0" baseline="0" dirty="0" smtClean="0">
                <a:ln>
                  <a:noFill/>
                </a:ln>
                <a:solidFill>
                  <a:srgbClr val="1F2328"/>
                </a:solidFill>
                <a:effectLst/>
                <a:latin typeface="Times New Roman" panose="02020603050405020304" pitchFamily="18" charset="0"/>
                <a:ea typeface="-apple-system"/>
                <a:cs typeface="Times New Roman" panose="02020603050405020304" pitchFamily="18" charset="0"/>
                <a:hlinkClick r:id="rId14"/>
              </a:rPr>
              <a:t>LAION-5B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1F2328"/>
                </a:solidFill>
                <a:effectLst/>
                <a:latin typeface="Times New Roman" panose="02020603050405020304" pitchFamily="18" charset="0"/>
                <a:ea typeface="-apple-system"/>
                <a:cs typeface="Times New Roman" panose="02020603050405020304" pitchFamily="18" charset="0"/>
              </a:rPr>
              <a:t> dataset. Per default, the attention operation of the model is evaluated at full precision when </a:t>
            </a:r>
            <a:r>
              <a:rPr kumimoji="0" lang="zh-CN" altLang="zh-CN" sz="1050" b="0" i="0" u="none" strike="noStrike" cap="none" normalizeH="0" baseline="0" dirty="0" smtClean="0">
                <a:ln>
                  <a:noFill/>
                </a:ln>
                <a:solidFill>
                  <a:srgbClr val="1F2328"/>
                </a:solidFill>
                <a:effectLst/>
                <a:latin typeface="Times New Roman" panose="02020603050405020304" pitchFamily="18" charset="0"/>
                <a:ea typeface="var(--fontStack-monospace, ui-monospace, SFMono-Regular, SF Mono, Menlo, Consolas, Liberation Mono, monospace)"/>
                <a:cs typeface="Times New Roman" panose="02020603050405020304" pitchFamily="18" charset="0"/>
              </a:rPr>
              <a:t>xformers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1F2328"/>
                </a:solidFill>
                <a:effectLst/>
                <a:latin typeface="Times New Roman" panose="02020603050405020304" pitchFamily="18" charset="0"/>
                <a:ea typeface="-apple-system"/>
                <a:cs typeface="Times New Roman" panose="02020603050405020304" pitchFamily="18" charset="0"/>
              </a:rPr>
              <a:t> is not installed. To enable fp16 (which can cause numerical instabilities with the vanilla attention module on the v2.1 model) , run your script with </a:t>
            </a:r>
            <a:r>
              <a:rPr kumimoji="0" lang="zh-CN" altLang="zh-CN" sz="1050" b="0" i="0" u="none" strike="noStrike" cap="none" normalizeH="0" baseline="0" dirty="0" smtClean="0">
                <a:ln>
                  <a:noFill/>
                </a:ln>
                <a:solidFill>
                  <a:srgbClr val="1F2328"/>
                </a:solidFill>
                <a:effectLst/>
                <a:latin typeface="Times New Roman" panose="02020603050405020304" pitchFamily="18" charset="0"/>
                <a:ea typeface="var(--fontStack-monospace, ui-monospace, SFMono-Regular, SF Mono, Menlo, Consolas, Liberation Mono, monospace)"/>
                <a:cs typeface="Times New Roman" panose="02020603050405020304" pitchFamily="18" charset="0"/>
              </a:rPr>
              <a:t>ATTN_PRECISION=fp16 python &lt;thescript.py&gt;</a:t>
            </a:r>
            <a:endParaRPr kumimoji="0" lang="zh-CN" altLang="zh-CN" sz="1600" b="0" i="0" u="none" strike="noStrike" cap="none" normalizeH="0" baseline="0" dirty="0" smtClean="0">
              <a:ln>
                <a:noFill/>
              </a:ln>
              <a:solidFill>
                <a:srgbClr val="1F2328"/>
              </a:solidFill>
              <a:effectLst/>
              <a:latin typeface="Times New Roman" panose="02020603050405020304" pitchFamily="18" charset="0"/>
              <a:ea typeface="-apple-system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1F2328"/>
                </a:solidFill>
                <a:effectLst/>
                <a:latin typeface="Times New Roman" panose="02020603050405020304" pitchFamily="18" charset="0"/>
                <a:ea typeface="-apple-system"/>
                <a:cs typeface="Times New Roman" panose="02020603050405020304" pitchFamily="18" charset="0"/>
              </a:rPr>
              <a:t>November 24, 2022</a:t>
            </a:r>
            <a:r>
              <a:rPr kumimoji="0" lang="en-US" altLang="zh-CN" sz="1600" b="1" i="0" u="none" strike="noStrike" cap="none" normalizeH="0" baseline="0" dirty="0" smtClean="0">
                <a:ln>
                  <a:noFill/>
                </a:ln>
                <a:solidFill>
                  <a:srgbClr val="1F2328"/>
                </a:solidFill>
                <a:effectLst/>
                <a:latin typeface="Times New Roman" panose="02020603050405020304" pitchFamily="18" charset="0"/>
                <a:ea typeface="-apple-system"/>
                <a:cs typeface="Times New Roman" panose="02020603050405020304" pitchFamily="18" charset="0"/>
              </a:rPr>
              <a:t> - </a:t>
            </a:r>
            <a:r>
              <a:rPr kumimoji="0" lang="zh-CN" altLang="zh-CN" sz="1600" b="0" i="1" u="none" strike="noStrike" cap="none" normalizeH="0" baseline="0" dirty="0" smtClean="0">
                <a:ln>
                  <a:noFill/>
                </a:ln>
                <a:solidFill>
                  <a:srgbClr val="1F2328"/>
                </a:solidFill>
                <a:effectLst/>
                <a:latin typeface="Times New Roman" panose="02020603050405020304" pitchFamily="18" charset="0"/>
                <a:ea typeface="-apple-system"/>
                <a:cs typeface="Times New Roman" panose="02020603050405020304" pitchFamily="18" charset="0"/>
              </a:rPr>
              <a:t>Version 2.0</a:t>
            </a:r>
            <a:endParaRPr kumimoji="0" lang="zh-CN" altLang="zh-CN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1F2328"/>
                </a:solidFill>
                <a:effectLst/>
                <a:latin typeface="Times New Roman" panose="02020603050405020304" pitchFamily="18" charset="0"/>
                <a:ea typeface="-apple-system"/>
                <a:cs typeface="Times New Roman" panose="02020603050405020304" pitchFamily="18" charset="0"/>
              </a:rPr>
              <a:t>New stable diffusion model (</a:t>
            </a:r>
            <a:r>
              <a:rPr kumimoji="0" lang="zh-CN" altLang="zh-CN" sz="1600" b="0" i="1" u="none" strike="noStrike" cap="none" normalizeH="0" baseline="0" dirty="0" smtClean="0">
                <a:ln>
                  <a:noFill/>
                </a:ln>
                <a:solidFill>
                  <a:srgbClr val="1F2328"/>
                </a:solidFill>
                <a:effectLst/>
                <a:latin typeface="Times New Roman" panose="02020603050405020304" pitchFamily="18" charset="0"/>
                <a:ea typeface="-apple-system"/>
                <a:cs typeface="Times New Roman" panose="02020603050405020304" pitchFamily="18" charset="0"/>
              </a:rPr>
              <a:t>Stable Diffusion 2.0-v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1F2328"/>
                </a:solidFill>
                <a:effectLst/>
                <a:latin typeface="Times New Roman" panose="02020603050405020304" pitchFamily="18" charset="0"/>
                <a:ea typeface="-apple-system"/>
                <a:cs typeface="Times New Roman" panose="02020603050405020304" pitchFamily="18" charset="0"/>
              </a:rPr>
              <a:t>) at 768x768 resolution. Same number of parameters in the U-Net as 1.5, but uses </a:t>
            </a:r>
            <a:r>
              <a:rPr kumimoji="0" lang="zh-CN" altLang="zh-CN" sz="1600" b="0" i="0" u="sng" strike="noStrike" cap="none" normalizeH="0" baseline="0" dirty="0" smtClean="0">
                <a:ln>
                  <a:noFill/>
                </a:ln>
                <a:solidFill>
                  <a:srgbClr val="1F2328"/>
                </a:solidFill>
                <a:effectLst/>
                <a:latin typeface="Times New Roman" panose="02020603050405020304" pitchFamily="18" charset="0"/>
                <a:ea typeface="-apple-system"/>
                <a:cs typeface="Times New Roman" panose="02020603050405020304" pitchFamily="18" charset="0"/>
                <a:hlinkClick r:id="rId15"/>
              </a:rPr>
              <a:t>OpenCLIP-ViT/H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1F2328"/>
                </a:solidFill>
                <a:effectLst/>
                <a:latin typeface="Times New Roman" panose="02020603050405020304" pitchFamily="18" charset="0"/>
                <a:ea typeface="-apple-system"/>
                <a:cs typeface="Times New Roman" panose="02020603050405020304" pitchFamily="18" charset="0"/>
              </a:rPr>
              <a:t> as the text encoder and is trained from scratch. </a:t>
            </a:r>
            <a:r>
              <a:rPr kumimoji="0" lang="zh-CN" altLang="zh-CN" sz="1600" b="0" i="1" u="none" strike="noStrike" cap="none" normalizeH="0" baseline="0" dirty="0" smtClean="0">
                <a:ln>
                  <a:noFill/>
                </a:ln>
                <a:solidFill>
                  <a:srgbClr val="1F2328"/>
                </a:solidFill>
                <a:effectLst/>
                <a:latin typeface="Times New Roman" panose="02020603050405020304" pitchFamily="18" charset="0"/>
                <a:ea typeface="-apple-system"/>
                <a:cs typeface="Times New Roman" panose="02020603050405020304" pitchFamily="18" charset="0"/>
              </a:rPr>
              <a:t>SD 2.0-v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1F2328"/>
                </a:solidFill>
                <a:effectLst/>
                <a:latin typeface="Times New Roman" panose="02020603050405020304" pitchFamily="18" charset="0"/>
                <a:ea typeface="-apple-system"/>
                <a:cs typeface="Times New Roman" panose="02020603050405020304" pitchFamily="18" charset="0"/>
              </a:rPr>
              <a:t> is a so-called </a:t>
            </a:r>
            <a:r>
              <a:rPr kumimoji="0" lang="zh-CN" altLang="zh-CN" sz="1600" b="0" i="0" u="sng" strike="noStrike" cap="none" normalizeH="0" baseline="0" dirty="0" smtClean="0">
                <a:ln>
                  <a:noFill/>
                </a:ln>
                <a:solidFill>
                  <a:srgbClr val="1F2328"/>
                </a:solidFill>
                <a:effectLst/>
                <a:latin typeface="Times New Roman" panose="02020603050405020304" pitchFamily="18" charset="0"/>
                <a:ea typeface="-apple-system"/>
                <a:cs typeface="Times New Roman" panose="02020603050405020304" pitchFamily="18" charset="0"/>
                <a:hlinkClick r:id="rId16"/>
              </a:rPr>
              <a:t>v-prediction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1F2328"/>
                </a:solidFill>
                <a:effectLst/>
                <a:latin typeface="Times New Roman" panose="02020603050405020304" pitchFamily="18" charset="0"/>
                <a:ea typeface="-apple-system"/>
                <a:cs typeface="Times New Roman" panose="02020603050405020304" pitchFamily="18" charset="0"/>
              </a:rPr>
              <a:t> model.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1F2328"/>
                </a:solidFill>
                <a:effectLst/>
                <a:latin typeface="Times New Roman" panose="02020603050405020304" pitchFamily="18" charset="0"/>
                <a:ea typeface="-apple-system"/>
                <a:cs typeface="Times New Roman" panose="02020603050405020304" pitchFamily="18" charset="0"/>
              </a:rPr>
              <a:t>The above model is finetuned from </a:t>
            </a:r>
            <a:r>
              <a:rPr kumimoji="0" lang="zh-CN" altLang="zh-CN" sz="1600" b="0" i="1" u="none" strike="noStrike" cap="none" normalizeH="0" baseline="0" dirty="0" smtClean="0">
                <a:ln>
                  <a:noFill/>
                </a:ln>
                <a:solidFill>
                  <a:srgbClr val="1F2328"/>
                </a:solidFill>
                <a:effectLst/>
                <a:latin typeface="Times New Roman" panose="02020603050405020304" pitchFamily="18" charset="0"/>
                <a:ea typeface="-apple-system"/>
                <a:cs typeface="Times New Roman" panose="02020603050405020304" pitchFamily="18" charset="0"/>
              </a:rPr>
              <a:t>SD 2.0-base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1F2328"/>
                </a:solidFill>
                <a:effectLst/>
                <a:latin typeface="Times New Roman" panose="02020603050405020304" pitchFamily="18" charset="0"/>
                <a:ea typeface="-apple-system"/>
                <a:cs typeface="Times New Roman" panose="02020603050405020304" pitchFamily="18" charset="0"/>
              </a:rPr>
              <a:t>, which was trained as a standard noise-prediction model on 512x512 images and is also made available.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1F2328"/>
                </a:solidFill>
                <a:effectLst/>
                <a:latin typeface="Times New Roman" panose="02020603050405020304" pitchFamily="18" charset="0"/>
                <a:ea typeface="-apple-system"/>
                <a:cs typeface="Times New Roman" panose="02020603050405020304" pitchFamily="18" charset="0"/>
              </a:rPr>
              <a:t>Added a </a:t>
            </a:r>
            <a:r>
              <a:rPr kumimoji="0" lang="zh-CN" altLang="zh-CN" sz="1600" b="0" i="0" u="sng" strike="noStrike" cap="none" normalizeH="0" baseline="0" dirty="0" smtClean="0">
                <a:ln>
                  <a:noFill/>
                </a:ln>
                <a:solidFill>
                  <a:srgbClr val="1F2328"/>
                </a:solidFill>
                <a:effectLst/>
                <a:latin typeface="Times New Roman" panose="02020603050405020304" pitchFamily="18" charset="0"/>
                <a:ea typeface="-apple-system"/>
                <a:cs typeface="Times New Roman" panose="02020603050405020304" pitchFamily="18" charset="0"/>
                <a:hlinkClick r:id="rId17"/>
              </a:rPr>
              <a:t>x4 upscaling latent text-guided diffusion model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1F2328"/>
                </a:solidFill>
                <a:effectLst/>
                <a:latin typeface="Times New Roman" panose="02020603050405020304" pitchFamily="18" charset="0"/>
                <a:ea typeface="-apple-system"/>
                <a:cs typeface="Times New Roman" panose="02020603050405020304" pitchFamily="18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1F2328"/>
                </a:solidFill>
                <a:effectLst/>
                <a:latin typeface="Times New Roman" panose="02020603050405020304" pitchFamily="18" charset="0"/>
                <a:ea typeface="-apple-system"/>
                <a:cs typeface="Times New Roman" panose="02020603050405020304" pitchFamily="18" charset="0"/>
              </a:rPr>
              <a:t>New </a:t>
            </a:r>
            <a:r>
              <a:rPr kumimoji="0" lang="zh-CN" altLang="zh-CN" sz="1600" b="0" i="0" u="sng" strike="noStrike" cap="none" normalizeH="0" baseline="0" dirty="0" smtClean="0">
                <a:ln>
                  <a:noFill/>
                </a:ln>
                <a:solidFill>
                  <a:srgbClr val="1F2328"/>
                </a:solidFill>
                <a:effectLst/>
                <a:latin typeface="Times New Roman" panose="02020603050405020304" pitchFamily="18" charset="0"/>
                <a:ea typeface="-apple-system"/>
                <a:cs typeface="Times New Roman" panose="02020603050405020304" pitchFamily="18" charset="0"/>
                <a:hlinkClick r:id="rId18"/>
              </a:rPr>
              <a:t>depth-guided stable diffusion model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1F2328"/>
                </a:solidFill>
                <a:effectLst/>
                <a:latin typeface="Times New Roman" panose="02020603050405020304" pitchFamily="18" charset="0"/>
                <a:ea typeface="-apple-system"/>
                <a:cs typeface="Times New Roman" panose="02020603050405020304" pitchFamily="18" charset="0"/>
              </a:rPr>
              <a:t>, finetuned from </a:t>
            </a:r>
            <a:r>
              <a:rPr kumimoji="0" lang="zh-CN" altLang="zh-CN" sz="1600" b="0" i="1" u="none" strike="noStrike" cap="none" normalizeH="0" baseline="0" dirty="0" smtClean="0">
                <a:ln>
                  <a:noFill/>
                </a:ln>
                <a:solidFill>
                  <a:srgbClr val="1F2328"/>
                </a:solidFill>
                <a:effectLst/>
                <a:latin typeface="Times New Roman" panose="02020603050405020304" pitchFamily="18" charset="0"/>
                <a:ea typeface="-apple-system"/>
                <a:cs typeface="Times New Roman" panose="02020603050405020304" pitchFamily="18" charset="0"/>
              </a:rPr>
              <a:t>SD 2.0-base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1F2328"/>
                </a:solidFill>
                <a:effectLst/>
                <a:latin typeface="Times New Roman" panose="02020603050405020304" pitchFamily="18" charset="0"/>
                <a:ea typeface="-apple-system"/>
                <a:cs typeface="Times New Roman" panose="02020603050405020304" pitchFamily="18" charset="0"/>
              </a:rPr>
              <a:t>. The model is conditioned on monocular depth estimates inferred via </a:t>
            </a:r>
            <a:r>
              <a:rPr kumimoji="0" lang="zh-CN" altLang="zh-CN" sz="1600" b="0" i="0" u="sng" strike="noStrike" cap="none" normalizeH="0" baseline="0" dirty="0" smtClean="0">
                <a:ln>
                  <a:noFill/>
                </a:ln>
                <a:solidFill>
                  <a:srgbClr val="1F2328"/>
                </a:solidFill>
                <a:effectLst/>
                <a:latin typeface="Times New Roman" panose="02020603050405020304" pitchFamily="18" charset="0"/>
                <a:ea typeface="-apple-system"/>
                <a:cs typeface="Times New Roman" panose="02020603050405020304" pitchFamily="18" charset="0"/>
                <a:hlinkClick r:id="rId19"/>
              </a:rPr>
              <a:t>MiDaS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1F2328"/>
                </a:solidFill>
                <a:effectLst/>
                <a:latin typeface="Times New Roman" panose="02020603050405020304" pitchFamily="18" charset="0"/>
                <a:ea typeface="-apple-system"/>
                <a:cs typeface="Times New Roman" panose="02020603050405020304" pitchFamily="18" charset="0"/>
              </a:rPr>
              <a:t> and can be used for structure-preserving img2img and shape-conditional synthesis.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0" i="0" u="sng" strike="noStrike" cap="none" normalizeH="0" baseline="0" dirty="0" smtClean="0">
                <a:ln>
                  <a:noFill/>
                </a:ln>
                <a:solidFill>
                  <a:srgbClr val="1F2328"/>
                </a:solidFill>
                <a:effectLst/>
                <a:latin typeface="Times New Roman" panose="02020603050405020304" pitchFamily="18" charset="0"/>
                <a:ea typeface="-apple-system"/>
                <a:cs typeface="Times New Roman" panose="02020603050405020304" pitchFamily="18" charset="0"/>
              </a:rPr>
              <a:t>A </a:t>
            </a:r>
            <a:r>
              <a:rPr kumimoji="0" lang="zh-CN" altLang="zh-CN" sz="1600" b="0" i="0" u="sng" strike="noStrike" cap="none" normalizeH="0" baseline="0" dirty="0" smtClean="0">
                <a:ln>
                  <a:noFill/>
                </a:ln>
                <a:solidFill>
                  <a:srgbClr val="1F2328"/>
                </a:solidFill>
                <a:effectLst/>
                <a:latin typeface="Times New Roman" panose="02020603050405020304" pitchFamily="18" charset="0"/>
                <a:ea typeface="-apple-system"/>
                <a:cs typeface="Times New Roman" panose="02020603050405020304" pitchFamily="18" charset="0"/>
                <a:hlinkClick r:id="rId20"/>
              </a:rPr>
              <a:t>text-guided inpainting model</a:t>
            </a: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1F2328"/>
                </a:solidFill>
                <a:effectLst/>
                <a:latin typeface="Times New Roman" panose="02020603050405020304" pitchFamily="18" charset="0"/>
                <a:ea typeface="-apple-system"/>
                <a:cs typeface="Times New Roman" panose="02020603050405020304" pitchFamily="18" charset="0"/>
              </a:rPr>
              <a:t>, finetuned from SD</a:t>
            </a:r>
            <a:r>
              <a:rPr kumimoji="0" lang="zh-CN" altLang="zh-CN" sz="1600" b="0" i="0" u="sng" strike="noStrike" cap="none" normalizeH="0" baseline="0" dirty="0" smtClean="0">
                <a:ln>
                  <a:noFill/>
                </a:ln>
                <a:solidFill>
                  <a:srgbClr val="1F2328"/>
                </a:solidFill>
                <a:effectLst/>
                <a:latin typeface="Times New Roman" panose="02020603050405020304" pitchFamily="18" charset="0"/>
                <a:ea typeface="-apple-system"/>
                <a:cs typeface="Times New Roman" panose="02020603050405020304" pitchFamily="18" charset="0"/>
              </a:rPr>
              <a:t> </a:t>
            </a:r>
            <a:r>
              <a:rPr kumimoji="0" lang="zh-CN" altLang="zh-CN" sz="1600" b="0" i="1" u="sng" strike="noStrike" cap="none" normalizeH="0" baseline="0" dirty="0" smtClean="0">
                <a:ln>
                  <a:noFill/>
                </a:ln>
                <a:solidFill>
                  <a:srgbClr val="1F2328"/>
                </a:solidFill>
                <a:effectLst/>
                <a:latin typeface="Times New Roman" panose="02020603050405020304" pitchFamily="18" charset="0"/>
                <a:ea typeface="-apple-system"/>
                <a:cs typeface="Times New Roman" panose="02020603050405020304" pitchFamily="18" charset="0"/>
              </a:rPr>
              <a:t>2.0-base</a:t>
            </a:r>
            <a:r>
              <a:rPr kumimoji="0" lang="zh-CN" altLang="zh-CN" sz="1600" b="0" i="0" u="sng" strike="noStrike" cap="none" normalizeH="0" baseline="0" dirty="0" smtClean="0">
                <a:ln>
                  <a:noFill/>
                </a:ln>
                <a:solidFill>
                  <a:srgbClr val="1F2328"/>
                </a:solidFill>
                <a:effectLst/>
                <a:latin typeface="Times New Roman" panose="02020603050405020304" pitchFamily="18" charset="0"/>
                <a:ea typeface="-apple-system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45560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569</TotalTime>
  <Words>1684</Words>
  <Application>Microsoft Office PowerPoint</Application>
  <PresentationFormat>宽屏</PresentationFormat>
  <Paragraphs>122</Paragraphs>
  <Slides>18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8" baseType="lpstr">
      <vt:lpstr>-apple-system</vt:lpstr>
      <vt:lpstr>Open Sans</vt:lpstr>
      <vt:lpstr>var(--fontStack-monospace, ui-monospace, SFMono-Regular, SF Mono, Menlo, Consolas, Liberation Mono, monospace)</vt:lpstr>
      <vt:lpstr>等线</vt:lpstr>
      <vt:lpstr>等线 Light</vt:lpstr>
      <vt:lpstr>Arial</vt:lpstr>
      <vt:lpstr>Cambria Math</vt:lpstr>
      <vt:lpstr>Times New Roman</vt:lpstr>
      <vt:lpstr>Wingdings</vt:lpstr>
      <vt:lpstr>Office 主题​​</vt:lpstr>
      <vt:lpstr>Introduction to Stable Diffusion  - GIS Lab 2024 Short-term Course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P R 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Stable Diffusion  - GIS Lab 2024 Short-term Course</dc:title>
  <dc:creator>Windows User</dc:creator>
  <cp:lastModifiedBy>Windows User</cp:lastModifiedBy>
  <cp:revision>35</cp:revision>
  <dcterms:created xsi:type="dcterms:W3CDTF">2024-07-14T01:47:15Z</dcterms:created>
  <dcterms:modified xsi:type="dcterms:W3CDTF">2024-07-15T09:03:43Z</dcterms:modified>
</cp:coreProperties>
</file>