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1" r:id="rId2"/>
    <p:sldId id="293" r:id="rId3"/>
    <p:sldId id="266" r:id="rId4"/>
    <p:sldId id="267" r:id="rId5"/>
    <p:sldId id="298" r:id="rId6"/>
    <p:sldId id="289" r:id="rId7"/>
    <p:sldId id="303" r:id="rId8"/>
    <p:sldId id="29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颜 丹阳" initials="颜" lastIdx="1" clrIdx="0">
    <p:extLst>
      <p:ext uri="{19B8F6BF-5375-455C-9EA6-DF929625EA0E}">
        <p15:presenceInfo xmlns:p15="http://schemas.microsoft.com/office/powerpoint/2012/main" userId="2d61c1b952fbf27a" providerId="Windows Live"/>
      </p:ext>
    </p:extLst>
  </p:cmAuthor>
  <p:cmAuthor id="2" name="孙逍遥" initials="孙逍遥" lastIdx="12" clrIdx="1">
    <p:extLst>
      <p:ext uri="{19B8F6BF-5375-455C-9EA6-DF929625EA0E}">
        <p15:presenceInfo xmlns:p15="http://schemas.microsoft.com/office/powerpoint/2012/main" userId="7c268b08a5e447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DDEDDC"/>
    <a:srgbClr val="FFF3CB"/>
    <a:srgbClr val="E3D4E7"/>
    <a:srgbClr val="D9E8FC"/>
    <a:srgbClr val="D6E9D5"/>
    <a:srgbClr val="E28560"/>
    <a:srgbClr val="CC3300"/>
    <a:srgbClr val="FF99FF"/>
    <a:srgbClr val="F7D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71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FE70A-9220-4466-A115-A40146D18AD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96336-D714-49A9-9FC6-335151D0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添加报告人姓名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2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1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96336-D714-49A9-9FC6-335151D01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6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96336-D714-49A9-9FC6-335151D01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5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9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96336-D714-49A9-9FC6-335151D01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6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96336-D714-49A9-9FC6-335151D01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0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4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副标题 2">
            <a:extLst>
              <a:ext uri="{FF2B5EF4-FFF2-40B4-BE49-F238E27FC236}">
                <a16:creationId xmlns:a16="http://schemas.microsoft.com/office/drawing/2014/main" id="{97E5E18B-82AF-A53B-A571-7A578EAE7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020" y="2562755"/>
            <a:ext cx="7969961" cy="1655762"/>
          </a:xfrm>
        </p:spPr>
        <p:txBody>
          <a:bodyPr anchor="ctr">
            <a:noAutofit/>
          </a:bodyPr>
          <a:lstStyle/>
          <a:p>
            <a:r>
              <a:rPr lang="zh-CN" altLang="en-US" sz="5400" b="1" dirty="0" smtClean="0"/>
              <a:t>基于扩散模型的灾后遥感图像生成</a:t>
            </a:r>
            <a:endParaRPr lang="zh-CN" altLang="en-US" sz="54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F10B5FB-024A-34B0-A6A1-841E7625FF9C}"/>
              </a:ext>
            </a:extLst>
          </p:cNvPr>
          <p:cNvSpPr txBox="1"/>
          <p:nvPr/>
        </p:nvSpPr>
        <p:spPr>
          <a:xfrm>
            <a:off x="4475151" y="4737225"/>
            <a:ext cx="3241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汇报</a:t>
            </a:r>
            <a:r>
              <a:rPr lang="zh-CN" altLang="en-US" sz="2000" dirty="0"/>
              <a:t>日期：</a:t>
            </a:r>
            <a:r>
              <a:rPr lang="en-US" altLang="zh-CN" sz="2000" dirty="0"/>
              <a:t>2024</a:t>
            </a:r>
            <a:r>
              <a:rPr lang="zh-CN" altLang="en-US" sz="2000" dirty="0" smtClean="0"/>
              <a:t>年</a:t>
            </a:r>
            <a:r>
              <a:rPr lang="en-US" altLang="zh-CN" sz="2000" dirty="0"/>
              <a:t>7</a:t>
            </a:r>
            <a:r>
              <a:rPr lang="zh-CN" altLang="en-US" sz="2000" dirty="0" smtClean="0"/>
              <a:t>月</a:t>
            </a:r>
            <a:r>
              <a:rPr lang="en-US" altLang="zh-CN" sz="2000" dirty="0"/>
              <a:t>5</a:t>
            </a:r>
            <a:r>
              <a:rPr lang="zh-CN" altLang="en-US" sz="2000" dirty="0" smtClean="0"/>
              <a:t>日</a:t>
            </a:r>
            <a:endParaRPr lang="en-US" altLang="zh-CN" sz="2000" dirty="0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1333E596-D35D-E0F9-6CE3-484E42BB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2726" y="1037421"/>
            <a:ext cx="5661235" cy="75651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20386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浙江大学地球科学学院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4E0AAE43-9F9F-EC41-69A9-FF495FD67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56" y="964095"/>
            <a:ext cx="903170" cy="9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476985" y="2714351"/>
            <a:ext cx="4556948" cy="1008189"/>
            <a:chOff x="4476985" y="2703555"/>
            <a:chExt cx="4556948" cy="1008189"/>
          </a:xfrm>
        </p:grpSpPr>
        <p:sp>
          <p:nvSpPr>
            <p:cNvPr id="8" name="文本框 7"/>
            <p:cNvSpPr txBox="1"/>
            <p:nvPr/>
          </p:nvSpPr>
          <p:spPr>
            <a:xfrm>
              <a:off x="4476985" y="2703555"/>
              <a:ext cx="4556948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zh-CN" altLang="en-US" sz="54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5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04288" y="3711744"/>
              <a:ext cx="4294179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10581005" y="789940"/>
            <a:ext cx="766445" cy="770255"/>
            <a:chOff x="8754" y="785"/>
            <a:chExt cx="1958" cy="1968"/>
          </a:xfrm>
        </p:grpSpPr>
        <p:sp>
          <p:nvSpPr>
            <p:cNvPr id="2" name="íṡḷîḍê"/>
            <p:cNvSpPr/>
            <p:nvPr/>
          </p:nvSpPr>
          <p:spPr bwMode="auto">
            <a:xfrm>
              <a:off x="9285" y="1408"/>
              <a:ext cx="897" cy="82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" name="íŝḻiḍè"/>
            <p:cNvSpPr/>
            <p:nvPr/>
          </p:nvSpPr>
          <p:spPr bwMode="auto">
            <a:xfrm>
              <a:off x="8856" y="1941"/>
              <a:ext cx="231" cy="183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1" name="îS1iďê"/>
            <p:cNvSpPr/>
            <p:nvPr/>
          </p:nvSpPr>
          <p:spPr bwMode="auto">
            <a:xfrm>
              <a:off x="8918" y="2054"/>
              <a:ext cx="226" cy="176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3" name="i$ḷíḓe"/>
            <p:cNvSpPr/>
            <p:nvPr/>
          </p:nvSpPr>
          <p:spPr bwMode="auto">
            <a:xfrm>
              <a:off x="8980" y="2173"/>
              <a:ext cx="226" cy="176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1" name="îş1íḍé"/>
            <p:cNvSpPr/>
            <p:nvPr/>
          </p:nvSpPr>
          <p:spPr bwMode="auto">
            <a:xfrm>
              <a:off x="9070" y="2292"/>
              <a:ext cx="181" cy="131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2" name="išḻïde"/>
            <p:cNvSpPr/>
            <p:nvPr/>
          </p:nvSpPr>
          <p:spPr bwMode="auto">
            <a:xfrm>
              <a:off x="9154" y="2322"/>
              <a:ext cx="148" cy="147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3" name="ís1ïḓè"/>
            <p:cNvSpPr/>
            <p:nvPr/>
          </p:nvSpPr>
          <p:spPr bwMode="auto">
            <a:xfrm>
              <a:off x="9184" y="2361"/>
              <a:ext cx="181" cy="1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4" name="ïṩlïďê"/>
            <p:cNvSpPr/>
            <p:nvPr/>
          </p:nvSpPr>
          <p:spPr bwMode="auto">
            <a:xfrm>
              <a:off x="9313" y="2394"/>
              <a:ext cx="198" cy="21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5" name="íSliḋê"/>
            <p:cNvSpPr/>
            <p:nvPr/>
          </p:nvSpPr>
          <p:spPr bwMode="auto">
            <a:xfrm>
              <a:off x="9472" y="2458"/>
              <a:ext cx="140" cy="191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6" name="ísļîdè"/>
            <p:cNvSpPr/>
            <p:nvPr/>
          </p:nvSpPr>
          <p:spPr bwMode="auto">
            <a:xfrm>
              <a:off x="9686" y="2463"/>
              <a:ext cx="112" cy="193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7" name="îSlíḋé"/>
            <p:cNvSpPr/>
            <p:nvPr/>
          </p:nvSpPr>
          <p:spPr bwMode="auto">
            <a:xfrm>
              <a:off x="9815" y="2446"/>
              <a:ext cx="136" cy="1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8" name="íŝ1ïḓê"/>
            <p:cNvSpPr/>
            <p:nvPr/>
          </p:nvSpPr>
          <p:spPr bwMode="auto">
            <a:xfrm>
              <a:off x="9934" y="2411"/>
              <a:ext cx="79" cy="188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9" name="ï$ľíḑè"/>
            <p:cNvSpPr/>
            <p:nvPr/>
          </p:nvSpPr>
          <p:spPr bwMode="auto">
            <a:xfrm>
              <a:off x="9962" y="2372"/>
              <a:ext cx="136" cy="205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0" name="ïṧ1íḓè"/>
            <p:cNvSpPr/>
            <p:nvPr/>
          </p:nvSpPr>
          <p:spPr bwMode="auto">
            <a:xfrm>
              <a:off x="10086" y="2327"/>
              <a:ext cx="169" cy="193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1" name="işļïḑê"/>
            <p:cNvSpPr/>
            <p:nvPr/>
          </p:nvSpPr>
          <p:spPr bwMode="auto">
            <a:xfrm>
              <a:off x="10165" y="2265"/>
              <a:ext cx="204" cy="193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2" name="îŝ1îdé"/>
            <p:cNvSpPr/>
            <p:nvPr/>
          </p:nvSpPr>
          <p:spPr bwMode="auto">
            <a:xfrm>
              <a:off x="10262" y="2203"/>
              <a:ext cx="191" cy="152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3" name="iṩlîḍe"/>
            <p:cNvSpPr/>
            <p:nvPr/>
          </p:nvSpPr>
          <p:spPr bwMode="auto">
            <a:xfrm>
              <a:off x="10324" y="2141"/>
              <a:ext cx="186" cy="107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4" name="ïṣlíḋe"/>
            <p:cNvSpPr/>
            <p:nvPr/>
          </p:nvSpPr>
          <p:spPr bwMode="auto">
            <a:xfrm>
              <a:off x="10351" y="2027"/>
              <a:ext cx="204" cy="136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5" name="ísļiďè"/>
            <p:cNvSpPr/>
            <p:nvPr/>
          </p:nvSpPr>
          <p:spPr bwMode="auto">
            <a:xfrm>
              <a:off x="9420" y="2186"/>
              <a:ext cx="97" cy="129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6" name="íṡlïde"/>
            <p:cNvSpPr/>
            <p:nvPr/>
          </p:nvSpPr>
          <p:spPr bwMode="auto">
            <a:xfrm>
              <a:off x="9601" y="2230"/>
              <a:ext cx="85" cy="141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7" name="iṩlide"/>
            <p:cNvSpPr/>
            <p:nvPr/>
          </p:nvSpPr>
          <p:spPr bwMode="auto">
            <a:xfrm>
              <a:off x="9775" y="2230"/>
              <a:ext cx="91" cy="148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8" name="îs1ïde"/>
            <p:cNvSpPr/>
            <p:nvPr/>
          </p:nvSpPr>
          <p:spPr bwMode="auto">
            <a:xfrm>
              <a:off x="9934" y="2208"/>
              <a:ext cx="79" cy="141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9" name="i$ľïḑe"/>
            <p:cNvSpPr/>
            <p:nvPr/>
          </p:nvSpPr>
          <p:spPr bwMode="auto">
            <a:xfrm>
              <a:off x="8868" y="1425"/>
              <a:ext cx="85" cy="57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0" name="iŝļíḍè"/>
            <p:cNvSpPr/>
            <p:nvPr/>
          </p:nvSpPr>
          <p:spPr bwMode="auto">
            <a:xfrm>
              <a:off x="8940" y="1504"/>
              <a:ext cx="67" cy="47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1" name="íṩḻîḋê"/>
            <p:cNvSpPr/>
            <p:nvPr/>
          </p:nvSpPr>
          <p:spPr bwMode="auto">
            <a:xfrm>
              <a:off x="8980" y="1301"/>
              <a:ext cx="248" cy="409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2" name="íṡľiḑê"/>
            <p:cNvSpPr/>
            <p:nvPr/>
          </p:nvSpPr>
          <p:spPr bwMode="auto">
            <a:xfrm>
              <a:off x="9460" y="926"/>
              <a:ext cx="74" cy="74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3" name="iṥļiḓe"/>
            <p:cNvSpPr/>
            <p:nvPr/>
          </p:nvSpPr>
          <p:spPr bwMode="auto">
            <a:xfrm>
              <a:off x="9432" y="1040"/>
              <a:ext cx="45" cy="62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4" name="iŝ1îḋé"/>
            <p:cNvSpPr/>
            <p:nvPr/>
          </p:nvSpPr>
          <p:spPr bwMode="auto">
            <a:xfrm>
              <a:off x="9556" y="989"/>
              <a:ext cx="102" cy="97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5" name="iṩḷiḓè"/>
            <p:cNvSpPr/>
            <p:nvPr/>
          </p:nvSpPr>
          <p:spPr bwMode="auto">
            <a:xfrm>
              <a:off x="9556" y="1080"/>
              <a:ext cx="95" cy="72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6" name="îṥ1ïďé"/>
            <p:cNvSpPr/>
            <p:nvPr/>
          </p:nvSpPr>
          <p:spPr bwMode="auto">
            <a:xfrm>
              <a:off x="9358" y="1108"/>
              <a:ext cx="131" cy="181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7" name="iSḷiḍé"/>
            <p:cNvSpPr/>
            <p:nvPr/>
          </p:nvSpPr>
          <p:spPr bwMode="auto">
            <a:xfrm>
              <a:off x="9912" y="989"/>
              <a:ext cx="231" cy="250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8" name="îşļíďê"/>
            <p:cNvSpPr/>
            <p:nvPr/>
          </p:nvSpPr>
          <p:spPr bwMode="auto">
            <a:xfrm>
              <a:off x="10093" y="1216"/>
              <a:ext cx="55" cy="7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9" name="îš1íḍê"/>
            <p:cNvSpPr/>
            <p:nvPr/>
          </p:nvSpPr>
          <p:spPr bwMode="auto">
            <a:xfrm>
              <a:off x="10334" y="1385"/>
              <a:ext cx="52" cy="52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0" name="íŝliḓê"/>
            <p:cNvSpPr/>
            <p:nvPr/>
          </p:nvSpPr>
          <p:spPr bwMode="auto">
            <a:xfrm>
              <a:off x="10250" y="1459"/>
              <a:ext cx="152" cy="154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1" name="iṡļiḍe"/>
            <p:cNvSpPr/>
            <p:nvPr/>
          </p:nvSpPr>
          <p:spPr bwMode="auto">
            <a:xfrm>
              <a:off x="10312" y="1368"/>
              <a:ext cx="305" cy="188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2" name="ï$ļïdé"/>
            <p:cNvSpPr/>
            <p:nvPr/>
          </p:nvSpPr>
          <p:spPr bwMode="auto">
            <a:xfrm>
              <a:off x="8754" y="785"/>
              <a:ext cx="1958" cy="1968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3" name="íšlíḓe"/>
            <p:cNvSpPr/>
            <p:nvPr/>
          </p:nvSpPr>
          <p:spPr bwMode="auto">
            <a:xfrm>
              <a:off x="9194" y="1221"/>
              <a:ext cx="1085" cy="930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4" name="ïṣļïḍê"/>
            <p:cNvSpPr/>
            <p:nvPr/>
          </p:nvSpPr>
          <p:spPr bwMode="auto">
            <a:xfrm>
              <a:off x="10401" y="1914"/>
              <a:ext cx="210" cy="114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1939336" y="2420811"/>
            <a:ext cx="1592179" cy="1592179"/>
          </a:xfrm>
          <a:prstGeom prst="ellipse">
            <a:avLst/>
          </a:prstGeom>
          <a:solidFill>
            <a:srgbClr val="1F4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5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2526BE-01A7-82F5-6083-FFF14CDD1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25"/>
          <a:stretch/>
        </p:blipFill>
        <p:spPr>
          <a:xfrm>
            <a:off x="0" y="-50505"/>
            <a:ext cx="12192000" cy="14453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0BEF8B-9810-5916-6E79-EE67DE66724E}"/>
              </a:ext>
            </a:extLst>
          </p:cNvPr>
          <p:cNvSpPr/>
          <p:nvPr/>
        </p:nvSpPr>
        <p:spPr>
          <a:xfrm>
            <a:off x="497839" y="71718"/>
            <a:ext cx="11096513" cy="8172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600" b="1" i="0" dirty="0" smtClean="0">
                <a:solidFill>
                  <a:srgbClr val="1B4975"/>
                </a:solidFill>
                <a:effectLst/>
                <a:latin typeface="+mn-ea"/>
              </a:rPr>
              <a:t>研究内容</a:t>
            </a:r>
            <a:endParaRPr lang="en-US" altLang="zh-CN" sz="3600" b="1" dirty="0">
              <a:solidFill>
                <a:srgbClr val="1B4975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34" y="1301125"/>
            <a:ext cx="117846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1.</a:t>
            </a:r>
            <a:r>
              <a:rPr lang="zh-CN" altLang="zh-CN" b="1" dirty="0" smtClean="0">
                <a:latin typeface="Arial" panose="020B0604020202020204" pitchFamily="34" charset="0"/>
              </a:rPr>
              <a:t>数据预处理</a:t>
            </a:r>
            <a:endParaRPr lang="zh-CN" altLang="zh-CN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Arial" panose="020B0604020202020204" pitchFamily="34" charset="0"/>
              </a:rPr>
              <a:t>搜集和获取灾害遥感</a:t>
            </a:r>
            <a:r>
              <a:rPr lang="zh-CN" altLang="zh-CN" dirty="0" smtClean="0">
                <a:latin typeface="Arial" panose="020B0604020202020204" pitchFamily="34" charset="0"/>
              </a:rPr>
              <a:t>影像</a:t>
            </a:r>
            <a:r>
              <a:rPr lang="zh-CN" altLang="zh-CN" dirty="0">
                <a:latin typeface="Arial" panose="020B0604020202020204" pitchFamily="34" charset="0"/>
              </a:rPr>
              <a:t>数据</a:t>
            </a:r>
            <a:r>
              <a:rPr lang="zh-CN" altLang="zh-CN" dirty="0" smtClean="0">
                <a:latin typeface="Arial" panose="020B0604020202020204" pitchFamily="34" charset="0"/>
              </a:rPr>
              <a:t>集</a:t>
            </a:r>
            <a:r>
              <a:rPr lang="en-US" altLang="zh-CN" dirty="0" err="1" smtClean="0">
                <a:latin typeface="Arial" panose="020B0604020202020204" pitchFamily="34" charset="0"/>
              </a:rPr>
              <a:t>xBD</a:t>
            </a:r>
            <a:r>
              <a:rPr lang="zh-CN" altLang="en-US" dirty="0" smtClean="0">
                <a:latin typeface="Arial" panose="020B0604020202020204" pitchFamily="34" charset="0"/>
              </a:rPr>
              <a:t>，以及大规模遥感图像数据集</a:t>
            </a:r>
            <a:r>
              <a:rPr lang="en-US" altLang="zh-CN" dirty="0" err="1" smtClean="0">
                <a:latin typeface="Arial" panose="020B0604020202020204" pitchFamily="34" charset="0"/>
              </a:rPr>
              <a:t>fMoW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Arial" panose="020B0604020202020204" pitchFamily="34" charset="0"/>
              </a:rPr>
              <a:t>使用fMoW数据集进行场景分类，识别出易受影响的区域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</a:rPr>
              <a:t>将灾前影像、灾后影像、分割图数据配对存储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2.</a:t>
            </a:r>
            <a:r>
              <a:rPr lang="zh-CN" altLang="zh-CN" b="1" dirty="0" smtClean="0">
                <a:latin typeface="Arial" panose="020B0604020202020204" pitchFamily="34" charset="0"/>
              </a:rPr>
              <a:t>模型</a:t>
            </a:r>
            <a:r>
              <a:rPr lang="zh-CN" altLang="zh-CN" b="1" dirty="0">
                <a:latin typeface="Arial" panose="020B0604020202020204" pitchFamily="34" charset="0"/>
              </a:rPr>
              <a:t>生成图像</a:t>
            </a:r>
            <a:endParaRPr lang="zh-CN" altLang="zh-CN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Arial" panose="020B0604020202020204" pitchFamily="34" charset="0"/>
              </a:rPr>
              <a:t>使用提供</a:t>
            </a:r>
            <a:r>
              <a:rPr lang="zh-CN" altLang="zh-CN" dirty="0" smtClean="0">
                <a:latin typeface="Arial" panose="020B0604020202020204" pitchFamily="34" charset="0"/>
              </a:rPr>
              <a:t>提示</a:t>
            </a:r>
            <a:r>
              <a:rPr lang="zh-CN" altLang="en-US" dirty="0" smtClean="0">
                <a:latin typeface="Arial" panose="020B0604020202020204" pitchFamily="34" charset="0"/>
              </a:rPr>
              <a:t>词</a:t>
            </a:r>
            <a:r>
              <a:rPr lang="zh-CN" altLang="zh-CN" dirty="0" smtClean="0">
                <a:latin typeface="Arial" panose="020B0604020202020204" pitchFamily="34" charset="0"/>
              </a:rPr>
              <a:t>（</a:t>
            </a:r>
            <a:r>
              <a:rPr lang="zh-CN" altLang="zh-CN" dirty="0">
                <a:latin typeface="Arial" panose="020B0604020202020204" pitchFamily="34" charset="0"/>
              </a:rPr>
              <a:t>prompt）和参考图像的未加条件限制的DiffusionSAT生成灾害前后遥感图像，并进行对比。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3.</a:t>
            </a:r>
            <a:r>
              <a:rPr lang="zh-CN" altLang="zh-CN" b="1" dirty="0" smtClean="0">
                <a:latin typeface="Arial" panose="020B0604020202020204" pitchFamily="34" charset="0"/>
              </a:rPr>
              <a:t>模型</a:t>
            </a:r>
            <a:r>
              <a:rPr lang="zh-CN" altLang="zh-CN" b="1" dirty="0">
                <a:latin typeface="Arial" panose="020B0604020202020204" pitchFamily="34" charset="0"/>
              </a:rPr>
              <a:t>微调与条件控制</a:t>
            </a:r>
            <a:endParaRPr lang="zh-CN" altLang="zh-CN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Arial" panose="020B0604020202020204" pitchFamily="34" charset="0"/>
              </a:rPr>
              <a:t>在DiffusionSAT的基础上，使用ControlNet模型进行微调。通过冻结预训练的扩散模型参数，结合可训练的副本，提升生成图像的质量。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4.</a:t>
            </a:r>
            <a:r>
              <a:rPr lang="zh-CN" altLang="zh-CN" b="1" dirty="0" smtClean="0">
                <a:latin typeface="Arial" panose="020B0604020202020204" pitchFamily="34" charset="0"/>
              </a:rPr>
              <a:t>效果</a:t>
            </a:r>
            <a:r>
              <a:rPr lang="zh-CN" altLang="zh-CN" b="1" dirty="0">
                <a:latin typeface="Arial" panose="020B0604020202020204" pitchFamily="34" charset="0"/>
              </a:rPr>
              <a:t>优化</a:t>
            </a:r>
            <a:endParaRPr lang="zh-CN" altLang="zh-CN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Arial" panose="020B0604020202020204" pitchFamily="34" charset="0"/>
              </a:rPr>
              <a:t>使用高分辨率卫星图像数据集（如Vivid Standard Imagery Basemaps等）进行模型微调和优化，重点提升事件后图像的生成能力和模型预测效果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1D1E0C-7208-96DE-694B-33403F545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25"/>
          <a:stretch/>
        </p:blipFill>
        <p:spPr>
          <a:xfrm>
            <a:off x="0" y="-47031"/>
            <a:ext cx="12192000" cy="14453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B0A268-D346-5FA4-FBBD-152509EDFD00}"/>
              </a:ext>
            </a:extLst>
          </p:cNvPr>
          <p:cNvSpPr/>
          <p:nvPr/>
        </p:nvSpPr>
        <p:spPr>
          <a:xfrm>
            <a:off x="497839" y="71718"/>
            <a:ext cx="11096513" cy="8172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600" b="1" i="0" dirty="0" smtClean="0">
                <a:solidFill>
                  <a:srgbClr val="1B4975"/>
                </a:solidFill>
                <a:effectLst/>
                <a:latin typeface="+mn-ea"/>
              </a:rPr>
              <a:t>研究</a:t>
            </a:r>
            <a:r>
              <a:rPr lang="zh-CN" altLang="en-US" sz="3600" b="1" dirty="0" smtClean="0">
                <a:solidFill>
                  <a:srgbClr val="1B4975"/>
                </a:solidFill>
                <a:latin typeface="+mn-ea"/>
              </a:rPr>
              <a:t>意义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9131" y="4683705"/>
            <a:ext cx="1057847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566EB4"/>
                </a:solidFill>
              </a:rPr>
              <a:t>研究目标：</a:t>
            </a:r>
            <a:endParaRPr lang="en-US" altLang="zh-CN" sz="2400" b="1" dirty="0">
              <a:solidFill>
                <a:srgbClr val="566EB4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1.</a:t>
            </a:r>
            <a:r>
              <a:rPr lang="zh-CN" altLang="zh-CN" dirty="0" smtClean="0">
                <a:latin typeface="Arial" panose="020B0604020202020204" pitchFamily="34" charset="0"/>
              </a:rPr>
              <a:t>开发</a:t>
            </a:r>
            <a:r>
              <a:rPr lang="zh-CN" altLang="en-US" dirty="0" smtClean="0">
                <a:latin typeface="Arial" panose="020B0604020202020204" pitchFamily="34" charset="0"/>
              </a:rPr>
              <a:t>生成</a:t>
            </a:r>
            <a:r>
              <a:rPr lang="zh-CN" altLang="zh-CN" dirty="0" smtClean="0">
                <a:latin typeface="Arial" panose="020B0604020202020204" pitchFamily="34" charset="0"/>
              </a:rPr>
              <a:t>专门</a:t>
            </a:r>
            <a:r>
              <a:rPr lang="zh-CN" altLang="zh-CN" dirty="0">
                <a:latin typeface="Arial" panose="020B0604020202020204" pitchFamily="34" charset="0"/>
              </a:rPr>
              <a:t>用于</a:t>
            </a:r>
            <a:r>
              <a:rPr lang="zh-CN" altLang="zh-CN" b="1" dirty="0" smtClean="0">
                <a:latin typeface="Arial" panose="020B0604020202020204" pitchFamily="34" charset="0"/>
              </a:rPr>
              <a:t>生成</a:t>
            </a:r>
            <a:r>
              <a:rPr lang="zh-CN" altLang="en-US" b="1" dirty="0">
                <a:latin typeface="Arial" panose="020B0604020202020204" pitchFamily="34" charset="0"/>
              </a:rPr>
              <a:t>灾</a:t>
            </a:r>
            <a:r>
              <a:rPr lang="zh-CN" altLang="zh-CN" b="1" dirty="0" smtClean="0">
                <a:latin typeface="Arial" panose="020B0604020202020204" pitchFamily="34" charset="0"/>
              </a:rPr>
              <a:t>后</a:t>
            </a:r>
            <a:r>
              <a:rPr lang="zh-CN" altLang="zh-CN" b="1" dirty="0">
                <a:latin typeface="Arial" panose="020B0604020202020204" pitchFamily="34" charset="0"/>
              </a:rPr>
              <a:t>遥感图像</a:t>
            </a:r>
            <a:r>
              <a:rPr lang="zh-CN" altLang="zh-CN" dirty="0" smtClean="0">
                <a:latin typeface="Arial" panose="020B0604020202020204" pitchFamily="34" charset="0"/>
              </a:rPr>
              <a:t>的扩散</a:t>
            </a:r>
            <a:r>
              <a:rPr lang="zh-CN" altLang="zh-CN" dirty="0">
                <a:latin typeface="Arial" panose="020B0604020202020204" pitchFamily="34" charset="0"/>
              </a:rPr>
              <a:t>模型。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2.</a:t>
            </a:r>
            <a:r>
              <a:rPr lang="zh-CN" altLang="zh-CN" dirty="0" smtClean="0">
                <a:latin typeface="Arial" panose="020B0604020202020204" pitchFamily="34" charset="0"/>
              </a:rPr>
              <a:t>生成</a:t>
            </a:r>
            <a:r>
              <a:rPr lang="zh-CN" altLang="en-US" dirty="0" smtClean="0">
                <a:latin typeface="Arial" panose="020B0604020202020204" pitchFamily="34" charset="0"/>
              </a:rPr>
              <a:t>灾后遥感影像</a:t>
            </a:r>
            <a:r>
              <a:rPr lang="zh-CN" altLang="zh-CN" dirty="0" smtClean="0">
                <a:latin typeface="Arial" panose="020B0604020202020204" pitchFamily="34" charset="0"/>
              </a:rPr>
              <a:t>数据</a:t>
            </a:r>
            <a:r>
              <a:rPr lang="zh-CN" altLang="zh-CN" dirty="0">
                <a:latin typeface="Arial" panose="020B0604020202020204" pitchFamily="34" charset="0"/>
              </a:rPr>
              <a:t>集，为未来研究和应用</a:t>
            </a:r>
            <a:r>
              <a:rPr lang="zh-CN" altLang="zh-CN" b="1" dirty="0">
                <a:latin typeface="Arial" panose="020B0604020202020204" pitchFamily="34" charset="0"/>
              </a:rPr>
              <a:t>提供数据</a:t>
            </a:r>
            <a:r>
              <a:rPr lang="zh-CN" altLang="zh-CN" b="1" dirty="0" smtClean="0">
                <a:latin typeface="Arial" panose="020B0604020202020204" pitchFamily="34" charset="0"/>
              </a:rPr>
              <a:t>支持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3.</a:t>
            </a:r>
            <a:r>
              <a:rPr lang="zh-CN" altLang="zh-CN" dirty="0" smtClean="0">
                <a:latin typeface="Arial" panose="020B0604020202020204" pitchFamily="34" charset="0"/>
              </a:rPr>
              <a:t>展示</a:t>
            </a:r>
            <a:r>
              <a:rPr lang="zh-CN" altLang="zh-CN" dirty="0">
                <a:latin typeface="Arial" panose="020B0604020202020204" pitchFamily="34" charset="0"/>
              </a:rPr>
              <a:t>模型在</a:t>
            </a:r>
            <a:r>
              <a:rPr lang="zh-CN" altLang="zh-CN" b="1" dirty="0">
                <a:latin typeface="Arial" panose="020B0604020202020204" pitchFamily="34" charset="0"/>
              </a:rPr>
              <a:t>下游任务</a:t>
            </a:r>
            <a:r>
              <a:rPr lang="zh-CN" altLang="zh-CN" dirty="0">
                <a:latin typeface="Arial" panose="020B0604020202020204" pitchFamily="34" charset="0"/>
              </a:rPr>
              <a:t>（如图像分割、场景分类和变化检测）中的优势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130" y="1158973"/>
            <a:ext cx="119628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1.</a:t>
            </a:r>
            <a:r>
              <a:rPr lang="zh-CN" altLang="zh-CN" b="1" dirty="0" smtClean="0">
                <a:latin typeface="Arial" panose="020B0604020202020204" pitchFamily="34" charset="0"/>
              </a:rPr>
              <a:t>提升</a:t>
            </a:r>
            <a:r>
              <a:rPr lang="zh-CN" altLang="zh-CN" b="1" dirty="0">
                <a:latin typeface="Arial" panose="020B0604020202020204" pitchFamily="34" charset="0"/>
              </a:rPr>
              <a:t>灾害响应能力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Arial" panose="020B0604020202020204" pitchFamily="34" charset="0"/>
              </a:rPr>
              <a:t>生成高质量的灾后遥感图像有助于快速评估灾害影响，</a:t>
            </a:r>
            <a:r>
              <a:rPr lang="zh-CN" altLang="zh-CN" b="1" dirty="0">
                <a:latin typeface="Arial" panose="020B0604020202020204" pitchFamily="34" charset="0"/>
              </a:rPr>
              <a:t>优化资源分配和救援计划</a:t>
            </a:r>
            <a:r>
              <a:rPr lang="zh-CN" altLang="zh-CN" dirty="0">
                <a:latin typeface="Arial" panose="020B0604020202020204" pitchFamily="34" charset="0"/>
              </a:rPr>
              <a:t>，提高灾害响应的</a:t>
            </a:r>
            <a:r>
              <a:rPr lang="zh-CN" altLang="zh-CN" b="1" dirty="0">
                <a:latin typeface="Arial" panose="020B0604020202020204" pitchFamily="34" charset="0"/>
              </a:rPr>
              <a:t>效率和效果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2.</a:t>
            </a:r>
            <a:r>
              <a:rPr lang="zh-CN" altLang="zh-CN" b="1" dirty="0" smtClean="0">
                <a:latin typeface="Arial" panose="020B0604020202020204" pitchFamily="34" charset="0"/>
              </a:rPr>
              <a:t>支持</a:t>
            </a:r>
            <a:r>
              <a:rPr lang="zh-CN" altLang="zh-CN" b="1" dirty="0">
                <a:latin typeface="Arial" panose="020B0604020202020204" pitchFamily="34" charset="0"/>
              </a:rPr>
              <a:t>城市规划与恢复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Arial" panose="020B0604020202020204" pitchFamily="34" charset="0"/>
              </a:rPr>
              <a:t>高质量的灾后图像能够帮助规划和管理部门更好地制定</a:t>
            </a:r>
            <a:r>
              <a:rPr lang="zh-CN" altLang="zh-CN" b="1" dirty="0">
                <a:latin typeface="Arial" panose="020B0604020202020204" pitchFamily="34" charset="0"/>
              </a:rPr>
              <a:t>灾后恢复和重建计划</a:t>
            </a:r>
            <a:r>
              <a:rPr lang="zh-CN" altLang="zh-CN" dirty="0">
                <a:latin typeface="Arial" panose="020B0604020202020204" pitchFamily="34" charset="0"/>
              </a:rPr>
              <a:t>，优化城市规划，提升灾后恢复的</a:t>
            </a:r>
            <a:r>
              <a:rPr lang="zh-CN" altLang="zh-CN" b="1" dirty="0">
                <a:latin typeface="Arial" panose="020B0604020202020204" pitchFamily="34" charset="0"/>
              </a:rPr>
              <a:t>科学性和可行性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Arial" panose="020B0604020202020204" pitchFamily="34" charset="0"/>
              </a:rPr>
              <a:t>3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zh-CN" altLang="zh-CN" b="1" dirty="0" smtClean="0">
                <a:latin typeface="Arial" panose="020B0604020202020204" pitchFamily="34" charset="0"/>
              </a:rPr>
              <a:t>推进</a:t>
            </a:r>
            <a:r>
              <a:rPr lang="zh-CN" altLang="zh-CN" b="1" dirty="0">
                <a:latin typeface="Arial" panose="020B0604020202020204" pitchFamily="34" charset="0"/>
              </a:rPr>
              <a:t>科学研究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Arial" panose="020B0604020202020204" pitchFamily="34" charset="0"/>
              </a:rPr>
              <a:t>生成和分析灾前后遥感图像数据，有助于</a:t>
            </a:r>
            <a:r>
              <a:rPr lang="zh-CN" altLang="zh-CN" dirty="0" smtClean="0">
                <a:latin typeface="Arial" panose="020B0604020202020204" pitchFamily="34" charset="0"/>
              </a:rPr>
              <a:t>推动</a:t>
            </a:r>
            <a:r>
              <a:rPr lang="zh-CN" altLang="en-US" dirty="0">
                <a:latin typeface="Arial" panose="020B0604020202020204" pitchFamily="34" charset="0"/>
              </a:rPr>
              <a:t>地震</a:t>
            </a:r>
            <a:r>
              <a:rPr lang="zh-CN" altLang="en-US" dirty="0" smtClean="0">
                <a:latin typeface="Arial" panose="020B0604020202020204" pitchFamily="34" charset="0"/>
              </a:rPr>
              <a:t>研究分析、灾害</a:t>
            </a:r>
            <a:r>
              <a:rPr lang="zh-CN" altLang="zh-CN" dirty="0" smtClean="0">
                <a:latin typeface="Arial" panose="020B0604020202020204" pitchFamily="34" charset="0"/>
              </a:rPr>
              <a:t>遥感</a:t>
            </a:r>
            <a:r>
              <a:rPr lang="zh-CN" altLang="zh-CN" dirty="0">
                <a:latin typeface="Arial" panose="020B0604020202020204" pitchFamily="34" charset="0"/>
              </a:rPr>
              <a:t>技术和</a:t>
            </a:r>
            <a:r>
              <a:rPr lang="zh-CN" altLang="zh-CN" dirty="0" smtClean="0">
                <a:latin typeface="Arial" panose="020B0604020202020204" pitchFamily="34" charset="0"/>
              </a:rPr>
              <a:t>人工智能</a:t>
            </a:r>
            <a:r>
              <a:rPr lang="zh-CN" altLang="en-US" dirty="0" smtClean="0">
                <a:latin typeface="Arial" panose="020B0604020202020204" pitchFamily="34" charset="0"/>
              </a:rPr>
              <a:t>等</a:t>
            </a:r>
            <a:r>
              <a:rPr lang="zh-CN" altLang="zh-CN" dirty="0" smtClean="0">
                <a:latin typeface="Arial" panose="020B0604020202020204" pitchFamily="34" charset="0"/>
              </a:rPr>
              <a:t>领域的研究</a:t>
            </a:r>
            <a:r>
              <a:rPr lang="zh-CN" altLang="zh-CN" dirty="0">
                <a:latin typeface="Arial" panose="020B0604020202020204" pitchFamily="34" charset="0"/>
              </a:rPr>
              <a:t>进展，为学术研究提供重要的数据支持和技术方法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476985" y="2714351"/>
            <a:ext cx="4556948" cy="1008189"/>
            <a:chOff x="4476985" y="2703555"/>
            <a:chExt cx="4556948" cy="1008189"/>
          </a:xfrm>
        </p:grpSpPr>
        <p:sp>
          <p:nvSpPr>
            <p:cNvPr id="8" name="文本框 7"/>
            <p:cNvSpPr txBox="1"/>
            <p:nvPr/>
          </p:nvSpPr>
          <p:spPr>
            <a:xfrm>
              <a:off x="4476985" y="2703555"/>
              <a:ext cx="4556948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zh-CN" altLang="en-US" sz="5400" b="1" dirty="0" smtClean="0">
                  <a:solidFill>
                    <a:srgbClr val="1C4885"/>
                  </a:solidFill>
                  <a:latin typeface="微软雅黑" panose="020B0503020204020204" pitchFamily="34" charset="-122"/>
                </a:rPr>
                <a:t>实验设计</a:t>
              </a:r>
              <a:endParaRPr lang="zh-CN" altLang="en-US" sz="5400" b="1" dirty="0">
                <a:solidFill>
                  <a:srgbClr val="1C4885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04288" y="3711744"/>
              <a:ext cx="4294179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10581005" y="789940"/>
            <a:ext cx="766445" cy="770255"/>
            <a:chOff x="8754" y="785"/>
            <a:chExt cx="1958" cy="1968"/>
          </a:xfrm>
        </p:grpSpPr>
        <p:sp>
          <p:nvSpPr>
            <p:cNvPr id="2" name="íṡḷîḍê"/>
            <p:cNvSpPr/>
            <p:nvPr/>
          </p:nvSpPr>
          <p:spPr bwMode="auto">
            <a:xfrm>
              <a:off x="9285" y="1408"/>
              <a:ext cx="897" cy="82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" name="íŝḻiḍè"/>
            <p:cNvSpPr/>
            <p:nvPr/>
          </p:nvSpPr>
          <p:spPr bwMode="auto">
            <a:xfrm>
              <a:off x="8856" y="1941"/>
              <a:ext cx="231" cy="183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1" name="îS1iďê"/>
            <p:cNvSpPr/>
            <p:nvPr/>
          </p:nvSpPr>
          <p:spPr bwMode="auto">
            <a:xfrm>
              <a:off x="8918" y="2054"/>
              <a:ext cx="226" cy="176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3" name="i$ḷíḓe"/>
            <p:cNvSpPr/>
            <p:nvPr/>
          </p:nvSpPr>
          <p:spPr bwMode="auto">
            <a:xfrm>
              <a:off x="8980" y="2173"/>
              <a:ext cx="226" cy="176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1" name="îş1íḍé"/>
            <p:cNvSpPr/>
            <p:nvPr/>
          </p:nvSpPr>
          <p:spPr bwMode="auto">
            <a:xfrm>
              <a:off x="9070" y="2292"/>
              <a:ext cx="181" cy="131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2" name="išḻïde"/>
            <p:cNvSpPr/>
            <p:nvPr/>
          </p:nvSpPr>
          <p:spPr bwMode="auto">
            <a:xfrm>
              <a:off x="9154" y="2322"/>
              <a:ext cx="148" cy="147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3" name="ís1ïḓè"/>
            <p:cNvSpPr/>
            <p:nvPr/>
          </p:nvSpPr>
          <p:spPr bwMode="auto">
            <a:xfrm>
              <a:off x="9184" y="2361"/>
              <a:ext cx="181" cy="1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4" name="ïṩlïďê"/>
            <p:cNvSpPr/>
            <p:nvPr/>
          </p:nvSpPr>
          <p:spPr bwMode="auto">
            <a:xfrm>
              <a:off x="9313" y="2394"/>
              <a:ext cx="198" cy="21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5" name="íSliḋê"/>
            <p:cNvSpPr/>
            <p:nvPr/>
          </p:nvSpPr>
          <p:spPr bwMode="auto">
            <a:xfrm>
              <a:off x="9472" y="2458"/>
              <a:ext cx="140" cy="191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6" name="ísļîdè"/>
            <p:cNvSpPr/>
            <p:nvPr/>
          </p:nvSpPr>
          <p:spPr bwMode="auto">
            <a:xfrm>
              <a:off x="9686" y="2463"/>
              <a:ext cx="112" cy="193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7" name="îSlíḋé"/>
            <p:cNvSpPr/>
            <p:nvPr/>
          </p:nvSpPr>
          <p:spPr bwMode="auto">
            <a:xfrm>
              <a:off x="9815" y="2446"/>
              <a:ext cx="136" cy="1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8" name="íŝ1ïḓê"/>
            <p:cNvSpPr/>
            <p:nvPr/>
          </p:nvSpPr>
          <p:spPr bwMode="auto">
            <a:xfrm>
              <a:off x="9934" y="2411"/>
              <a:ext cx="79" cy="188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9" name="ï$ľíḑè"/>
            <p:cNvSpPr/>
            <p:nvPr/>
          </p:nvSpPr>
          <p:spPr bwMode="auto">
            <a:xfrm>
              <a:off x="9962" y="2372"/>
              <a:ext cx="136" cy="205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0" name="ïṧ1íḓè"/>
            <p:cNvSpPr/>
            <p:nvPr/>
          </p:nvSpPr>
          <p:spPr bwMode="auto">
            <a:xfrm>
              <a:off x="10086" y="2327"/>
              <a:ext cx="169" cy="193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1" name="işļïḑê"/>
            <p:cNvSpPr/>
            <p:nvPr/>
          </p:nvSpPr>
          <p:spPr bwMode="auto">
            <a:xfrm>
              <a:off x="10165" y="2265"/>
              <a:ext cx="204" cy="193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2" name="îŝ1îdé"/>
            <p:cNvSpPr/>
            <p:nvPr/>
          </p:nvSpPr>
          <p:spPr bwMode="auto">
            <a:xfrm>
              <a:off x="10262" y="2203"/>
              <a:ext cx="191" cy="152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3" name="iṩlîḍe"/>
            <p:cNvSpPr/>
            <p:nvPr/>
          </p:nvSpPr>
          <p:spPr bwMode="auto">
            <a:xfrm>
              <a:off x="10324" y="2141"/>
              <a:ext cx="186" cy="107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4" name="ïṣlíḋe"/>
            <p:cNvSpPr/>
            <p:nvPr/>
          </p:nvSpPr>
          <p:spPr bwMode="auto">
            <a:xfrm>
              <a:off x="10351" y="2027"/>
              <a:ext cx="204" cy="136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5" name="ísļiďè"/>
            <p:cNvSpPr/>
            <p:nvPr/>
          </p:nvSpPr>
          <p:spPr bwMode="auto">
            <a:xfrm>
              <a:off x="9420" y="2186"/>
              <a:ext cx="97" cy="129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6" name="íṡlïde"/>
            <p:cNvSpPr/>
            <p:nvPr/>
          </p:nvSpPr>
          <p:spPr bwMode="auto">
            <a:xfrm>
              <a:off x="9601" y="2230"/>
              <a:ext cx="85" cy="141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7" name="iṩlide"/>
            <p:cNvSpPr/>
            <p:nvPr/>
          </p:nvSpPr>
          <p:spPr bwMode="auto">
            <a:xfrm>
              <a:off x="9775" y="2230"/>
              <a:ext cx="91" cy="148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8" name="îs1ïde"/>
            <p:cNvSpPr/>
            <p:nvPr/>
          </p:nvSpPr>
          <p:spPr bwMode="auto">
            <a:xfrm>
              <a:off x="9934" y="2208"/>
              <a:ext cx="79" cy="141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9" name="i$ľïḑe"/>
            <p:cNvSpPr/>
            <p:nvPr/>
          </p:nvSpPr>
          <p:spPr bwMode="auto">
            <a:xfrm>
              <a:off x="8868" y="1425"/>
              <a:ext cx="85" cy="57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0" name="iŝļíḍè"/>
            <p:cNvSpPr/>
            <p:nvPr/>
          </p:nvSpPr>
          <p:spPr bwMode="auto">
            <a:xfrm>
              <a:off x="8940" y="1504"/>
              <a:ext cx="67" cy="47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1" name="íṩḻîḋê"/>
            <p:cNvSpPr/>
            <p:nvPr/>
          </p:nvSpPr>
          <p:spPr bwMode="auto">
            <a:xfrm>
              <a:off x="8980" y="1301"/>
              <a:ext cx="248" cy="409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2" name="íṡľiḑê"/>
            <p:cNvSpPr/>
            <p:nvPr/>
          </p:nvSpPr>
          <p:spPr bwMode="auto">
            <a:xfrm>
              <a:off x="9460" y="926"/>
              <a:ext cx="74" cy="74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3" name="iṥļiḓe"/>
            <p:cNvSpPr/>
            <p:nvPr/>
          </p:nvSpPr>
          <p:spPr bwMode="auto">
            <a:xfrm>
              <a:off x="9432" y="1040"/>
              <a:ext cx="45" cy="62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4" name="iŝ1îḋé"/>
            <p:cNvSpPr/>
            <p:nvPr/>
          </p:nvSpPr>
          <p:spPr bwMode="auto">
            <a:xfrm>
              <a:off x="9556" y="989"/>
              <a:ext cx="102" cy="97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5" name="iṩḷiḓè"/>
            <p:cNvSpPr/>
            <p:nvPr/>
          </p:nvSpPr>
          <p:spPr bwMode="auto">
            <a:xfrm>
              <a:off x="9556" y="1080"/>
              <a:ext cx="95" cy="72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6" name="îṥ1ïďé"/>
            <p:cNvSpPr/>
            <p:nvPr/>
          </p:nvSpPr>
          <p:spPr bwMode="auto">
            <a:xfrm>
              <a:off x="9358" y="1108"/>
              <a:ext cx="131" cy="181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7" name="iSḷiḍé"/>
            <p:cNvSpPr/>
            <p:nvPr/>
          </p:nvSpPr>
          <p:spPr bwMode="auto">
            <a:xfrm>
              <a:off x="9912" y="989"/>
              <a:ext cx="231" cy="250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8" name="îşļíďê"/>
            <p:cNvSpPr/>
            <p:nvPr/>
          </p:nvSpPr>
          <p:spPr bwMode="auto">
            <a:xfrm>
              <a:off x="10093" y="1216"/>
              <a:ext cx="55" cy="7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9" name="îš1íḍê"/>
            <p:cNvSpPr/>
            <p:nvPr/>
          </p:nvSpPr>
          <p:spPr bwMode="auto">
            <a:xfrm>
              <a:off x="10334" y="1385"/>
              <a:ext cx="52" cy="52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0" name="íŝliḓê"/>
            <p:cNvSpPr/>
            <p:nvPr/>
          </p:nvSpPr>
          <p:spPr bwMode="auto">
            <a:xfrm>
              <a:off x="10250" y="1459"/>
              <a:ext cx="152" cy="154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1" name="iṡļiḍe"/>
            <p:cNvSpPr/>
            <p:nvPr/>
          </p:nvSpPr>
          <p:spPr bwMode="auto">
            <a:xfrm>
              <a:off x="10312" y="1368"/>
              <a:ext cx="305" cy="188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2" name="ï$ļïdé"/>
            <p:cNvSpPr/>
            <p:nvPr/>
          </p:nvSpPr>
          <p:spPr bwMode="auto">
            <a:xfrm>
              <a:off x="8754" y="785"/>
              <a:ext cx="1958" cy="1968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3" name="íšlíḓe"/>
            <p:cNvSpPr/>
            <p:nvPr/>
          </p:nvSpPr>
          <p:spPr bwMode="auto">
            <a:xfrm>
              <a:off x="9194" y="1221"/>
              <a:ext cx="1085" cy="930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4" name="ïṣļïḍê"/>
            <p:cNvSpPr/>
            <p:nvPr/>
          </p:nvSpPr>
          <p:spPr bwMode="auto">
            <a:xfrm>
              <a:off x="10401" y="1914"/>
              <a:ext cx="210" cy="114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1939336" y="2420811"/>
            <a:ext cx="1592179" cy="1592179"/>
          </a:xfrm>
          <a:prstGeom prst="ellipse">
            <a:avLst/>
          </a:prstGeom>
          <a:solidFill>
            <a:srgbClr val="1F4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6C8F6DF-EABF-A0A2-5994-B96D50196DC9}"/>
              </a:ext>
            </a:extLst>
          </p:cNvPr>
          <p:cNvGrpSpPr/>
          <p:nvPr/>
        </p:nvGrpSpPr>
        <p:grpSpPr>
          <a:xfrm>
            <a:off x="0" y="-77584"/>
            <a:ext cx="12192000" cy="1445342"/>
            <a:chOff x="0" y="-47031"/>
            <a:chExt cx="12192000" cy="14453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51F1AA-537B-7B6E-C316-F9E93ED1A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8925"/>
            <a:stretch/>
          </p:blipFill>
          <p:spPr>
            <a:xfrm>
              <a:off x="0" y="-47031"/>
              <a:ext cx="12192000" cy="144534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18E5703-AAE0-3FBC-DA74-A0A08AC2AF83}"/>
                </a:ext>
              </a:extLst>
            </p:cNvPr>
            <p:cNvSpPr/>
            <p:nvPr/>
          </p:nvSpPr>
          <p:spPr>
            <a:xfrm>
              <a:off x="497840" y="254000"/>
              <a:ext cx="7630160" cy="635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3600" b="1" i="0" dirty="0">
                  <a:solidFill>
                    <a:srgbClr val="1B4975"/>
                  </a:solidFill>
                  <a:effectLst/>
                  <a:latin typeface="+mn-ea"/>
                </a:rPr>
                <a:t>研究背景：</a:t>
              </a:r>
              <a:r>
                <a:rPr lang="zh-CN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研究现状和发展动态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7A43AA2-0FB9-859F-B669-15AB43F0E60D}"/>
              </a:ext>
            </a:extLst>
          </p:cNvPr>
          <p:cNvSpPr/>
          <p:nvPr/>
        </p:nvSpPr>
        <p:spPr>
          <a:xfrm>
            <a:off x="497840" y="226937"/>
            <a:ext cx="7630160" cy="635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1B4975"/>
                </a:solidFill>
                <a:latin typeface="+mn-ea"/>
              </a:rPr>
              <a:t>实验设计：现有资源</a:t>
            </a:r>
            <a:endParaRPr lang="zh-CN" altLang="en-US" sz="3600" b="1" dirty="0">
              <a:solidFill>
                <a:srgbClr val="1B4975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8622" y="1261791"/>
            <a:ext cx="69211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Arial" panose="020B0604020202020204" pitchFamily="34" charset="0"/>
              </a:rPr>
              <a:t>数据资源</a:t>
            </a:r>
            <a:r>
              <a:rPr lang="zh-CN" altLang="zh-CN" dirty="0">
                <a:latin typeface="Arial" panose="020B0604020202020204" pitchFamily="34" charset="0"/>
              </a:rPr>
              <a:t>：xBD数据集、fMoW数据集、高分辨率卫星图像数据集（如Vivid Standard Imagery Basemaps）。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Arial" panose="020B0604020202020204" pitchFamily="34" charset="0"/>
              </a:rPr>
              <a:t>模型资源</a:t>
            </a:r>
            <a:r>
              <a:rPr lang="zh-CN" altLang="zh-CN" dirty="0">
                <a:latin typeface="Arial" panose="020B0604020202020204" pitchFamily="34" charset="0"/>
              </a:rPr>
              <a:t>：预训练</a:t>
            </a:r>
            <a:r>
              <a:rPr lang="zh-CN" altLang="zh-CN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Stable diffusion</a:t>
            </a:r>
            <a:r>
              <a:rPr lang="zh-CN" altLang="en-US" dirty="0" smtClean="0">
                <a:latin typeface="Arial" panose="020B0604020202020204" pitchFamily="34" charset="0"/>
              </a:rPr>
              <a:t>模型、</a:t>
            </a:r>
            <a:r>
              <a:rPr lang="zh-CN" altLang="zh-CN" dirty="0" smtClean="0">
                <a:latin typeface="Arial" panose="020B0604020202020204" pitchFamily="34" charset="0"/>
              </a:rPr>
              <a:t>DiffusionSAT</a:t>
            </a:r>
            <a:r>
              <a:rPr lang="zh-CN" altLang="zh-CN" dirty="0">
                <a:latin typeface="Arial" panose="020B0604020202020204" pitchFamily="34" charset="0"/>
              </a:rPr>
              <a:t>模型、ControlNet模型及其相关的代码和训练环境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/>
          <a:srcRect t="2826" r="50402"/>
          <a:stretch/>
        </p:blipFill>
        <p:spPr>
          <a:xfrm>
            <a:off x="7423287" y="1261791"/>
            <a:ext cx="4393574" cy="517550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/>
          <a:srcRect b="6873"/>
          <a:stretch/>
        </p:blipFill>
        <p:spPr>
          <a:xfrm>
            <a:off x="504842" y="3229160"/>
            <a:ext cx="6344174" cy="320813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891825" y="6437294"/>
            <a:ext cx="3570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xBD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数据集全球灾害分布与灾害类型图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42746" y="6420333"/>
            <a:ext cx="295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xBD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数据集不同灾害遥感影像图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0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6" y="2971857"/>
            <a:ext cx="1200000" cy="91428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34492" y="4751002"/>
            <a:ext cx="1803691" cy="2891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fMoW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遥感影像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85" y="859384"/>
            <a:ext cx="1238095" cy="8952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9354" y="5318765"/>
            <a:ext cx="199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Prompt:[Pre-event, flood, …]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10510" y="1884105"/>
            <a:ext cx="1645969" cy="3956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xBD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标注数据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88944" y="3261360"/>
            <a:ext cx="356236" cy="688658"/>
            <a:chOff x="3270884" y="3261360"/>
            <a:chExt cx="356236" cy="688658"/>
          </a:xfrm>
        </p:grpSpPr>
        <p:sp>
          <p:nvSpPr>
            <p:cNvPr id="8" name="梯形 7"/>
            <p:cNvSpPr/>
            <p:nvPr/>
          </p:nvSpPr>
          <p:spPr>
            <a:xfrm rot="5400000">
              <a:off x="3104673" y="3427571"/>
              <a:ext cx="688658" cy="356236"/>
            </a:xfrm>
            <a:prstGeom prst="trapezoid">
              <a:avLst>
                <a:gd name="adj" fmla="val 5708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270884" y="3421023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884" y="3421023"/>
                  <a:ext cx="35067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2382284" y="5277981"/>
            <a:ext cx="356237" cy="688658"/>
            <a:chOff x="3270883" y="5149453"/>
            <a:chExt cx="356237" cy="688658"/>
          </a:xfrm>
        </p:grpSpPr>
        <p:sp>
          <p:nvSpPr>
            <p:cNvPr id="56" name="梯形 55"/>
            <p:cNvSpPr/>
            <p:nvPr/>
          </p:nvSpPr>
          <p:spPr>
            <a:xfrm rot="5400000">
              <a:off x="3104673" y="5315664"/>
              <a:ext cx="688658" cy="356236"/>
            </a:xfrm>
            <a:prstGeom prst="trapezoid">
              <a:avLst>
                <a:gd name="adj" fmla="val 5708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3270883" y="5309116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883" y="5309116"/>
                  <a:ext cx="3506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矩形 11"/>
          <p:cNvSpPr/>
          <p:nvPr/>
        </p:nvSpPr>
        <p:spPr>
          <a:xfrm>
            <a:off x="2933700" y="2971857"/>
            <a:ext cx="891540" cy="175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33700" y="3261360"/>
            <a:ext cx="891540" cy="1752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933700" y="3550863"/>
            <a:ext cx="891540" cy="175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933700" y="3840366"/>
            <a:ext cx="891540" cy="17526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933700" y="4129869"/>
            <a:ext cx="891540" cy="1752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933700" y="4921327"/>
            <a:ext cx="891540" cy="175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933700" y="5210830"/>
            <a:ext cx="891540" cy="175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33700" y="5500333"/>
            <a:ext cx="891540" cy="175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933700" y="5789836"/>
            <a:ext cx="891540" cy="1752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933700" y="6079339"/>
            <a:ext cx="891540" cy="1752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9" name="组合 158"/>
          <p:cNvGrpSpPr/>
          <p:nvPr/>
        </p:nvGrpSpPr>
        <p:grpSpPr>
          <a:xfrm>
            <a:off x="4427973" y="3709128"/>
            <a:ext cx="2724194" cy="1945946"/>
            <a:chOff x="4427973" y="3503573"/>
            <a:chExt cx="3261360" cy="1945946"/>
          </a:xfrm>
        </p:grpSpPr>
        <p:sp>
          <p:nvSpPr>
            <p:cNvPr id="15" name="圆角矩形 14"/>
            <p:cNvSpPr/>
            <p:nvPr/>
          </p:nvSpPr>
          <p:spPr>
            <a:xfrm>
              <a:off x="4427973" y="3503573"/>
              <a:ext cx="3261360" cy="13831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DiffusionSAT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136376" y="4886721"/>
              <a:ext cx="1860785" cy="562798"/>
              <a:chOff x="5136376" y="4886721"/>
              <a:chExt cx="1860785" cy="562798"/>
            </a:xfrm>
          </p:grpSpPr>
          <p:cxnSp>
            <p:nvCxnSpPr>
              <p:cNvPr id="21" name="肘形连接符 20"/>
              <p:cNvCxnSpPr/>
              <p:nvPr/>
            </p:nvCxnSpPr>
            <p:spPr>
              <a:xfrm rot="16200000" flipV="1">
                <a:off x="5478168" y="4869035"/>
                <a:ext cx="238692" cy="92227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组合 30"/>
              <p:cNvGrpSpPr/>
              <p:nvPr/>
            </p:nvGrpSpPr>
            <p:grpSpPr>
              <a:xfrm>
                <a:off x="5143492" y="4886721"/>
                <a:ext cx="1853669" cy="324104"/>
                <a:chOff x="5143492" y="4829573"/>
                <a:chExt cx="1853669" cy="406655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5143492" y="4829573"/>
                  <a:ext cx="0" cy="40665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/>
                <p:cNvCxnSpPr/>
                <p:nvPr/>
              </p:nvCxnSpPr>
              <p:spPr>
                <a:xfrm flipV="1">
                  <a:off x="6997161" y="4829573"/>
                  <a:ext cx="0" cy="40665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/>
                <p:cNvCxnSpPr/>
                <p:nvPr/>
              </p:nvCxnSpPr>
              <p:spPr>
                <a:xfrm flipV="1">
                  <a:off x="6058653" y="4829573"/>
                  <a:ext cx="0" cy="40665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肘形连接符 85"/>
              <p:cNvCxnSpPr/>
              <p:nvPr/>
            </p:nvCxnSpPr>
            <p:spPr>
              <a:xfrm rot="5400000" flipH="1" flipV="1">
                <a:off x="6408561" y="4860919"/>
                <a:ext cx="238692" cy="9385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直接箭头连接符 35"/>
          <p:cNvCxnSpPr/>
          <p:nvPr/>
        </p:nvCxnSpPr>
        <p:spPr>
          <a:xfrm>
            <a:off x="3847884" y="5804475"/>
            <a:ext cx="1271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2515231" y="1307003"/>
            <a:ext cx="1333927" cy="578075"/>
          </a:xfrm>
          <a:prstGeom prst="roundRect">
            <a:avLst/>
          </a:prstGeom>
          <a:solidFill>
            <a:srgbClr val="E3D4E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112430" y="1486381"/>
            <a:ext cx="219352" cy="2193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86868"/>
                </a:solidFill>
              </a:rPr>
              <a:t>+</a:t>
            </a:r>
            <a:endParaRPr lang="zh-CN" altLang="en-US" dirty="0">
              <a:solidFill>
                <a:srgbClr val="686868"/>
              </a:solidFill>
            </a:endParaRPr>
          </a:p>
        </p:txBody>
      </p:sp>
      <p:cxnSp>
        <p:nvCxnSpPr>
          <p:cNvPr id="103" name="肘形连接符 102"/>
          <p:cNvCxnSpPr/>
          <p:nvPr/>
        </p:nvCxnSpPr>
        <p:spPr>
          <a:xfrm>
            <a:off x="3825240" y="3676597"/>
            <a:ext cx="602733" cy="6840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995435" y="1562085"/>
            <a:ext cx="48549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70" idx="3"/>
            <a:endCxn id="100" idx="4"/>
          </p:cNvCxnSpPr>
          <p:nvPr/>
        </p:nvCxnSpPr>
        <p:spPr>
          <a:xfrm flipV="1">
            <a:off x="3825240" y="1705733"/>
            <a:ext cx="396866" cy="38822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825240" y="3610141"/>
            <a:ext cx="41104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4637783" y="1219989"/>
            <a:ext cx="1128575" cy="75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Trainable copy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直接箭头连接符 132"/>
          <p:cNvCxnSpPr>
            <a:stCxn id="96" idx="3"/>
            <a:endCxn id="100" idx="2"/>
          </p:cNvCxnSpPr>
          <p:nvPr/>
        </p:nvCxnSpPr>
        <p:spPr>
          <a:xfrm>
            <a:off x="3849158" y="1596041"/>
            <a:ext cx="263272" cy="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00" idx="6"/>
            <a:endCxn id="131" idx="1"/>
          </p:cNvCxnSpPr>
          <p:nvPr/>
        </p:nvCxnSpPr>
        <p:spPr>
          <a:xfrm flipV="1">
            <a:off x="4331782" y="1596040"/>
            <a:ext cx="306001" cy="1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6072359" y="1307003"/>
            <a:ext cx="1236067" cy="578075"/>
          </a:xfrm>
          <a:prstGeom prst="roundRect">
            <a:avLst/>
          </a:prstGeom>
          <a:solidFill>
            <a:srgbClr val="E3D4E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/>
          <p:cNvCxnSpPr/>
          <p:nvPr/>
        </p:nvCxnSpPr>
        <p:spPr>
          <a:xfrm flipV="1">
            <a:off x="5813188" y="1596040"/>
            <a:ext cx="254459" cy="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7298156" y="4085472"/>
            <a:ext cx="219352" cy="2193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86868"/>
                </a:solidFill>
              </a:rPr>
              <a:t>+</a:t>
            </a:r>
            <a:endParaRPr lang="zh-CN" altLang="en-US" dirty="0">
              <a:solidFill>
                <a:srgbClr val="686868"/>
              </a:solidFill>
            </a:endParaRPr>
          </a:p>
        </p:txBody>
      </p:sp>
      <p:cxnSp>
        <p:nvCxnSpPr>
          <p:cNvPr id="149" name="肘形连接符 148"/>
          <p:cNvCxnSpPr>
            <a:stCxn id="143" idx="3"/>
            <a:endCxn id="147" idx="0"/>
          </p:cNvCxnSpPr>
          <p:nvPr/>
        </p:nvCxnSpPr>
        <p:spPr>
          <a:xfrm>
            <a:off x="7308426" y="1596041"/>
            <a:ext cx="99406" cy="248943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endCxn id="147" idx="2"/>
          </p:cNvCxnSpPr>
          <p:nvPr/>
        </p:nvCxnSpPr>
        <p:spPr>
          <a:xfrm>
            <a:off x="7152167" y="4195148"/>
            <a:ext cx="1459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图片 1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713" y="3737852"/>
            <a:ext cx="1190476" cy="923810"/>
          </a:xfrm>
          <a:prstGeom prst="rect">
            <a:avLst/>
          </a:prstGeom>
        </p:spPr>
      </p:pic>
      <p:sp>
        <p:nvSpPr>
          <p:cNvPr id="160" name="圆角矩形 159"/>
          <p:cNvSpPr/>
          <p:nvPr/>
        </p:nvSpPr>
        <p:spPr>
          <a:xfrm>
            <a:off x="5119051" y="5660723"/>
            <a:ext cx="1342036" cy="344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/>
          <p:cNvCxnSpPr>
            <a:stCxn id="147" idx="6"/>
            <a:endCxn id="157" idx="1"/>
          </p:cNvCxnSpPr>
          <p:nvPr/>
        </p:nvCxnSpPr>
        <p:spPr>
          <a:xfrm>
            <a:off x="7517508" y="4195148"/>
            <a:ext cx="276205" cy="4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50" idx="2"/>
            <a:endCxn id="4" idx="0"/>
          </p:cNvCxnSpPr>
          <p:nvPr/>
        </p:nvCxnSpPr>
        <p:spPr>
          <a:xfrm>
            <a:off x="1333495" y="2279763"/>
            <a:ext cx="1" cy="69209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523015" y="237360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分割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  数据对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2" name="肘形连接符 191"/>
          <p:cNvCxnSpPr>
            <a:stCxn id="226" idx="3"/>
            <a:endCxn id="195" idx="1"/>
          </p:cNvCxnSpPr>
          <p:nvPr/>
        </p:nvCxnSpPr>
        <p:spPr>
          <a:xfrm flipV="1">
            <a:off x="9145761" y="1939081"/>
            <a:ext cx="466069" cy="168082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7604121" y="47705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生成灾后影像</a:t>
            </a:r>
          </a:p>
        </p:txBody>
      </p:sp>
      <p:sp>
        <p:nvSpPr>
          <p:cNvPr id="202" name="圆角矩形 201"/>
          <p:cNvSpPr/>
          <p:nvPr/>
        </p:nvSpPr>
        <p:spPr>
          <a:xfrm>
            <a:off x="9611824" y="3678462"/>
            <a:ext cx="2112334" cy="2416522"/>
          </a:xfrm>
          <a:prstGeom prst="round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8" name="组合 207"/>
          <p:cNvGrpSpPr/>
          <p:nvPr/>
        </p:nvGrpSpPr>
        <p:grpSpPr>
          <a:xfrm>
            <a:off x="9611830" y="751357"/>
            <a:ext cx="2112334" cy="2375447"/>
            <a:chOff x="9498419" y="439479"/>
            <a:chExt cx="1998921" cy="2367516"/>
          </a:xfrm>
          <a:solidFill>
            <a:srgbClr val="F6F6F6"/>
          </a:solidFill>
        </p:grpSpPr>
        <p:sp>
          <p:nvSpPr>
            <p:cNvPr id="195" name="圆角矩形 194"/>
            <p:cNvSpPr/>
            <p:nvPr/>
          </p:nvSpPr>
          <p:spPr>
            <a:xfrm>
              <a:off x="9498419" y="439479"/>
              <a:ext cx="1998921" cy="236751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9674892" y="547633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1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9674892" y="995615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2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9674891" y="1443597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3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圆角矩形 205"/>
            <p:cNvSpPr/>
            <p:nvPr/>
          </p:nvSpPr>
          <p:spPr>
            <a:xfrm>
              <a:off x="9674890" y="1885799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圆角矩形 206"/>
            <p:cNvSpPr/>
            <p:nvPr/>
          </p:nvSpPr>
          <p:spPr>
            <a:xfrm>
              <a:off x="9674890" y="2328001"/>
              <a:ext cx="1645969" cy="373856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x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10" name="图片 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713" y="2592614"/>
            <a:ext cx="1200000" cy="914286"/>
          </a:xfrm>
          <a:prstGeom prst="rect">
            <a:avLst/>
          </a:prstGeom>
        </p:spPr>
      </p:pic>
      <p:sp>
        <p:nvSpPr>
          <p:cNvPr id="226" name="圆角矩形 225"/>
          <p:cNvSpPr/>
          <p:nvPr/>
        </p:nvSpPr>
        <p:spPr>
          <a:xfrm>
            <a:off x="7679826" y="2480930"/>
            <a:ext cx="1465935" cy="2277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圆角矩形 226"/>
          <p:cNvSpPr/>
          <p:nvPr/>
        </p:nvSpPr>
        <p:spPr>
          <a:xfrm>
            <a:off x="7679826" y="1857887"/>
            <a:ext cx="1465935" cy="55220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灾前灾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</a:p>
        </p:txBody>
      </p:sp>
      <p:sp>
        <p:nvSpPr>
          <p:cNvPr id="229" name="圆角矩形 228"/>
          <p:cNvSpPr/>
          <p:nvPr/>
        </p:nvSpPr>
        <p:spPr>
          <a:xfrm>
            <a:off x="9798313" y="283790"/>
            <a:ext cx="1739357" cy="3685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灾害影像数据集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0" name="直接箭头连接符 229"/>
          <p:cNvCxnSpPr>
            <a:stCxn id="195" idx="2"/>
            <a:endCxn id="202" idx="0"/>
          </p:cNvCxnSpPr>
          <p:nvPr/>
        </p:nvCxnSpPr>
        <p:spPr>
          <a:xfrm flipH="1">
            <a:off x="10667991" y="3126804"/>
            <a:ext cx="6" cy="5516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圆角矩形 233"/>
          <p:cNvSpPr/>
          <p:nvPr/>
        </p:nvSpPr>
        <p:spPr>
          <a:xfrm>
            <a:off x="9798313" y="3929716"/>
            <a:ext cx="1739357" cy="375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影像分割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" name="圆角矩形 234"/>
          <p:cNvSpPr/>
          <p:nvPr/>
        </p:nvSpPr>
        <p:spPr>
          <a:xfrm>
            <a:off x="9798312" y="4449561"/>
            <a:ext cx="1739357" cy="375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场景分类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" name="圆角矩形 235"/>
          <p:cNvSpPr/>
          <p:nvPr/>
        </p:nvSpPr>
        <p:spPr>
          <a:xfrm>
            <a:off x="9798311" y="4969960"/>
            <a:ext cx="1739357" cy="375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变化检测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0344825" y="53860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9360923" y="6167686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下游任务实现</a:t>
            </a:r>
          </a:p>
        </p:txBody>
      </p:sp>
      <p:sp>
        <p:nvSpPr>
          <p:cNvPr id="243" name="矩形 242"/>
          <p:cNvSpPr/>
          <p:nvPr/>
        </p:nvSpPr>
        <p:spPr>
          <a:xfrm>
            <a:off x="184298" y="149113"/>
            <a:ext cx="7419822" cy="2553115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336266" y="22505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  <a:cs typeface="Times New Roman" panose="02020603050405020304" pitchFamily="18" charset="0"/>
              </a:rPr>
              <a:t>条件控制微调</a:t>
            </a:r>
            <a:endParaRPr lang="zh-CN" altLang="en-US" sz="20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184297" y="2799364"/>
            <a:ext cx="7419823" cy="3737654"/>
          </a:xfrm>
          <a:prstGeom prst="rect">
            <a:avLst/>
          </a:prstGeom>
          <a:noFill/>
          <a:ln w="28575" cmpd="sng">
            <a:solidFill>
              <a:srgbClr val="7F7F7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184296" y="606778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  <a:cs typeface="Times New Roman" panose="02020603050405020304" pitchFamily="18" charset="0"/>
              </a:rPr>
              <a:t>数据处理与模型输入</a:t>
            </a:r>
            <a:endParaRPr lang="zh-CN" altLang="en-US" sz="20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9221466" y="149113"/>
            <a:ext cx="2793325" cy="6427418"/>
          </a:xfrm>
          <a:prstGeom prst="rect">
            <a:avLst/>
          </a:prstGeom>
          <a:noFill/>
          <a:ln w="28575" cmpd="sng">
            <a:solidFill>
              <a:srgbClr val="7F7F7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圆角矩形 253"/>
          <p:cNvSpPr/>
          <p:nvPr/>
        </p:nvSpPr>
        <p:spPr>
          <a:xfrm>
            <a:off x="2296020" y="625167"/>
            <a:ext cx="5197312" cy="1621251"/>
          </a:xfrm>
          <a:prstGeom prst="round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6013444" y="715876"/>
            <a:ext cx="1353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2933700" y="4477623"/>
            <a:ext cx="91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圆角矩形 260"/>
          <p:cNvSpPr/>
          <p:nvPr/>
        </p:nvSpPr>
        <p:spPr>
          <a:xfrm>
            <a:off x="5094011" y="2987743"/>
            <a:ext cx="1385612" cy="278264"/>
          </a:xfrm>
          <a:prstGeom prst="roundRect">
            <a:avLst/>
          </a:prstGeom>
          <a:solidFill>
            <a:srgbClr val="F7DEDF"/>
          </a:solidFill>
          <a:ln>
            <a:solidFill>
              <a:srgbClr val="E28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影像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8" name="组合 267"/>
          <p:cNvGrpSpPr/>
          <p:nvPr/>
        </p:nvGrpSpPr>
        <p:grpSpPr>
          <a:xfrm flipV="1">
            <a:off x="5030862" y="3271656"/>
            <a:ext cx="1554302" cy="431823"/>
            <a:chOff x="5034706" y="3368872"/>
            <a:chExt cx="1554302" cy="562798"/>
          </a:xfrm>
        </p:grpSpPr>
        <p:cxnSp>
          <p:nvCxnSpPr>
            <p:cNvPr id="263" name="肘形连接符 262"/>
            <p:cNvCxnSpPr/>
            <p:nvPr/>
          </p:nvCxnSpPr>
          <p:spPr>
            <a:xfrm rot="16200000" flipV="1">
              <a:off x="5300546" y="3427138"/>
              <a:ext cx="238692" cy="77037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箭头连接符 263"/>
            <p:cNvCxnSpPr/>
            <p:nvPr/>
          </p:nvCxnSpPr>
          <p:spPr>
            <a:xfrm flipV="1">
              <a:off x="5040650" y="3368872"/>
              <a:ext cx="0" cy="324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箭头连接符 264"/>
            <p:cNvCxnSpPr/>
            <p:nvPr/>
          </p:nvCxnSpPr>
          <p:spPr>
            <a:xfrm flipV="1">
              <a:off x="6589008" y="3368872"/>
              <a:ext cx="0" cy="324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 flipV="1">
              <a:off x="5805078" y="3368872"/>
              <a:ext cx="0" cy="324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肘形连接符 266"/>
            <p:cNvCxnSpPr/>
            <p:nvPr/>
          </p:nvCxnSpPr>
          <p:spPr>
            <a:xfrm rot="5400000" flipH="1" flipV="1">
              <a:off x="6077697" y="3420359"/>
              <a:ext cx="238692" cy="78393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圆角矩形 271"/>
          <p:cNvSpPr/>
          <p:nvPr/>
        </p:nvSpPr>
        <p:spPr>
          <a:xfrm>
            <a:off x="432316" y="4175563"/>
            <a:ext cx="860261" cy="354443"/>
          </a:xfrm>
          <a:prstGeom prst="roundRect">
            <a:avLst/>
          </a:prstGeom>
          <a:solidFill>
            <a:srgbClr val="D9E8FC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灾害分类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3" name="圆角矩形 272"/>
          <p:cNvSpPr/>
          <p:nvPr/>
        </p:nvSpPr>
        <p:spPr>
          <a:xfrm>
            <a:off x="1405806" y="4175563"/>
            <a:ext cx="860261" cy="354443"/>
          </a:xfrm>
          <a:prstGeom prst="roundRect">
            <a:avLst/>
          </a:prstGeom>
          <a:solidFill>
            <a:srgbClr val="D9E8FC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数据配对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8" name="肘形连接符 277"/>
          <p:cNvCxnSpPr>
            <a:stCxn id="5" idx="0"/>
            <a:endCxn id="273" idx="2"/>
          </p:cNvCxnSpPr>
          <p:nvPr/>
        </p:nvCxnSpPr>
        <p:spPr>
          <a:xfrm rot="5400000" flipH="1" flipV="1">
            <a:off x="1475639" y="4390705"/>
            <a:ext cx="220996" cy="499599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肘形连接符 279"/>
          <p:cNvCxnSpPr>
            <a:stCxn id="5" idx="0"/>
            <a:endCxn id="272" idx="2"/>
          </p:cNvCxnSpPr>
          <p:nvPr/>
        </p:nvCxnSpPr>
        <p:spPr>
          <a:xfrm rot="16200000" flipV="1">
            <a:off x="988895" y="4403558"/>
            <a:ext cx="220996" cy="4738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2" idx="0"/>
            <a:endCxn id="4" idx="2"/>
          </p:cNvCxnSpPr>
          <p:nvPr/>
        </p:nvCxnSpPr>
        <p:spPr>
          <a:xfrm rot="5400000" flipH="1" flipV="1">
            <a:off x="953261" y="3795329"/>
            <a:ext cx="289420" cy="4710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肘形连接符 285"/>
          <p:cNvCxnSpPr>
            <a:stCxn id="273" idx="0"/>
            <a:endCxn id="4" idx="2"/>
          </p:cNvCxnSpPr>
          <p:nvPr/>
        </p:nvCxnSpPr>
        <p:spPr>
          <a:xfrm rot="16200000" flipV="1">
            <a:off x="1440007" y="3779632"/>
            <a:ext cx="289420" cy="502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>
            <a:off x="1972336" y="3550863"/>
            <a:ext cx="384358" cy="3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581005" y="789940"/>
            <a:ext cx="766445" cy="770255"/>
            <a:chOff x="8754" y="785"/>
            <a:chExt cx="1958" cy="1968"/>
          </a:xfrm>
        </p:grpSpPr>
        <p:sp>
          <p:nvSpPr>
            <p:cNvPr id="2" name="íṡḷîḍê"/>
            <p:cNvSpPr/>
            <p:nvPr/>
          </p:nvSpPr>
          <p:spPr bwMode="auto">
            <a:xfrm>
              <a:off x="9285" y="1408"/>
              <a:ext cx="897" cy="82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" name="íŝḻiḍè"/>
            <p:cNvSpPr/>
            <p:nvPr/>
          </p:nvSpPr>
          <p:spPr bwMode="auto">
            <a:xfrm>
              <a:off x="8856" y="1941"/>
              <a:ext cx="231" cy="183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1" name="îS1iďê"/>
            <p:cNvSpPr/>
            <p:nvPr/>
          </p:nvSpPr>
          <p:spPr bwMode="auto">
            <a:xfrm>
              <a:off x="8918" y="2054"/>
              <a:ext cx="226" cy="176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3" name="i$ḷíḓe"/>
            <p:cNvSpPr/>
            <p:nvPr/>
          </p:nvSpPr>
          <p:spPr bwMode="auto">
            <a:xfrm>
              <a:off x="8980" y="2173"/>
              <a:ext cx="226" cy="176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1" name="îş1íḍé"/>
            <p:cNvSpPr/>
            <p:nvPr/>
          </p:nvSpPr>
          <p:spPr bwMode="auto">
            <a:xfrm>
              <a:off x="9070" y="2292"/>
              <a:ext cx="181" cy="131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2" name="išḻïde"/>
            <p:cNvSpPr/>
            <p:nvPr/>
          </p:nvSpPr>
          <p:spPr bwMode="auto">
            <a:xfrm>
              <a:off x="9154" y="2322"/>
              <a:ext cx="148" cy="147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3" name="ís1ïḓè"/>
            <p:cNvSpPr/>
            <p:nvPr/>
          </p:nvSpPr>
          <p:spPr bwMode="auto">
            <a:xfrm>
              <a:off x="9184" y="2361"/>
              <a:ext cx="181" cy="1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4" name="ïṩlïďê"/>
            <p:cNvSpPr/>
            <p:nvPr/>
          </p:nvSpPr>
          <p:spPr bwMode="auto">
            <a:xfrm>
              <a:off x="9313" y="2394"/>
              <a:ext cx="198" cy="21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5" name="íSliḋê"/>
            <p:cNvSpPr/>
            <p:nvPr/>
          </p:nvSpPr>
          <p:spPr bwMode="auto">
            <a:xfrm>
              <a:off x="9472" y="2458"/>
              <a:ext cx="140" cy="191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6" name="ísļîdè"/>
            <p:cNvSpPr/>
            <p:nvPr/>
          </p:nvSpPr>
          <p:spPr bwMode="auto">
            <a:xfrm>
              <a:off x="9686" y="2463"/>
              <a:ext cx="112" cy="193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7" name="îSlíḋé"/>
            <p:cNvSpPr/>
            <p:nvPr/>
          </p:nvSpPr>
          <p:spPr bwMode="auto">
            <a:xfrm>
              <a:off x="9815" y="2446"/>
              <a:ext cx="136" cy="1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8" name="íŝ1ïḓê"/>
            <p:cNvSpPr/>
            <p:nvPr/>
          </p:nvSpPr>
          <p:spPr bwMode="auto">
            <a:xfrm>
              <a:off x="9934" y="2411"/>
              <a:ext cx="79" cy="188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9" name="ï$ľíḑè"/>
            <p:cNvSpPr/>
            <p:nvPr/>
          </p:nvSpPr>
          <p:spPr bwMode="auto">
            <a:xfrm>
              <a:off x="9962" y="2372"/>
              <a:ext cx="136" cy="205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0" name="ïṧ1íḓè"/>
            <p:cNvSpPr/>
            <p:nvPr/>
          </p:nvSpPr>
          <p:spPr bwMode="auto">
            <a:xfrm>
              <a:off x="10086" y="2327"/>
              <a:ext cx="169" cy="193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1" name="işļïḑê"/>
            <p:cNvSpPr/>
            <p:nvPr/>
          </p:nvSpPr>
          <p:spPr bwMode="auto">
            <a:xfrm>
              <a:off x="10165" y="2265"/>
              <a:ext cx="204" cy="193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2" name="îŝ1îdé"/>
            <p:cNvSpPr/>
            <p:nvPr/>
          </p:nvSpPr>
          <p:spPr bwMode="auto">
            <a:xfrm>
              <a:off x="10262" y="2203"/>
              <a:ext cx="191" cy="152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3" name="iṩlîḍe"/>
            <p:cNvSpPr/>
            <p:nvPr/>
          </p:nvSpPr>
          <p:spPr bwMode="auto">
            <a:xfrm>
              <a:off x="10324" y="2141"/>
              <a:ext cx="186" cy="107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4" name="ïṣlíḋe"/>
            <p:cNvSpPr/>
            <p:nvPr/>
          </p:nvSpPr>
          <p:spPr bwMode="auto">
            <a:xfrm>
              <a:off x="10351" y="2027"/>
              <a:ext cx="204" cy="136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5" name="ísļiďè"/>
            <p:cNvSpPr/>
            <p:nvPr/>
          </p:nvSpPr>
          <p:spPr bwMode="auto">
            <a:xfrm>
              <a:off x="9420" y="2186"/>
              <a:ext cx="97" cy="129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6" name="íṡlïde"/>
            <p:cNvSpPr/>
            <p:nvPr/>
          </p:nvSpPr>
          <p:spPr bwMode="auto">
            <a:xfrm>
              <a:off x="9601" y="2230"/>
              <a:ext cx="85" cy="141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7" name="iṩlide"/>
            <p:cNvSpPr/>
            <p:nvPr/>
          </p:nvSpPr>
          <p:spPr bwMode="auto">
            <a:xfrm>
              <a:off x="9775" y="2230"/>
              <a:ext cx="91" cy="148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8" name="îs1ïde"/>
            <p:cNvSpPr/>
            <p:nvPr/>
          </p:nvSpPr>
          <p:spPr bwMode="auto">
            <a:xfrm>
              <a:off x="9934" y="2208"/>
              <a:ext cx="79" cy="141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9" name="i$ľïḑe"/>
            <p:cNvSpPr/>
            <p:nvPr/>
          </p:nvSpPr>
          <p:spPr bwMode="auto">
            <a:xfrm>
              <a:off x="8868" y="1425"/>
              <a:ext cx="85" cy="57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0" name="iŝļíḍè"/>
            <p:cNvSpPr/>
            <p:nvPr/>
          </p:nvSpPr>
          <p:spPr bwMode="auto">
            <a:xfrm>
              <a:off x="8940" y="1504"/>
              <a:ext cx="67" cy="47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1" name="íṩḻîḋê"/>
            <p:cNvSpPr/>
            <p:nvPr/>
          </p:nvSpPr>
          <p:spPr bwMode="auto">
            <a:xfrm>
              <a:off x="8980" y="1301"/>
              <a:ext cx="248" cy="409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2" name="íṡľiḑê"/>
            <p:cNvSpPr/>
            <p:nvPr/>
          </p:nvSpPr>
          <p:spPr bwMode="auto">
            <a:xfrm>
              <a:off x="9460" y="926"/>
              <a:ext cx="74" cy="74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3" name="iṥļiḓe"/>
            <p:cNvSpPr/>
            <p:nvPr/>
          </p:nvSpPr>
          <p:spPr bwMode="auto">
            <a:xfrm>
              <a:off x="9432" y="1040"/>
              <a:ext cx="45" cy="62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4" name="iŝ1îḋé"/>
            <p:cNvSpPr/>
            <p:nvPr/>
          </p:nvSpPr>
          <p:spPr bwMode="auto">
            <a:xfrm>
              <a:off x="9556" y="989"/>
              <a:ext cx="102" cy="97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5" name="iṩḷiḓè"/>
            <p:cNvSpPr/>
            <p:nvPr/>
          </p:nvSpPr>
          <p:spPr bwMode="auto">
            <a:xfrm>
              <a:off x="9556" y="1080"/>
              <a:ext cx="95" cy="72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6" name="îṥ1ïďé"/>
            <p:cNvSpPr/>
            <p:nvPr/>
          </p:nvSpPr>
          <p:spPr bwMode="auto">
            <a:xfrm>
              <a:off x="9358" y="1108"/>
              <a:ext cx="131" cy="181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7" name="iSḷiḍé"/>
            <p:cNvSpPr/>
            <p:nvPr/>
          </p:nvSpPr>
          <p:spPr bwMode="auto">
            <a:xfrm>
              <a:off x="9912" y="989"/>
              <a:ext cx="231" cy="250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8" name="îşļíďê"/>
            <p:cNvSpPr/>
            <p:nvPr/>
          </p:nvSpPr>
          <p:spPr bwMode="auto">
            <a:xfrm>
              <a:off x="10093" y="1216"/>
              <a:ext cx="55" cy="7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49" name="îš1íḍê"/>
            <p:cNvSpPr/>
            <p:nvPr/>
          </p:nvSpPr>
          <p:spPr bwMode="auto">
            <a:xfrm>
              <a:off x="10334" y="1385"/>
              <a:ext cx="52" cy="52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0" name="íŝliḓê"/>
            <p:cNvSpPr/>
            <p:nvPr/>
          </p:nvSpPr>
          <p:spPr bwMode="auto">
            <a:xfrm>
              <a:off x="10250" y="1459"/>
              <a:ext cx="152" cy="154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1" name="iṡļiḍe"/>
            <p:cNvSpPr/>
            <p:nvPr/>
          </p:nvSpPr>
          <p:spPr bwMode="auto">
            <a:xfrm>
              <a:off x="10312" y="1368"/>
              <a:ext cx="305" cy="188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2" name="ï$ļïdé"/>
            <p:cNvSpPr/>
            <p:nvPr/>
          </p:nvSpPr>
          <p:spPr bwMode="auto">
            <a:xfrm>
              <a:off x="8754" y="785"/>
              <a:ext cx="1958" cy="1968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3" name="íšlíḓe"/>
            <p:cNvSpPr/>
            <p:nvPr/>
          </p:nvSpPr>
          <p:spPr bwMode="auto">
            <a:xfrm>
              <a:off x="9194" y="1221"/>
              <a:ext cx="1085" cy="930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54" name="ïṣļïḍê"/>
            <p:cNvSpPr/>
            <p:nvPr/>
          </p:nvSpPr>
          <p:spPr bwMode="auto">
            <a:xfrm>
              <a:off x="10401" y="1914"/>
              <a:ext cx="210" cy="114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043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57" name="副标题 2">
            <a:extLst>
              <a:ext uri="{FF2B5EF4-FFF2-40B4-BE49-F238E27FC236}">
                <a16:creationId xmlns:a16="http://schemas.microsoft.com/office/drawing/2014/main" id="{97E5E18B-82AF-A53B-A571-7A578EAE7516}"/>
              </a:ext>
            </a:extLst>
          </p:cNvPr>
          <p:cNvSpPr txBox="1">
            <a:spLocks/>
          </p:cNvSpPr>
          <p:nvPr/>
        </p:nvSpPr>
        <p:spPr>
          <a:xfrm>
            <a:off x="3071059" y="2601118"/>
            <a:ext cx="604987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9600" b="1" dirty="0" smtClean="0">
                <a:solidFill>
                  <a:srgbClr val="1C4372"/>
                </a:solidFill>
                <a:latin typeface="+mj-ea"/>
                <a:ea typeface="+mj-ea"/>
              </a:rPr>
              <a:t>THANKS!</a:t>
            </a:r>
            <a:endParaRPr lang="zh-CN" altLang="en-US" sz="9600" b="1" dirty="0">
              <a:solidFill>
                <a:srgbClr val="1C437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82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532</Words>
  <Application>Microsoft Office PowerPoint</Application>
  <PresentationFormat>宽屏</PresentationFormat>
  <Paragraphs>81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华文行楷</vt:lpstr>
      <vt:lpstr>思源黑体 CN Regular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浙江大学地球科学学院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浙江大学地球科学学院</dc:title>
  <dc:creator>Zera</dc:creator>
  <cp:lastModifiedBy>Windows User</cp:lastModifiedBy>
  <cp:revision>176</cp:revision>
  <dcterms:created xsi:type="dcterms:W3CDTF">2023-03-26T07:03:03Z</dcterms:created>
  <dcterms:modified xsi:type="dcterms:W3CDTF">2024-07-04T11:11:03Z</dcterms:modified>
</cp:coreProperties>
</file>