
<file path=[Content_Types].xml><?xml version="1.0" encoding="utf-8"?>
<Types xmlns="http://schemas.openxmlformats.org/package/2006/content-types">
  <Default Extension="png" ContentType="image/png"/>
  <Default Extension="web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0" r:id="rId3"/>
    <p:sldId id="258" r:id="rId4"/>
    <p:sldId id="261" r:id="rId5"/>
    <p:sldId id="263" r:id="rId6"/>
    <p:sldId id="259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E7377-F8DE-4D9D-A3E0-4F525D9FA677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13C71-A7C2-47B0-B6A6-E726F3F69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751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8293D-3C8E-4E0E-8BFD-2E42E5C77F0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3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84B7-949F-44E8-AC16-F6431676FF61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E859-B2DF-48D5-80F4-8ED3531C5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781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84B7-949F-44E8-AC16-F6431676FF61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E859-B2DF-48D5-80F4-8ED3531C5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56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84B7-949F-44E8-AC16-F6431676FF61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E859-B2DF-48D5-80F4-8ED3531C5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66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84B7-949F-44E8-AC16-F6431676FF61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E859-B2DF-48D5-80F4-8ED3531C5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053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84B7-949F-44E8-AC16-F6431676FF61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E859-B2DF-48D5-80F4-8ED3531C5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145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84B7-949F-44E8-AC16-F6431676FF61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E859-B2DF-48D5-80F4-8ED3531C5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075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84B7-949F-44E8-AC16-F6431676FF61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E859-B2DF-48D5-80F4-8ED3531C5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1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84B7-949F-44E8-AC16-F6431676FF61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E859-B2DF-48D5-80F4-8ED3531C5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568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84B7-949F-44E8-AC16-F6431676FF61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E859-B2DF-48D5-80F4-8ED3531C5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364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84B7-949F-44E8-AC16-F6431676FF61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E859-B2DF-48D5-80F4-8ED3531C5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515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84B7-949F-44E8-AC16-F6431676FF61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E859-B2DF-48D5-80F4-8ED3531C5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718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E84B7-949F-44E8-AC16-F6431676FF61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2E859-B2DF-48D5-80F4-8ED3531C5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160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eb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abs/2401.04088" TargetMode="External"/><Relationship Id="rId2" Type="http://schemas.openxmlformats.org/officeDocument/2006/relationships/hyperlink" Target="https://doi.org/10.48550/arXiv.2405.04434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doi.org/10.48550/arXiv.2404.1882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1562100"/>
            <a:ext cx="13889255" cy="3708399"/>
          </a:xfrm>
          <a:prstGeom prst="rect">
            <a:avLst/>
          </a:prstGeom>
          <a:solidFill>
            <a:srgbClr val="FFD5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020" y="0"/>
            <a:ext cx="12281826" cy="690852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801166" y="3796328"/>
            <a:ext cx="3005328" cy="461665"/>
          </a:xfrm>
          <a:prstGeom prst="rect">
            <a:avLst/>
          </a:prstGeom>
          <a:solidFill>
            <a:srgbClr val="FEFEFE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Presentor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Sakura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29940" y="1319552"/>
            <a:ext cx="8867540" cy="2387600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Arial Black" panose="020B0A04020102020204" pitchFamily="34" charset="0"/>
              </a:rPr>
              <a:t>The Larger the Model Size, </a:t>
            </a:r>
            <a:br>
              <a:rPr lang="en-US" altLang="zh-CN" sz="4000" dirty="0" smtClean="0">
                <a:latin typeface="Arial Black" panose="020B0A04020102020204" pitchFamily="34" charset="0"/>
              </a:rPr>
            </a:br>
            <a:r>
              <a:rPr lang="en-US" altLang="zh-CN" sz="4000" dirty="0" smtClean="0">
                <a:latin typeface="Arial Black" panose="020B0A04020102020204" pitchFamily="34" charset="0"/>
              </a:rPr>
              <a:t>the Better the Performance?</a:t>
            </a:r>
            <a:endParaRPr lang="zh-CN" altLang="en-US" sz="4000" dirty="0">
              <a:latin typeface="Arial Black" panose="020B0A040201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2" y="60394"/>
            <a:ext cx="2600666" cy="141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9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847" y="2194551"/>
            <a:ext cx="10254509" cy="348305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2" y="60394"/>
            <a:ext cx="1164329" cy="63206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023066" y="5765965"/>
            <a:ext cx="5903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Figure. Three basic formulas for the scaling law</a:t>
            </a:r>
            <a:r>
              <a:rPr lang="en-US" altLang="zh-CN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54847" y="905858"/>
            <a:ext cx="102396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In 2020, Kaplan et al. </a:t>
            </a:r>
            <a:r>
              <a:rPr lang="zh-CN" alt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CN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(the OpenAI team) firstly proposed to model the power-law relationship of model performance with respective to three major factors, namely 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model size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N), 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dataset size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(D), and the amount of 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training compute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(C), for neural language 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and L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(·) denotes the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cross entropy loss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nats.</a:t>
            </a:r>
            <a:r>
              <a:rPr lang="en-US" altLang="zh-CN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641855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278631" y="0"/>
            <a:ext cx="59898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Arial Black" panose="020B0A04020102020204" pitchFamily="34" charset="0"/>
              </a:rPr>
              <a:t>Scaling Law</a:t>
            </a:r>
            <a:endParaRPr lang="zh-CN" altLang="en-US" sz="4000" dirty="0">
              <a:latin typeface="Arial Black" panose="020B0A040201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6141556"/>
            <a:ext cx="106263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1. The statement and figure are adapted from Zhao et al. (2023) ’s work entitled </a:t>
            </a:r>
            <a:r>
              <a:rPr lang="en-US" altLang="zh-CN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 Survey of Large Language Models</a:t>
            </a: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altLang="zh-CN" sz="1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28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2" y="60394"/>
            <a:ext cx="1164329" cy="632064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601157" y="770735"/>
            <a:ext cx="66493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Average </a:t>
            </a:r>
            <a:r>
              <a:rPr lang="en-US" altLang="zh-C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→ </a:t>
            </a:r>
            <a:r>
              <a:rPr lang="en-US" altLang="zh-CN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Size</a:t>
            </a:r>
            <a:endParaRPr lang="en-US" altLang="zh-C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Dished Taste</a:t>
            </a:r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endParaRPr lang="zh-CN" altLang="en-US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70990" y="1892770"/>
            <a:ext cx="5903208" cy="4193599"/>
            <a:chOff x="270990" y="1892770"/>
            <a:chExt cx="5903208" cy="4193599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80" r="9597"/>
            <a:stretch/>
          </p:blipFill>
          <p:spPr>
            <a:xfrm>
              <a:off x="568171" y="1892770"/>
              <a:ext cx="5202314" cy="3668982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270990" y="5717037"/>
              <a:ext cx="5903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Figure. A cozy restaurant vs. A luxurious restaurant.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174198" y="1890935"/>
            <a:ext cx="5043148" cy="4472433"/>
            <a:chOff x="6174198" y="1890935"/>
            <a:chExt cx="5043148" cy="4472433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4198" y="1890935"/>
              <a:ext cx="5043148" cy="3737456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6853561" y="5717037"/>
              <a:ext cx="41649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Figure. Performance vs. Parameters </a:t>
              </a:r>
            </a:p>
            <a:p>
              <a:pPr algn="ctr"/>
              <a:r>
                <a:rPr lang="en-US" altLang="zh-CN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(from Deepseek-v2 </a:t>
              </a:r>
              <a:r>
                <a:rPr lang="en-US" altLang="zh-CN" b="1" dirty="0" smtClean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[2]</a:t>
              </a:r>
              <a:r>
                <a:rPr lang="en-US" altLang="zh-CN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).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9" name="直接连接符 18"/>
          <p:cNvCxnSpPr/>
          <p:nvPr/>
        </p:nvCxnSpPr>
        <p:spPr>
          <a:xfrm>
            <a:off x="0" y="641855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278631" y="0"/>
            <a:ext cx="97398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Arial Black" panose="020B0A04020102020204" pitchFamily="34" charset="0"/>
              </a:rPr>
              <a:t>An Analogy: </a:t>
            </a:r>
            <a:r>
              <a:rPr lang="en-US" altLang="zh-CN" sz="4000" dirty="0" smtClean="0">
                <a:latin typeface="Arial Black" panose="020B0A04020102020204" pitchFamily="34" charset="0"/>
              </a:rPr>
              <a:t>Restaurant vs. LLM</a:t>
            </a:r>
            <a:endParaRPr lang="zh-CN" altLang="en-US" sz="4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16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2" y="60394"/>
            <a:ext cx="1164329" cy="63206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78631" y="60394"/>
            <a:ext cx="9739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latin typeface="Arial Black" panose="020B0A04020102020204" pitchFamily="34" charset="0"/>
              </a:rPr>
              <a:t>Mixtral</a:t>
            </a:r>
            <a:r>
              <a:rPr lang="en-US" altLang="zh-CN" sz="3200" dirty="0">
                <a:latin typeface="Arial Black" panose="020B0A04020102020204" pitchFamily="34" charset="0"/>
              </a:rPr>
              <a:t>(46.7B) Outperforms </a:t>
            </a:r>
            <a:r>
              <a:rPr lang="en-US" altLang="zh-CN" sz="3200" dirty="0" smtClean="0">
                <a:latin typeface="Arial Black" panose="020B0A04020102020204" pitchFamily="34" charset="0"/>
              </a:rPr>
              <a:t>LLaMA-2(70B)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30348" y="5467142"/>
            <a:ext cx="7731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Small Models </a:t>
            </a:r>
            <a:r>
              <a:rPr lang="en-US" altLang="zh-CN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en-US" altLang="zh-C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Outperform Large Ones!</a:t>
            </a:r>
            <a:endParaRPr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09730" y="1709101"/>
            <a:ext cx="11572540" cy="3758041"/>
            <a:chOff x="362304" y="2338698"/>
            <a:chExt cx="11572540" cy="3758041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2304" y="2338698"/>
              <a:ext cx="11572540" cy="294895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矩形 8"/>
            <p:cNvSpPr/>
            <p:nvPr/>
          </p:nvSpPr>
          <p:spPr>
            <a:xfrm>
              <a:off x="3820595" y="5450408"/>
              <a:ext cx="46559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Table</a:t>
              </a:r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  <a:r>
                <a:rPr lang="zh-CN" alt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Comparison </a:t>
              </a:r>
              <a:r>
                <a:rPr lang="zh-CN" alt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of Mixtral with </a:t>
              </a:r>
              <a:r>
                <a:rPr lang="zh-CN" altLang="en-US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Llama</a:t>
              </a:r>
              <a:endPara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zh-CN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(from </a:t>
              </a:r>
              <a:r>
                <a:rPr lang="en-US" altLang="zh-CN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Mixtral</a:t>
              </a:r>
              <a:r>
                <a:rPr lang="en-US" altLang="zh-CN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of Experts </a:t>
              </a:r>
              <a:r>
                <a:rPr lang="en-US" altLang="zh-CN" b="1" dirty="0" smtClean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[3]</a:t>
              </a:r>
              <a:r>
                <a:rPr lang="en-US" altLang="zh-CN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).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1" name="直接连接符 10"/>
          <p:cNvCxnSpPr/>
          <p:nvPr/>
        </p:nvCxnSpPr>
        <p:spPr>
          <a:xfrm>
            <a:off x="0" y="641855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67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2" y="60394"/>
            <a:ext cx="1164329" cy="63206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78631" y="60394"/>
            <a:ext cx="9739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latin typeface="Arial Black" panose="020B0A04020102020204" pitchFamily="34" charset="0"/>
              </a:rPr>
              <a:t>Mixtral</a:t>
            </a:r>
            <a:r>
              <a:rPr lang="en-US" altLang="zh-CN" sz="3200" dirty="0">
                <a:latin typeface="Arial Black" panose="020B0A04020102020204" pitchFamily="34" charset="0"/>
              </a:rPr>
              <a:t>(46.7B) Outperforms </a:t>
            </a:r>
            <a:r>
              <a:rPr lang="en-US" altLang="zh-CN" sz="3200" dirty="0" smtClean="0">
                <a:latin typeface="Arial Black" panose="020B0A04020102020204" pitchFamily="34" charset="0"/>
              </a:rPr>
              <a:t>LLaMA-2(70B)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21463" y="762734"/>
            <a:ext cx="8539583" cy="5885530"/>
            <a:chOff x="1721463" y="762734"/>
            <a:chExt cx="8539583" cy="5885530"/>
          </a:xfrm>
        </p:grpSpPr>
        <p:sp>
          <p:nvSpPr>
            <p:cNvPr id="9" name="矩形 8"/>
            <p:cNvSpPr/>
            <p:nvPr/>
          </p:nvSpPr>
          <p:spPr>
            <a:xfrm>
              <a:off x="2138485" y="5724934"/>
              <a:ext cx="770553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Figure. </a:t>
              </a:r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Results on </a:t>
              </a:r>
              <a:r>
                <a:rPr lang="en-US" altLang="zh-CN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6 benchmarks that Mistral </a:t>
              </a:r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(7B/8x7B) </a:t>
              </a:r>
              <a:r>
                <a:rPr lang="en-US" altLang="zh-CN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outperforms </a:t>
              </a:r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Llama 2 (7B/13B/70B</a:t>
              </a:r>
              <a:r>
                <a:rPr lang="en-US" altLang="zh-CN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 </a:t>
              </a:r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(from </a:t>
              </a:r>
              <a:r>
                <a:rPr lang="en-US" altLang="zh-CN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Mixtral</a:t>
              </a:r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 of Experts </a:t>
              </a:r>
              <a:r>
                <a:rPr lang="en-US" altLang="zh-CN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[3</a:t>
              </a:r>
              <a:r>
                <a:rPr lang="en-US" altLang="zh-CN" b="1" dirty="0" smtClean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  <a:r>
                <a:rPr lang="en-US" altLang="zh-CN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).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1463" y="762734"/>
              <a:ext cx="8539583" cy="484463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cxnSp>
        <p:nvCxnSpPr>
          <p:cNvPr id="11" name="直接连接符 10"/>
          <p:cNvCxnSpPr/>
          <p:nvPr/>
        </p:nvCxnSpPr>
        <p:spPr>
          <a:xfrm>
            <a:off x="0" y="641855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25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2" y="60394"/>
            <a:ext cx="1164329" cy="632064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0" y="641855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278631" y="0"/>
            <a:ext cx="97398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Arial Black" panose="020B0A04020102020204" pitchFamily="34" charset="0"/>
              </a:rPr>
              <a:t>Contamination on Benchmark </a:t>
            </a:r>
            <a:endParaRPr lang="zh-CN" altLang="en-US" sz="4000" dirty="0">
              <a:latin typeface="Arial Black" panose="020B0A040201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576785" y="878304"/>
            <a:ext cx="11097851" cy="5495009"/>
            <a:chOff x="576785" y="878304"/>
            <a:chExt cx="11097851" cy="5495009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6785" y="878304"/>
              <a:ext cx="4758694" cy="497575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7" name="文本框 6"/>
            <p:cNvSpPr txBox="1"/>
            <p:nvPr/>
          </p:nvSpPr>
          <p:spPr>
            <a:xfrm>
              <a:off x="1179622" y="6003981"/>
              <a:ext cx="4155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Figure. Contamination Ranking </a:t>
              </a:r>
              <a:r>
                <a:rPr lang="en-US" altLang="zh-CN" b="1" dirty="0" smtClean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[4]</a:t>
              </a:r>
              <a:endPara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779402" y="904938"/>
              <a:ext cx="5895234" cy="1569660"/>
            </a:xfrm>
            <a:prstGeom prst="rect">
              <a:avLst/>
            </a:prstGeom>
            <a:ln w="38100">
              <a:solidFill>
                <a:srgbClr val="FF0000"/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r>
                <a:rPr lang="zh-CN" altLang="en-US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⚠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⚠ ⚠ </a:t>
              </a:r>
              <a:r>
                <a:rPr lang="zh-CN" altLang="en-US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This 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metric does not imply cheating, but rather </a:t>
              </a:r>
              <a:r>
                <a:rPr lang="zh-CN" altLang="en-US" sz="1600" u="sng" dirty="0">
                  <a:latin typeface="Arial" panose="020B0604020202020204" pitchFamily="34" charset="0"/>
                  <a:cs typeface="Arial" panose="020B0604020202020204" pitchFamily="34" charset="0"/>
                </a:rPr>
                <a:t>indicates the potential use of the benchmark data during the </a:t>
              </a:r>
              <a:r>
                <a:rPr lang="zh-CN" altLang="en-US" sz="1600" u="sng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pre-training </a:t>
              </a:r>
              <a:r>
                <a:rPr lang="zh-CN" altLang="en-US" sz="1600" u="sng" dirty="0">
                  <a:latin typeface="Arial" panose="020B0604020202020204" pitchFamily="34" charset="0"/>
                  <a:cs typeface="Arial" panose="020B0604020202020204" pitchFamily="34" charset="0"/>
                </a:rPr>
                <a:t>phase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; while using benchmarks to enhance capabilities is acceptable, the lack of relevant documentation can reduce </a:t>
              </a:r>
              <a:r>
                <a:rPr lang="zh-CN" alt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transparency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, potentially resulting in </a:t>
              </a:r>
              <a:r>
                <a:rPr lang="zh-CN" alt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unfair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zh-CN" alt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comparisons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and hindering the field’s healthy </a:t>
              </a:r>
              <a:r>
                <a:rPr lang="zh-CN" altLang="en-US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development </a:t>
              </a:r>
              <a:r>
                <a:rPr lang="en-US" altLang="zh-CN" sz="1600" dirty="0" smtClean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[4].</a:t>
              </a:r>
              <a:endParaRPr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79402" y="2752079"/>
              <a:ext cx="5895234" cy="310198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4" name="文本框 13"/>
            <p:cNvSpPr txBox="1"/>
            <p:nvPr/>
          </p:nvSpPr>
          <p:spPr>
            <a:xfrm>
              <a:off x="6005189" y="6003981"/>
              <a:ext cx="5583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Figure. An overview of detecting approach </a:t>
              </a:r>
              <a:r>
                <a:rPr lang="en-US" altLang="zh-CN" b="1" dirty="0" smtClean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[4]</a:t>
              </a:r>
              <a:endPara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椭圆 14"/>
          <p:cNvSpPr/>
          <p:nvPr/>
        </p:nvSpPr>
        <p:spPr>
          <a:xfrm>
            <a:off x="2938509" y="1035498"/>
            <a:ext cx="870011" cy="154695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80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8200" y="1450991"/>
            <a:ext cx="10312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[1] J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. Kaplan, S. 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McCandlish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, T. 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Henighan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, T. B. Brown, B. Chess, R. Child, S. Gray, A. Radford, J. Wu, and D. 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Amodei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, “Scaling laws for neural language models,” 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CoRR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, vol. abs/2001.08361, 2020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[2]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DeepSeek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-AI </a:t>
            </a:r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et al.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‘DeepSeek-V2: A Strong, Economical, and Efficient Mixture-of-Experts Language Model’.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arXiv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May 24, 2024.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10.48550/arXiv.2405.04434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[3]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Q. Jiang et al., ‘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Mixtral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of Experts’.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arXiv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Jan. 08, 2024. Accessed: Apr. 15, 2024. [Online].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Available: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arxiv.org/abs/2401.04088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[4] R. Xu, Z. Wang, R.-Z. Fan, and P. Liu, ‘Benchmarking Benchmark Leakage in Large Language Models’.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arXiv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Apr. 29, 2024.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10.48550/arXiv.2404.18824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2" y="60394"/>
            <a:ext cx="1164329" cy="63206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78631" y="0"/>
            <a:ext cx="97398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Arial Black" panose="020B0A04020102020204" pitchFamily="34" charset="0"/>
              </a:rPr>
              <a:t>References</a:t>
            </a:r>
            <a:endParaRPr lang="zh-CN" altLang="en-US" sz="4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66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473</Words>
  <Application>Microsoft Office PowerPoint</Application>
  <PresentationFormat>宽屏</PresentationFormat>
  <Paragraphs>29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Arial Black</vt:lpstr>
      <vt:lpstr>Office 主题​​</vt:lpstr>
      <vt:lpstr>The Larger the Model Size,  the Better the Performance?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Larger the Model Size,  the Better the Performance?</dc:title>
  <dc:creator>Windows User</dc:creator>
  <cp:lastModifiedBy>Windows User</cp:lastModifiedBy>
  <cp:revision>21</cp:revision>
  <dcterms:created xsi:type="dcterms:W3CDTF">2024-05-23T08:59:04Z</dcterms:created>
  <dcterms:modified xsi:type="dcterms:W3CDTF">2024-05-27T10:59:50Z</dcterms:modified>
</cp:coreProperties>
</file>