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C25CB-AEDE-4B86-87ED-2F5B9D7D2EFA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47AB-1402-427C-A77C-00E8C97625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9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293D-3C8E-4E0E-8BFD-2E42E5C77F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95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E47AB-1402-427C-A77C-00E8C97625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3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E35F-BA56-4640-96F2-8AC8AF485BAD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EF3-BC16-4A68-A6F5-64DE67432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8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E35F-BA56-4640-96F2-8AC8AF485BAD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EF3-BC16-4A68-A6F5-64DE67432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8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E35F-BA56-4640-96F2-8AC8AF485BAD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EF3-BC16-4A68-A6F5-64DE67432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5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E35F-BA56-4640-96F2-8AC8AF485BAD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EF3-BC16-4A68-A6F5-64DE67432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6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E35F-BA56-4640-96F2-8AC8AF485BAD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EF3-BC16-4A68-A6F5-64DE67432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2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E35F-BA56-4640-96F2-8AC8AF485BAD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EF3-BC16-4A68-A6F5-64DE67432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7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E35F-BA56-4640-96F2-8AC8AF485BAD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EF3-BC16-4A68-A6F5-64DE67432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00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E35F-BA56-4640-96F2-8AC8AF485BAD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EF3-BC16-4A68-A6F5-64DE67432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E35F-BA56-4640-96F2-8AC8AF485BAD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EF3-BC16-4A68-A6F5-64DE67432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0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E35F-BA56-4640-96F2-8AC8AF485BAD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EF3-BC16-4A68-A6F5-64DE67432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1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E35F-BA56-4640-96F2-8AC8AF485BAD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EEF3-BC16-4A68-A6F5-64DE67432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56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E35F-BA56-4640-96F2-8AC8AF485BAD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8EEF3-BC16-4A68-A6F5-64DE67432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7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ili_sakura@zju.edu.cn" TargetMode="External"/><Relationship Id="rId5" Type="http://schemas.openxmlformats.org/officeDocument/2006/relationships/hyperlink" Target="https://space.bilibili.com/3546681717033402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www.jetson-ai-lab.com/tutorial_ollama.html" TargetMode="External"/><Relationship Id="rId4" Type="http://schemas.openxmlformats.org/officeDocument/2006/relationships/hyperlink" Target="https://www.zotero.org/blog/zotero-7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son-ai-lab.com/tutorial_ollama.html" TargetMode="External"/><Relationship Id="rId2" Type="http://schemas.openxmlformats.org/officeDocument/2006/relationships/hyperlink" Target="https://www.zotero.org/blog/zotero-7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son-ai-lab.com/tutorial_ollama.html" TargetMode="External"/><Relationship Id="rId2" Type="http://schemas.openxmlformats.org/officeDocument/2006/relationships/hyperlink" Target="https://github.com/getcursor/cursor/issues/1509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son-ai-lab.com/tutorial_ollama.html" TargetMode="External"/><Relationship Id="rId2" Type="http://schemas.openxmlformats.org/officeDocument/2006/relationships/hyperlink" Target="https://github.com/getcursor/cursor/issues/1509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1562100"/>
            <a:ext cx="12192000" cy="3708399"/>
          </a:xfrm>
          <a:prstGeom prst="rect">
            <a:avLst/>
          </a:prstGeom>
          <a:solidFill>
            <a:srgbClr val="FF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1965"/>
          <a:stretch/>
        </p:blipFill>
        <p:spPr>
          <a:xfrm>
            <a:off x="4179020" y="0"/>
            <a:ext cx="8355880" cy="69085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8705" y="3707152"/>
            <a:ext cx="5510249" cy="830997"/>
          </a:xfrm>
          <a:prstGeom prst="rect">
            <a:avLst/>
          </a:prstGeom>
          <a:solidFill>
            <a:srgbClr val="FEFEFE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Presentor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Sakura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bilibili@Sa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神带你学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me: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bili_sakura@zju.edu.cn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9940" y="1319552"/>
            <a:ext cx="8867540" cy="2387600"/>
          </a:xfrm>
        </p:spPr>
        <p:txBody>
          <a:bodyPr>
            <a:noAutofit/>
          </a:bodyPr>
          <a:lstStyle/>
          <a:p>
            <a:r>
              <a:rPr lang="en-US" altLang="zh-CN" sz="4800" dirty="0" smtClean="0">
                <a:latin typeface="Arial Black" panose="020B0A04020102020204" pitchFamily="34" charset="0"/>
              </a:rPr>
              <a:t>Awesome Tools for </a:t>
            </a:r>
            <a:br>
              <a:rPr lang="en-US" altLang="zh-CN" sz="4800" dirty="0" smtClean="0">
                <a:latin typeface="Arial Black" panose="020B0A04020102020204" pitchFamily="34" charset="0"/>
              </a:rPr>
            </a:br>
            <a:r>
              <a:rPr lang="en-US" altLang="zh-CN" sz="4800" dirty="0" smtClean="0">
                <a:latin typeface="Arial Black" panose="020B0A04020102020204" pitchFamily="34" charset="0"/>
              </a:rPr>
              <a:t>AI Researchers</a:t>
            </a:r>
            <a:endParaRPr lang="zh-CN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693" y="0"/>
            <a:ext cx="894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</a:rPr>
              <a:t>Outline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0926" y="1335150"/>
            <a:ext cx="511989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Literature Assistant 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creenshot of Zotero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5" y="2039599"/>
            <a:ext cx="5119898" cy="3087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5763402" y="1339098"/>
            <a:ext cx="602116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AI Code Editor</a:t>
            </a:r>
            <a:endParaRPr lang="en-US" altLang="zh-CN" sz="2800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0925" y="5332587"/>
            <a:ext cx="5119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</a:rPr>
              <a:t>Zotero 7</a:t>
            </a:r>
          </a:p>
        </p:txBody>
      </p:sp>
      <p:sp>
        <p:nvSpPr>
          <p:cNvPr id="17" name="矩形 16"/>
          <p:cNvSpPr/>
          <p:nvPr/>
        </p:nvSpPr>
        <p:spPr>
          <a:xfrm>
            <a:off x="0" y="5997452"/>
            <a:ext cx="10014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12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https://www.zotero.org/blog/zotero-7/</a:t>
            </a:r>
            <a:endParaRPr lang="it-IT" altLang="zh-CN" sz="12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sz="12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https://www.cursor.com/features</a:t>
            </a:r>
          </a:p>
        </p:txBody>
      </p:sp>
      <p:pic>
        <p:nvPicPr>
          <p:cNvPr id="1028" name="Picture 4" descr="Chat apply exampl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02" y="2039599"/>
            <a:ext cx="6021162" cy="3100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5763403" y="5341918"/>
            <a:ext cx="602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</a:rPr>
              <a:t>Cursor</a:t>
            </a:r>
          </a:p>
        </p:txBody>
      </p:sp>
    </p:spTree>
    <p:extLst>
      <p:ext uri="{BB962C8B-B14F-4D97-AF65-F5344CB8AC3E}">
        <p14:creationId xmlns:p14="http://schemas.microsoft.com/office/powerpoint/2010/main" val="54456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5956890"/>
            <a:ext cx="10014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12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https://www.zotero.org/blog/zotero-7/</a:t>
            </a:r>
            <a:endParaRPr lang="it-IT" altLang="zh-CN" sz="12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sz="12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https://microsoftedge.microsoft.com/addons/detail/zotero-connector/nmhdhpibnnopknkmonacoephklnflpho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5693" y="0"/>
            <a:ext cx="894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</a:rPr>
              <a:t>Zotero: Literature Assistant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6241" y="733415"/>
            <a:ext cx="414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Collect with a click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16"/>
          <a:stretch/>
        </p:blipFill>
        <p:spPr>
          <a:xfrm>
            <a:off x="6382123" y="889028"/>
            <a:ext cx="5305827" cy="1013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1" y="2270346"/>
            <a:ext cx="5387033" cy="3030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319" y="2270346"/>
            <a:ext cx="5707436" cy="3030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1421121" y="5500607"/>
            <a:ext cx="414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</a:rPr>
              <a:t>Get Paper from 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arXiv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31235" y="5500607"/>
            <a:ext cx="535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</a:rPr>
              <a:t>Entry in Zotero 7</a:t>
            </a:r>
          </a:p>
        </p:txBody>
      </p:sp>
    </p:spTree>
    <p:extLst>
      <p:ext uri="{BB962C8B-B14F-4D97-AF65-F5344CB8AC3E}">
        <p14:creationId xmlns:p14="http://schemas.microsoft.com/office/powerpoint/2010/main" val="81978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5772224"/>
            <a:ext cx="10014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1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it-IT" altLang="zh-CN" sz="12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github.com/getcursor/cursor/issues/1509</a:t>
            </a:r>
            <a:endParaRPr lang="it-IT" altLang="zh-CN" sz="12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sz="1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it-IT" altLang="zh-CN" sz="12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platform.deepseek.com/api_keys</a:t>
            </a:r>
          </a:p>
          <a:p>
            <a:r>
              <a:rPr lang="it-IT" altLang="zh-CN" sz="1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https://openlm.ai/chatbot-arena/</a:t>
            </a:r>
            <a:endParaRPr lang="it-IT" altLang="zh-CN" sz="12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5693" y="0"/>
            <a:ext cx="894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</a:rPr>
              <a:t>Cursor: AI Code Editor</a:t>
            </a:r>
            <a:endParaRPr lang="en-US" altLang="zh-CN" sz="4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241" y="733415"/>
            <a:ext cx="496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Chat seamlessly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5575" y="5292662"/>
            <a:ext cx="752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</a:rPr>
              <a:t>Coding 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Elo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68540" y="5297921"/>
            <a:ext cx="4367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</a:rPr>
              <a:t>Use Deepseek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API </a:t>
            </a:r>
            <a:r>
              <a:rPr lang="en-US" altLang="zh-CN" sz="1600" b="1" dirty="0">
                <a:latin typeface="Times New Roman" panose="02020603050405020304" pitchFamily="18" charset="0"/>
              </a:rPr>
              <a:t>($2/1M tokens</a:t>
            </a:r>
            <a:r>
              <a:rPr lang="en-US" altLang="zh-CN" sz="1600" b="1" dirty="0">
                <a:latin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</a:rPr>
              <a:t>(integrated with OpenAI API format)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553" y="1651363"/>
            <a:ext cx="3716645" cy="3497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AutoShape 4" descr="https://github.com/deepseek-ai/DeepSeek-V2/raw/main/figures/model_price.pn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62" y="1651363"/>
            <a:ext cx="6035204" cy="3497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2957994" y="1651363"/>
            <a:ext cx="623406" cy="349758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00962" y="3657599"/>
            <a:ext cx="6035204" cy="220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5772224"/>
            <a:ext cx="10014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zh-CN" sz="1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it-IT" altLang="zh-CN" sz="12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github.com/getcursor/cursor/issues/1509</a:t>
            </a:r>
            <a:endParaRPr lang="it-IT" altLang="zh-CN" sz="12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altLang="zh-CN" sz="1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it-IT" altLang="zh-CN" sz="12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platform.deepseek.com/api_keys</a:t>
            </a:r>
          </a:p>
          <a:p>
            <a:r>
              <a:rPr lang="it-IT" altLang="zh-CN" sz="1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https://openlm.ai/chatbot-arena/</a:t>
            </a:r>
            <a:endParaRPr lang="it-IT" altLang="zh-CN" sz="1200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5693" y="0"/>
            <a:ext cx="894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</a:rPr>
              <a:t>Cursor: AI Code Editor</a:t>
            </a:r>
            <a:endParaRPr lang="en-US" altLang="zh-CN" sz="4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241" y="733415"/>
            <a:ext cx="496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API Recommendatio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5575" y="5292662"/>
            <a:ext cx="7525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</a:rPr>
              <a:t>Coding 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Elo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68540" y="5297921"/>
            <a:ext cx="4367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</a:rPr>
              <a:t>Use Deepseek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API </a:t>
            </a:r>
            <a:r>
              <a:rPr lang="en-US" altLang="zh-CN" sz="1600" b="1" dirty="0">
                <a:latin typeface="Times New Roman" panose="02020603050405020304" pitchFamily="18" charset="0"/>
              </a:rPr>
              <a:t>($2/1M tokens</a:t>
            </a:r>
            <a:r>
              <a:rPr lang="en-US" altLang="zh-CN" sz="1600" b="1" dirty="0">
                <a:latin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</a:rPr>
              <a:t>(integrated with OpenAI API format)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553" y="1651363"/>
            <a:ext cx="3716645" cy="3497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AutoShape 4" descr="https://github.com/deepseek-ai/DeepSeek-V2/raw/main/figures/model_price.png?ra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62" y="1651363"/>
            <a:ext cx="6035204" cy="3497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2957994" y="1651363"/>
            <a:ext cx="623406" cy="3497580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00962" y="3657599"/>
            <a:ext cx="6035204" cy="220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1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35622"/>
              </p:ext>
            </p:extLst>
          </p:nvPr>
        </p:nvGraphicFramePr>
        <p:xfrm>
          <a:off x="458909" y="1455685"/>
          <a:ext cx="7307900" cy="389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004">
                  <a:extLst>
                    <a:ext uri="{9D8B030D-6E8A-4147-A177-3AD203B41FA5}">
                      <a16:colId xmlns:a16="http://schemas.microsoft.com/office/drawing/2014/main" val="2670138101"/>
                    </a:ext>
                  </a:extLst>
                </a:gridCol>
                <a:gridCol w="2008218">
                  <a:extLst>
                    <a:ext uri="{9D8B030D-6E8A-4147-A177-3AD203B41FA5}">
                      <a16:colId xmlns:a16="http://schemas.microsoft.com/office/drawing/2014/main" val="3265204175"/>
                    </a:ext>
                  </a:extLst>
                </a:gridCol>
                <a:gridCol w="1035487">
                  <a:extLst>
                    <a:ext uri="{9D8B030D-6E8A-4147-A177-3AD203B41FA5}">
                      <a16:colId xmlns:a16="http://schemas.microsoft.com/office/drawing/2014/main" val="1581949358"/>
                    </a:ext>
                  </a:extLst>
                </a:gridCol>
                <a:gridCol w="763541">
                  <a:extLst>
                    <a:ext uri="{9D8B030D-6E8A-4147-A177-3AD203B41FA5}">
                      <a16:colId xmlns:a16="http://schemas.microsoft.com/office/drawing/2014/main" val="303182625"/>
                    </a:ext>
                  </a:extLst>
                </a:gridCol>
                <a:gridCol w="993650">
                  <a:extLst>
                    <a:ext uri="{9D8B030D-6E8A-4147-A177-3AD203B41FA5}">
                      <a16:colId xmlns:a16="http://schemas.microsoft.com/office/drawing/2014/main" val="2358685242"/>
                    </a:ext>
                  </a:extLst>
                </a:gridCol>
              </a:tblGrid>
              <a:tr h="455973"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Provider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Context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Input$/1M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Output$/1M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671222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gpt-4o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OpenAI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128k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039609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gpt-4o-mini </a:t>
                      </a:r>
                      <a:endParaRPr lang="zh-CN" altLang="en-US" sz="14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OpenAI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128k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$0.15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$0.6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842855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gpt-4-turbo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OpenAI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128k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$30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24772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Gemini 1.5 Pro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Google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128k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$7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$21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13651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Claude 3 Opus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Anthropic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200k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$75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06225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Claude 3 Sonnet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Anthropic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200k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$3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20771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Claude 3 Haiku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Anthropic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200k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$0.25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$1.25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601197"/>
                  </a:ext>
                </a:extLst>
              </a:tr>
              <a:tr h="253644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Mixtral 8×22B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Mistral AI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$6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73917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ERNIE-4.0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Baidu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265840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GLM-4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Zhipu</a:t>
                      </a: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AI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60497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Moonshot-v1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Moonshot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917587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Qwen</a:t>
                      </a:r>
                      <a:endParaRPr lang="en-US" altLang="zh-CN" sz="1400" b="0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Alibaba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807371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deepseek-v2 (236B)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Deepseek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32k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$0.14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altLang="zh-CN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$0.28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29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46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218</Words>
  <Application>Microsoft Office PowerPoint</Application>
  <PresentationFormat>宽屏</PresentationFormat>
  <Paragraphs>96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Arial Black</vt:lpstr>
      <vt:lpstr>Times New Roman</vt:lpstr>
      <vt:lpstr>Wingdings</vt:lpstr>
      <vt:lpstr>Office 主题​​</vt:lpstr>
      <vt:lpstr>Awesome Tools for  AI Researchers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Tools for AI Researchers</dc:title>
  <dc:creator>Windows User</dc:creator>
  <cp:lastModifiedBy>Windows User</cp:lastModifiedBy>
  <cp:revision>18</cp:revision>
  <dcterms:created xsi:type="dcterms:W3CDTF">2024-08-14T09:02:30Z</dcterms:created>
  <dcterms:modified xsi:type="dcterms:W3CDTF">2024-08-15T04:10:08Z</dcterms:modified>
</cp:coreProperties>
</file>