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8" r:id="rId5"/>
    <p:sldId id="269" r:id="rId6"/>
    <p:sldId id="261" r:id="rId7"/>
    <p:sldId id="260" r:id="rId8"/>
    <p:sldId id="270" r:id="rId9"/>
    <p:sldId id="259" r:id="rId10"/>
    <p:sldId id="262" r:id="rId11"/>
    <p:sldId id="265" r:id="rId12"/>
    <p:sldId id="271" r:id="rId13"/>
    <p:sldId id="272" r:id="rId14"/>
    <p:sldId id="273" r:id="rId15"/>
    <p:sldId id="267"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E50"/>
    <a:srgbClr val="F6B54C"/>
    <a:srgbClr val="FFD5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6" autoAdjust="0"/>
  </p:normalViewPr>
  <p:slideViewPr>
    <p:cSldViewPr snapToGrid="0">
      <p:cViewPr varScale="1">
        <p:scale>
          <a:sx n="60" d="100"/>
          <a:sy n="60"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EFD6C-812A-4A56-9426-F3494F1E5E51}" type="datetimeFigureOut">
              <a:rPr lang="zh-CN" altLang="en-US" smtClean="0"/>
              <a:t>2024/5/9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B1142-B31C-493E-9A37-AEFD504D587E}" type="slidenum">
              <a:rPr lang="zh-CN" altLang="en-US" smtClean="0"/>
              <a:t>‹#›</a:t>
            </a:fld>
            <a:endParaRPr lang="zh-CN" altLang="en-US"/>
          </a:p>
        </p:txBody>
      </p:sp>
    </p:spTree>
    <p:extLst>
      <p:ext uri="{BB962C8B-B14F-4D97-AF65-F5344CB8AC3E}">
        <p14:creationId xmlns:p14="http://schemas.microsoft.com/office/powerpoint/2010/main" val="228905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2010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4527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21643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6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299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38901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9380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44924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16124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73265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5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412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1978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penai.com/index/planning-for-agi-and-beyond?ref=hir.harvard.edu"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github.com/" TargetMode="External"/><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github.com/datawhalechina/llm-univer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llamaindex.ai/" TargetMode="External"/><Relationship Id="rId5" Type="http://schemas.openxmlformats.org/officeDocument/2006/relationships/hyperlink" Target="https://www.langchain.com/"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atchat-space/Langchain-Chatcha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zju.edu.c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micoope.com.gt/?o=chatgpt-the-tech-behind-the-hype-and-what-it-nn-n7AYnRs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xplodingtopics.com/blog/chatgpt-users" TargetMode="External"/><Relationship Id="rId5" Type="http://schemas.openxmlformats.org/officeDocument/2006/relationships/hyperlink" Target="https://influencermarketinghub.com/ai-marketing-benchmark-repor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3461623" y="0"/>
            <a:ext cx="8730377" cy="6858000"/>
          </a:xfrm>
          <a:prstGeom prst="rect">
            <a:avLst/>
          </a:prstGeom>
        </p:spPr>
      </p:pic>
      <p:sp>
        <p:nvSpPr>
          <p:cNvPr id="3" name="副标题 2"/>
          <p:cNvSpPr>
            <a:spLocks noGrp="1"/>
          </p:cNvSpPr>
          <p:nvPr>
            <p:ph type="subTitle" idx="1"/>
          </p:nvPr>
        </p:nvSpPr>
        <p:spPr>
          <a:xfrm>
            <a:off x="1530418" y="3738081"/>
            <a:ext cx="5823284" cy="433859"/>
          </a:xfrm>
          <a:noFill/>
        </p:spPr>
        <p:txBody>
          <a:bodyPr>
            <a:noAutofit/>
          </a:bodyPr>
          <a:lstStyle/>
          <a:p>
            <a:pPr algn="r"/>
            <a:r>
              <a:rPr lang="en-US" altLang="zh-CN" sz="1800" dirty="0" smtClean="0">
                <a:latin typeface="Arial" panose="020B0604020202020204" pitchFamily="34" charset="0"/>
                <a:cs typeface="Arial" panose="020B0604020202020204" pitchFamily="34" charset="0"/>
              </a:rPr>
              <a:t>—— Await an Era of Artificial General Intelligence</a:t>
            </a:r>
            <a:endParaRPr lang="zh-CN" altLang="en-US" sz="1800" dirty="0">
              <a:latin typeface="Arial" panose="020B0604020202020204" pitchFamily="34" charset="0"/>
              <a:cs typeface="Arial" panose="020B0604020202020204" pitchFamily="34" charset="0"/>
            </a:endParaRPr>
          </a:p>
        </p:txBody>
      </p:sp>
      <p:sp>
        <p:nvSpPr>
          <p:cNvPr id="5" name="文本框 4"/>
          <p:cNvSpPr txBox="1"/>
          <p:nvPr/>
        </p:nvSpPr>
        <p:spPr>
          <a:xfrm>
            <a:off x="4710347" y="4208074"/>
            <a:ext cx="2643355" cy="461665"/>
          </a:xfrm>
          <a:prstGeom prst="rect">
            <a:avLst/>
          </a:prstGeom>
          <a:solidFill>
            <a:srgbClr val="FEFEFE">
              <a:alpha val="40000"/>
            </a:srgbClr>
          </a:solidFill>
        </p:spPr>
        <p:txBody>
          <a:bodyPr wrap="square" rtlCol="0">
            <a:spAutoFit/>
          </a:bodyPr>
          <a:lstStyle/>
          <a:p>
            <a:r>
              <a:rPr lang="en-US" altLang="zh-CN" sz="2400" b="1" dirty="0" smtClean="0">
                <a:solidFill>
                  <a:schemeClr val="accent1"/>
                </a:solidFill>
                <a:latin typeface="Arial" panose="020B0604020202020204" pitchFamily="34" charset="0"/>
                <a:cs typeface="Arial" panose="020B0604020202020204" pitchFamily="34" charset="0"/>
              </a:rPr>
              <a:t>@Sakura</a:t>
            </a:r>
            <a:endParaRPr lang="en-US" altLang="zh-CN" sz="2400" b="1" dirty="0">
              <a:solidFill>
                <a:schemeClr val="accent1"/>
              </a:solidFill>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568426" y="1223792"/>
            <a:ext cx="9144000" cy="2387600"/>
          </a:xfrm>
        </p:spPr>
        <p:txBody>
          <a:bodyPr>
            <a:normAutofit/>
          </a:bodyPr>
          <a:lstStyle/>
          <a:p>
            <a:r>
              <a:rPr lang="en-US" altLang="zh-CN" sz="4400" dirty="0" smtClean="0">
                <a:latin typeface="Arial Black" panose="020B0A04020102020204" pitchFamily="34" charset="0"/>
              </a:rPr>
              <a:t>An Introduction to </a:t>
            </a:r>
            <a:br>
              <a:rPr lang="en-US" altLang="zh-CN" sz="4400" dirty="0" smtClean="0">
                <a:latin typeface="Arial Black" panose="020B0A04020102020204" pitchFamily="34" charset="0"/>
              </a:rPr>
            </a:br>
            <a:r>
              <a:rPr lang="en-US" altLang="zh-CN" sz="4400" dirty="0" smtClean="0">
                <a:latin typeface="Arial Black" panose="020B0A04020102020204" pitchFamily="34" charset="0"/>
              </a:rPr>
              <a:t>Large Language Models</a:t>
            </a:r>
            <a:endParaRPr lang="zh-CN" altLang="en-US" sz="4400" dirty="0">
              <a:latin typeface="Arial Black" panose="020B0A04020102020204" pitchFamily="34" charset="0"/>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3000" y="4233798"/>
            <a:ext cx="915840" cy="410219"/>
          </a:xfrm>
          <a:prstGeom prst="rect">
            <a:avLst/>
          </a:prstGeom>
        </p:spPr>
      </p:pic>
      <p:cxnSp>
        <p:nvCxnSpPr>
          <p:cNvPr id="17" name="直接连接符 16"/>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3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87104" y="0"/>
              <a:ext cx="115596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84167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Aim at Approaching AGI!</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701378" y="1001027"/>
            <a:ext cx="10771710" cy="3585410"/>
          </a:xfrm>
          <a:prstGeom prst="rect">
            <a:avLst/>
          </a:prstGeom>
        </p:spPr>
      </p:pic>
      <p:sp>
        <p:nvSpPr>
          <p:cNvPr id="4" name="矩形 3"/>
          <p:cNvSpPr/>
          <p:nvPr/>
        </p:nvSpPr>
        <p:spPr>
          <a:xfrm>
            <a:off x="845756" y="4769320"/>
            <a:ext cx="10627331" cy="1200329"/>
          </a:xfrm>
          <a:prstGeom prst="rect">
            <a:avLst/>
          </a:prstGeom>
        </p:spPr>
        <p:txBody>
          <a:bodyPr wrap="square">
            <a:spAutoFit/>
          </a:bodyPr>
          <a:lstStyle/>
          <a:p>
            <a:r>
              <a:rPr lang="en-US" altLang="zh-CN" sz="2400" b="0" i="0" dirty="0" smtClean="0">
                <a:effectLst/>
                <a:latin typeface="Arial" panose="020B0604020202020204" pitchFamily="34" charset="0"/>
                <a:cs typeface="Arial" panose="020B0604020202020204" pitchFamily="34" charset="0"/>
              </a:rPr>
              <a:t>- We can imagine a world in which humanity </a:t>
            </a:r>
            <a:r>
              <a:rPr lang="en-US" altLang="zh-CN" sz="2400" b="0" i="0" dirty="0" smtClean="0">
                <a:solidFill>
                  <a:srgbClr val="FF0000"/>
                </a:solidFill>
                <a:effectLst/>
                <a:latin typeface="Arial" panose="020B0604020202020204" pitchFamily="34" charset="0"/>
                <a:cs typeface="Arial" panose="020B0604020202020204" pitchFamily="34" charset="0"/>
              </a:rPr>
              <a:t>flourishes</a:t>
            </a:r>
            <a:r>
              <a:rPr lang="en-US" altLang="zh-CN" sz="2400" b="0" i="0" dirty="0" smtClean="0">
                <a:effectLst/>
                <a:latin typeface="Arial" panose="020B0604020202020204" pitchFamily="34" charset="0"/>
                <a:cs typeface="Arial" panose="020B0604020202020204" pitchFamily="34" charset="0"/>
              </a:rPr>
              <a:t> to </a:t>
            </a:r>
            <a:r>
              <a:rPr lang="en-US" altLang="zh-CN" sz="2400" b="0" i="0" u="sng" dirty="0" smtClean="0">
                <a:effectLst/>
                <a:latin typeface="Arial" panose="020B0604020202020204" pitchFamily="34" charset="0"/>
                <a:cs typeface="Arial" panose="020B0604020202020204" pitchFamily="34" charset="0"/>
              </a:rPr>
              <a:t>a degree that is         probably impossible for any of us to fully visualize yet</a:t>
            </a:r>
            <a:r>
              <a:rPr lang="en-US" altLang="zh-CN" sz="2400" b="0" i="0" dirty="0" smtClean="0">
                <a:effectLst/>
                <a:latin typeface="Arial" panose="020B0604020202020204" pitchFamily="34" charset="0"/>
                <a:cs typeface="Arial" panose="020B0604020202020204" pitchFamily="34" charset="0"/>
              </a:rPr>
              <a:t>. </a:t>
            </a:r>
          </a:p>
          <a:p>
            <a:r>
              <a:rPr lang="en-US" altLang="zh-CN" sz="2400" b="0" i="0" dirty="0" smtClean="0">
                <a:effectLst/>
                <a:latin typeface="Arial" panose="020B0604020202020204" pitchFamily="34" charset="0"/>
                <a:cs typeface="Arial" panose="020B0604020202020204" pitchFamily="34" charset="0"/>
              </a:rPr>
              <a:t>- We hope to </a:t>
            </a:r>
            <a:r>
              <a:rPr lang="en-US" altLang="zh-CN" sz="2400" b="1" i="0" dirty="0" smtClean="0">
                <a:effectLst/>
                <a:latin typeface="Arial" panose="020B0604020202020204" pitchFamily="34" charset="0"/>
                <a:cs typeface="Arial" panose="020B0604020202020204" pitchFamily="34" charset="0"/>
              </a:rPr>
              <a:t>contribute to</a:t>
            </a:r>
            <a:r>
              <a:rPr lang="en-US" altLang="zh-CN" sz="2400" b="0" i="0" dirty="0" smtClean="0">
                <a:effectLst/>
                <a:latin typeface="Arial" panose="020B0604020202020204" pitchFamily="34" charset="0"/>
                <a:cs typeface="Arial" panose="020B0604020202020204" pitchFamily="34" charset="0"/>
              </a:rPr>
              <a:t> </a:t>
            </a:r>
            <a:r>
              <a:rPr lang="en-US" altLang="zh-CN" sz="2400" b="1" i="0" dirty="0" smtClean="0">
                <a:effectLst/>
                <a:latin typeface="Arial" panose="020B0604020202020204" pitchFamily="34" charset="0"/>
                <a:cs typeface="Arial" panose="020B0604020202020204" pitchFamily="34" charset="0"/>
              </a:rPr>
              <a:t>the world </a:t>
            </a:r>
            <a:r>
              <a:rPr lang="en-US" altLang="zh-CN" sz="2400" b="0" i="0" dirty="0" smtClean="0">
                <a:effectLst/>
                <a:latin typeface="Arial" panose="020B0604020202020204" pitchFamily="34" charset="0"/>
                <a:cs typeface="Arial" panose="020B0604020202020204" pitchFamily="34" charset="0"/>
              </a:rPr>
              <a:t>an </a:t>
            </a:r>
            <a:r>
              <a:rPr lang="en-US" altLang="zh-CN" sz="2400" b="1" i="0" dirty="0" smtClean="0">
                <a:solidFill>
                  <a:srgbClr val="FF0000"/>
                </a:solidFill>
                <a:effectLst/>
                <a:latin typeface="Arial" panose="020B0604020202020204" pitchFamily="34" charset="0"/>
                <a:cs typeface="Arial" panose="020B0604020202020204" pitchFamily="34" charset="0"/>
              </a:rPr>
              <a:t>AGI</a:t>
            </a:r>
            <a:r>
              <a:rPr lang="en-US" altLang="zh-CN" sz="2400" b="0" i="0" dirty="0" smtClean="0">
                <a:effectLst/>
                <a:latin typeface="Arial" panose="020B0604020202020204" pitchFamily="34" charset="0"/>
                <a:cs typeface="Arial" panose="020B0604020202020204" pitchFamily="34" charset="0"/>
              </a:rPr>
              <a:t> aligned with such flourishing.</a:t>
            </a:r>
            <a:r>
              <a:rPr lang="en-US" altLang="zh-CN" sz="2400" b="0" i="0" baseline="30000" dirty="0" smtClean="0">
                <a:effectLst/>
                <a:latin typeface="Arial" panose="020B0604020202020204" pitchFamily="34" charset="0"/>
                <a:cs typeface="Arial" panose="020B0604020202020204" pitchFamily="34" charset="0"/>
              </a:rPr>
              <a:t>1</a:t>
            </a:r>
            <a:endParaRPr lang="zh-CN" altLang="en-US" sz="2400" baseline="30000" dirty="0">
              <a:latin typeface="Arial" panose="020B0604020202020204" pitchFamily="34" charset="0"/>
              <a:cs typeface="Arial" panose="020B0604020202020204" pitchFamily="34" charset="0"/>
            </a:endParaRPr>
          </a:p>
        </p:txBody>
      </p:sp>
      <p:sp>
        <p:nvSpPr>
          <p:cNvPr id="16" name="矩形 15"/>
          <p:cNvSpPr/>
          <p:nvPr/>
        </p:nvSpPr>
        <p:spPr>
          <a:xfrm>
            <a:off x="0" y="6094912"/>
            <a:ext cx="9461634" cy="369332"/>
          </a:xfrm>
          <a:prstGeom prst="rect">
            <a:avLst/>
          </a:prstGeom>
        </p:spPr>
        <p:txBody>
          <a:bodyPr wrap="square">
            <a:spAutoFit/>
          </a:bodyPr>
          <a:lstStyle/>
          <a:p>
            <a:pPr marL="342900" indent="-342900">
              <a:buAutoNum type="arabicPeriod"/>
            </a:pPr>
            <a:r>
              <a:rPr lang="en-US" altLang="zh-CN" dirty="0" smtClean="0">
                <a:hlinkClick r:id="rId4"/>
              </a:rPr>
              <a:t>https://openai.com/index/planning-for-agi-and-beyond?ref=hir.harvard.edu</a:t>
            </a:r>
            <a:endParaRPr lang="en-US" altLang="zh-CN" dirty="0" smtClean="0"/>
          </a:p>
        </p:txBody>
      </p:sp>
    </p:spTree>
    <p:extLst>
      <p:ext uri="{BB962C8B-B14F-4D97-AF65-F5344CB8AC3E}">
        <p14:creationId xmlns:p14="http://schemas.microsoft.com/office/powerpoint/2010/main" val="63854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883342"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Choose Your Favorite LLM Projects on </a:t>
            </a:r>
            <a:r>
              <a:rPr lang="en-US" altLang="zh-CN" b="1" dirty="0" smtClean="0">
                <a:solidFill>
                  <a:srgbClr val="F18E50"/>
                </a:solidFill>
                <a:effectLst/>
                <a:latin typeface="Consolas" panose="020B0609020204030204" pitchFamily="49" charset="0"/>
                <a:hlinkClick r:id="rId3"/>
              </a:rPr>
              <a:t>GitHub</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latin typeface="Arial" panose="020B0604020202020204" pitchFamily="34" charset="0"/>
                <a:cs typeface="Arial" panose="020B0604020202020204" pitchFamily="34" charset="0"/>
                <a:hlinkClick r:id="rId4"/>
              </a:rPr>
              <a:t>LLM</a:t>
            </a:r>
            <a:r>
              <a:rPr lang="fr-FR" altLang="zh-CN" sz="2400" b="1" dirty="0" smtClean="0">
                <a:effectLst/>
                <a:latin typeface="Arial" panose="020B0604020202020204" pitchFamily="34" charset="0"/>
                <a:cs typeface="Arial" panose="020B0604020202020204" pitchFamily="34" charset="0"/>
                <a:hlinkClick r:id="rId4"/>
              </a:rPr>
              <a:t>-UNIVERSE</a:t>
            </a:r>
            <a:r>
              <a:rPr lang="fr-FR" altLang="zh-CN" sz="2400" b="1" dirty="0" smtClean="0">
                <a:latin typeface="华文中宋" panose="02010600040101010101" pitchFamily="2" charset="-122"/>
                <a:ea typeface="华文中宋" panose="02010600040101010101" pitchFamily="2" charset="-122"/>
                <a:cs typeface="Arial" panose="020B0604020202020204" pitchFamily="34" charset="0"/>
                <a:hlinkClick r:id="rId4"/>
              </a:rPr>
              <a:t>(</a:t>
            </a:r>
            <a:r>
              <a:rPr lang="zh-CN" altLang="en-US"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动手学大模型应用开发</a:t>
            </a:r>
            <a:r>
              <a:rPr lang="en-US" altLang="zh-CN"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a:t>
            </a:r>
            <a:r>
              <a:rPr lang="en-US" altLang="zh-CN" sz="2400" b="1" baseline="30000" dirty="0" smtClean="0">
                <a:effectLst/>
                <a:latin typeface="华文中宋" panose="02010600040101010101" pitchFamily="2" charset="-122"/>
                <a:ea typeface="华文中宋" panose="02010600040101010101" pitchFamily="2" charset="-122"/>
                <a:cs typeface="Arial" panose="020B0604020202020204" pitchFamily="34" charset="0"/>
              </a:rPr>
              <a:t>1</a:t>
            </a:r>
            <a:endParaRPr lang="fr-FR" altLang="zh-CN" sz="2400" b="1" baseline="30000" dirty="0">
              <a:solidFill>
                <a:srgbClr val="E6EDF3"/>
              </a:solidFill>
              <a:effectLst/>
              <a:latin typeface="华文中宋" panose="02010600040101010101" pitchFamily="2" charset="-122"/>
              <a:ea typeface="华文中宋" panose="02010600040101010101" pitchFamily="2" charset="-122"/>
              <a:cs typeface="Arial" panose="020B0604020202020204" pitchFamily="34" charset="0"/>
            </a:endParaRPr>
          </a:p>
        </p:txBody>
      </p:sp>
      <p:sp>
        <p:nvSpPr>
          <p:cNvPr id="18" name="文本框 17"/>
          <p:cNvSpPr txBox="1"/>
          <p:nvPr/>
        </p:nvSpPr>
        <p:spPr>
          <a:xfrm>
            <a:off x="256506" y="5725580"/>
            <a:ext cx="11661453"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Figure. LLM-UNIVERSE Logo and Star History		    Figure. LLM-UNIVERSE Outline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6094912"/>
            <a:ext cx="7650141" cy="369332"/>
          </a:xfrm>
          <a:prstGeom prst="rect">
            <a:avLst/>
          </a:prstGeom>
        </p:spPr>
        <p:txBody>
          <a:bodyPr wrap="square">
            <a:spAutoFit/>
          </a:bodyPr>
          <a:lstStyle/>
          <a:p>
            <a:pPr marL="342900" indent="-342900">
              <a:buAutoNum type="arabicPeriod"/>
            </a:pPr>
            <a:r>
              <a:rPr lang="en-US" altLang="zh-CN" dirty="0" smtClean="0">
                <a:hlinkClick r:id="rId4"/>
              </a:rPr>
              <a:t>https://github.com/datawhalechina/llm-universe</a:t>
            </a:r>
            <a:endParaRPr lang="en-US" altLang="zh-CN" dirty="0" smtClean="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587" y="2143976"/>
            <a:ext cx="4307424" cy="3127154"/>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119" y="1904285"/>
            <a:ext cx="5639055" cy="3757020"/>
          </a:xfrm>
          <a:prstGeom prst="rect">
            <a:avLst/>
          </a:prstGeom>
        </p:spPr>
      </p:pic>
      <p:pic>
        <p:nvPicPr>
          <p:cNvPr id="25" name="图片 24"/>
          <p:cNvPicPr>
            <a:picLocks noChangeAspect="1"/>
          </p:cNvPicPr>
          <p:nvPr/>
        </p:nvPicPr>
        <p:blipFill>
          <a:blip r:embed="rId7"/>
          <a:stretch>
            <a:fillRect/>
          </a:stretch>
        </p:blipFill>
        <p:spPr>
          <a:xfrm>
            <a:off x="8571415" y="1384696"/>
            <a:ext cx="2000399" cy="4162568"/>
          </a:xfrm>
          <a:prstGeom prst="rect">
            <a:avLst/>
          </a:prstGeom>
        </p:spPr>
      </p:pic>
      <p:pic>
        <p:nvPicPr>
          <p:cNvPr id="26" name="图片 25"/>
          <p:cNvPicPr>
            <a:picLocks noChangeAspect="1"/>
          </p:cNvPicPr>
          <p:nvPr/>
        </p:nvPicPr>
        <p:blipFill>
          <a:blip r:embed="rId8"/>
          <a:stretch>
            <a:fillRect/>
          </a:stretch>
        </p:blipFill>
        <p:spPr>
          <a:xfrm>
            <a:off x="6980901" y="1378346"/>
            <a:ext cx="1596864" cy="4162568"/>
          </a:xfrm>
          <a:prstGeom prst="rect">
            <a:avLst/>
          </a:prstGeom>
        </p:spPr>
      </p:pic>
    </p:spTree>
    <p:extLst>
      <p:ext uri="{BB962C8B-B14F-4D97-AF65-F5344CB8AC3E}">
        <p14:creationId xmlns:p14="http://schemas.microsoft.com/office/powerpoint/2010/main" val="1524405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56" y="2183241"/>
            <a:ext cx="5329574" cy="29191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6503" y="2217218"/>
            <a:ext cx="5111014" cy="283380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6" name="矩形 15"/>
          <p:cNvSpPr/>
          <p:nvPr/>
        </p:nvSpPr>
        <p:spPr>
          <a:xfrm>
            <a:off x="271451" y="1378346"/>
            <a:ext cx="10661468"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Well-Organized Python Packages for LLM-based Project Development</a:t>
            </a:r>
            <a:r>
              <a:rPr lang="fr-FR" altLang="zh-CN" sz="2400" b="1" baseline="30000" dirty="0" smtClean="0">
                <a:effectLst/>
                <a:latin typeface="Arial" panose="020B0604020202020204" pitchFamily="34" charset="0"/>
                <a:cs typeface="Arial" panose="020B0604020202020204" pitchFamily="34" charset="0"/>
              </a:rPr>
              <a:t>1,2</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7" name="文本框 16"/>
          <p:cNvSpPr txBox="1"/>
          <p:nvPr/>
        </p:nvSpPr>
        <p:spPr>
          <a:xfrm>
            <a:off x="1675286" y="5184084"/>
            <a:ext cx="3946579"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8" name="文本框 17"/>
          <p:cNvSpPr txBox="1"/>
          <p:nvPr/>
        </p:nvSpPr>
        <p:spPr>
          <a:xfrm>
            <a:off x="7646929" y="5184084"/>
            <a:ext cx="383387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LlamaIndex</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https://www.langchain.com</a:t>
            </a:r>
            <a:endParaRPr lang="en-US" altLang="zh-CN" dirty="0" smtClean="0"/>
          </a:p>
          <a:p>
            <a:pPr marL="342900" indent="-342900">
              <a:buAutoNum type="arabicPeriod"/>
            </a:pPr>
            <a:r>
              <a:rPr lang="en-US" altLang="zh-CN" dirty="0" smtClean="0">
                <a:hlinkClick r:id="rId6"/>
              </a:rPr>
              <a:t>https://www.llamaindex.ai</a:t>
            </a:r>
            <a:endParaRPr lang="zh-CN" altLang="en-US" dirty="0"/>
          </a:p>
        </p:txBody>
      </p:sp>
    </p:spTree>
    <p:extLst>
      <p:ext uri="{BB962C8B-B14F-4D97-AF65-F5344CB8AC3E}">
        <p14:creationId xmlns:p14="http://schemas.microsoft.com/office/powerpoint/2010/main" val="373864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Software Application: </a:t>
            </a:r>
            <a:r>
              <a:rPr lang="fr-FR" altLang="zh-CN" sz="2400" b="1" dirty="0" smtClean="0">
                <a:effectLst/>
                <a:latin typeface="Arial" panose="020B0604020202020204" pitchFamily="34" charset="0"/>
                <a:cs typeface="Arial" panose="020B0604020202020204" pitchFamily="34" charset="0"/>
                <a:hlinkClick r:id="rId3"/>
              </a:rPr>
              <a:t>Ollama</a:t>
            </a:r>
            <a:r>
              <a:rPr lang="fr-FR" altLang="zh-CN" sz="2400" b="1" baseline="30000" dirty="0" smtClean="0">
                <a:effectLst/>
                <a:latin typeface="Arial" panose="020B0604020202020204" pitchFamily="34" charset="0"/>
                <a:cs typeface="Arial" panose="020B0604020202020204" pitchFamily="34" charset="0"/>
              </a:rPr>
              <a:t>1</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4383755" y="5713287"/>
            <a:ext cx="340695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Ollama</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https://ollama.com</a:t>
            </a:r>
            <a:endParaRPr lang="zh-CN" altLang="en-US" dirty="0"/>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b="13353"/>
          <a:stretch/>
        </p:blipFill>
        <p:spPr>
          <a:xfrm>
            <a:off x="1965495" y="2007537"/>
            <a:ext cx="7618772" cy="3603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3165800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User-friendly LLM-based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Project</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1361749"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Langchain-Chatchat</a:t>
            </a:r>
            <a:r>
              <a:rPr lang="fr-FR" altLang="zh-CN" sz="2400" b="1" baseline="30000" dirty="0" smtClean="0">
                <a:effectLst/>
                <a:latin typeface="Arial" panose="020B0604020202020204" pitchFamily="34" charset="0"/>
                <a:cs typeface="Arial" panose="020B0604020202020204" pitchFamily="34" charset="0"/>
              </a:rPr>
              <a:t>1</a:t>
            </a:r>
            <a:r>
              <a:rPr lang="fr-FR" altLang="zh-CN" sz="2400" b="1" dirty="0" smtClean="0">
                <a:effectLst/>
                <a:latin typeface="Arial" panose="020B0604020202020204" pitchFamily="34" charset="0"/>
                <a:cs typeface="Arial" panose="020B0604020202020204" pitchFamily="34" charset="0"/>
              </a:rPr>
              <a:t>: A Local </a:t>
            </a:r>
            <a:r>
              <a:rPr lang="fr-FR" altLang="zh-CN" sz="2400" b="1" dirty="0" smtClean="0">
                <a:latin typeface="Arial" panose="020B0604020202020204" pitchFamily="34" charset="0"/>
                <a:cs typeface="Arial" panose="020B0604020202020204" pitchFamily="34" charset="0"/>
              </a:rPr>
              <a:t>K</a:t>
            </a:r>
            <a:r>
              <a:rPr lang="fr-FR" altLang="zh-CN" sz="2400" b="1" dirty="0" smtClean="0">
                <a:effectLst/>
                <a:latin typeface="Arial" panose="020B0604020202020204" pitchFamily="34" charset="0"/>
                <a:cs typeface="Arial" panose="020B0604020202020204" pitchFamily="34" charset="0"/>
              </a:rPr>
              <a:t>nowledge-based Q&amp;A LLM Application</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3617699" y="5725306"/>
            <a:ext cx="4669251"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LangChain-Chatchat</a:t>
            </a:r>
            <a:r>
              <a:rPr lang="en-US" altLang="zh-CN" dirty="0" smtClean="0">
                <a:latin typeface="Arial" panose="020B0604020202020204" pitchFamily="34" charset="0"/>
                <a:cs typeface="Arial" panose="020B0604020202020204" pitchFamily="34" charset="0"/>
              </a:rPr>
              <a:t> Web UI Demo</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https://github.com/chatchat-space/Langchain-Chatchat</a:t>
            </a:r>
            <a:endParaRPr lang="zh-CN" altLang="en-US" dirty="0"/>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b="1573"/>
          <a:stretch/>
        </p:blipFill>
        <p:spPr>
          <a:xfrm>
            <a:off x="572219" y="1906467"/>
            <a:ext cx="5202662" cy="3681533"/>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3692" y="1906467"/>
            <a:ext cx="5070376" cy="3681533"/>
          </a:xfrm>
          <a:prstGeom prst="rect">
            <a:avLst/>
          </a:prstGeom>
          <a:ln>
            <a:noFill/>
          </a:ln>
          <a:effectLst>
            <a:outerShdw blurRad="292100" dist="139700" dir="2700000" algn="tl" rotWithShape="0">
              <a:srgbClr val="333333">
                <a:alpha val="65000"/>
              </a:srgbClr>
            </a:outerShdw>
          </a:effectLst>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3550" y="4428632"/>
            <a:ext cx="5075976" cy="7559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17237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5736" y="0"/>
              <a:ext cx="194733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30159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Summary</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2" name="矩形 11"/>
          <p:cNvSpPr/>
          <p:nvPr/>
        </p:nvSpPr>
        <p:spPr>
          <a:xfrm>
            <a:off x="271451" y="942020"/>
            <a:ext cx="4110421"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Recall the Previous Questions</a:t>
            </a:r>
            <a:endParaRPr lang="en-US" altLang="zh-CN" b="1" dirty="0">
              <a:solidFill>
                <a:srgbClr val="F18E50"/>
              </a:solidFill>
              <a:effectLst/>
              <a:latin typeface="Consolas" panose="020B0609020204030204" pitchFamily="49" charset="0"/>
            </a:endParaRPr>
          </a:p>
        </p:txBody>
      </p:sp>
      <p:cxnSp>
        <p:nvCxnSpPr>
          <p:cNvPr id="14" name="直接连接符 1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35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Reference</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2" name="文本框 1"/>
          <p:cNvSpPr txBox="1"/>
          <p:nvPr/>
        </p:nvSpPr>
        <p:spPr>
          <a:xfrm>
            <a:off x="622851" y="1358667"/>
            <a:ext cx="11259666"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This presentation is mainly referred to paper “A survey of large language models” (Zhao et al., 2023). </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1442329" y="1836103"/>
            <a:ext cx="8942724" cy="3800763"/>
          </a:xfrm>
          <a:prstGeom prst="rect">
            <a:avLst/>
          </a:prstGeom>
          <a:ln>
            <a:noFill/>
          </a:ln>
          <a:effectLst>
            <a:outerShdw blurRad="292100" dist="139700" dir="2700000" algn="tl" rotWithShape="0">
              <a:srgbClr val="333333">
                <a:alpha val="65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84404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First Survey on LLM</a:t>
            </a:r>
            <a:endParaRPr lang="en-US" altLang="zh-CN" b="1" dirty="0">
              <a:solidFill>
                <a:srgbClr val="F18E50"/>
              </a:solidFill>
              <a:effectLst/>
              <a:latin typeface="Consolas" panose="020B0609020204030204" pitchFamily="49" charset="0"/>
            </a:endParaRPr>
          </a:p>
        </p:txBody>
      </p:sp>
      <p:sp>
        <p:nvSpPr>
          <p:cNvPr id="4" name="矩形 3"/>
          <p:cNvSpPr/>
          <p:nvPr/>
        </p:nvSpPr>
        <p:spPr>
          <a:xfrm>
            <a:off x="0" y="5853075"/>
            <a:ext cx="12125915"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Zhao, W. X., Zhou, K., Li, J., Tang, T., Wang, X., </a:t>
            </a:r>
            <a:r>
              <a:rPr lang="en-US" altLang="zh-CN" dirty="0" err="1" smtClean="0">
                <a:latin typeface="Arial" panose="020B0604020202020204" pitchFamily="34" charset="0"/>
                <a:cs typeface="Arial" panose="020B0604020202020204" pitchFamily="34" charset="0"/>
              </a:rPr>
              <a:t>Hou</a:t>
            </a:r>
            <a:r>
              <a:rPr lang="en-US" altLang="zh-CN" dirty="0" smtClean="0">
                <a:latin typeface="Arial" panose="020B0604020202020204" pitchFamily="34" charset="0"/>
                <a:cs typeface="Arial" panose="020B0604020202020204" pitchFamily="34" charset="0"/>
              </a:rPr>
              <a:t>, Y., ... &amp; Wen, J. R. (2023). A survey of large language models. </a:t>
            </a:r>
            <a:r>
              <a:rPr lang="en-US" altLang="zh-CN" i="1" dirty="0" err="1" smtClean="0">
                <a:latin typeface="Arial" panose="020B0604020202020204" pitchFamily="34" charset="0"/>
                <a:cs typeface="Arial" panose="020B0604020202020204" pitchFamily="34" charset="0"/>
              </a:rPr>
              <a:t>arXiv</a:t>
            </a:r>
            <a:r>
              <a:rPr lang="en-US" altLang="zh-CN" i="1" dirty="0" smtClean="0">
                <a:latin typeface="Arial" panose="020B0604020202020204" pitchFamily="34" charset="0"/>
                <a:cs typeface="Arial" panose="020B0604020202020204" pitchFamily="34" charset="0"/>
              </a:rPr>
              <a:t> preprint arXiv:2303.18223</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505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txBox="1">
            <a:spLocks/>
          </p:cNvSpPr>
          <p:nvPr/>
        </p:nvSpPr>
        <p:spPr>
          <a:xfrm>
            <a:off x="194733" y="1149104"/>
            <a:ext cx="10515600" cy="727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Arial" panose="020B0604020202020204" pitchFamily="34" charset="0"/>
                <a:cs typeface="Arial" panose="020B0604020202020204" pitchFamily="34" charset="0"/>
              </a:rPr>
              <a:t>Profile</a:t>
            </a:r>
            <a:endParaRPr lang="zh-CN" altLang="en-US" dirty="0">
              <a:latin typeface="Arial" panose="020B0604020202020204" pitchFamily="34" charset="0"/>
              <a:cs typeface="Arial" panose="020B0604020202020204" pitchFamily="34" charset="0"/>
            </a:endParaRPr>
          </a:p>
        </p:txBody>
      </p:sp>
      <p:sp>
        <p:nvSpPr>
          <p:cNvPr id="2" name="矩形 1"/>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4046034" y="0"/>
            <a:ext cx="8730377" cy="6858000"/>
          </a:xfrm>
          <a:prstGeom prst="rect">
            <a:avLst/>
          </a:prstGeom>
        </p:spPr>
      </p:pic>
      <p:sp>
        <p:nvSpPr>
          <p:cNvPr id="3" name="文本框 2"/>
          <p:cNvSpPr txBox="1"/>
          <p:nvPr/>
        </p:nvSpPr>
        <p:spPr>
          <a:xfrm>
            <a:off x="86627" y="2196050"/>
            <a:ext cx="8229600" cy="2616101"/>
          </a:xfrm>
          <a:prstGeom prst="rect">
            <a:avLst/>
          </a:prstGeom>
          <a:noFill/>
        </p:spPr>
        <p:txBody>
          <a:bodyPr wrap="square" rtlCol="0">
            <a:spAutoFit/>
          </a:bodyPr>
          <a:lstStyle/>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Pursuing PhD in Data Science &amp; Engineering </a:t>
            </a:r>
          </a:p>
          <a:p>
            <a:r>
              <a:rPr lang="en-US" altLang="zh-CN"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hlinkClick r:id="rId4"/>
              </a:rPr>
              <a:t>Zhejiang University</a:t>
            </a:r>
            <a:endParaRPr lang="en-US" altLang="zh-CN" sz="2800" dirty="0" smtClean="0">
              <a:latin typeface="Arial" panose="020B0604020202020204" pitchFamily="34" charset="0"/>
              <a:cs typeface="Arial" panose="020B0604020202020204" pitchFamily="34" charset="0"/>
            </a:endParaRPr>
          </a:p>
          <a:p>
            <a:endParaRPr lang="en-US" altLang="zh-CN" sz="2800" dirty="0" smtClean="0">
              <a:latin typeface="Arial" panose="020B0604020202020204" pitchFamily="34" charset="0"/>
              <a:cs typeface="Arial" panose="020B0604020202020204" pitchFamily="34" charset="0"/>
            </a:endParaRPr>
          </a:p>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Focusing on Large Language Models(LLMs) and Remote Sensing Images(RSIs)</a:t>
            </a:r>
          </a:p>
          <a:p>
            <a:endParaRPr lang="en-US" altLang="zh-CN" sz="2400" dirty="0" smtClean="0">
              <a:latin typeface="Arial" panose="020B0604020202020204" pitchFamily="34" charset="0"/>
              <a:cs typeface="Arial" panose="020B0604020202020204" pitchFamily="34" charset="0"/>
            </a:endParaRPr>
          </a:p>
        </p:txBody>
      </p:sp>
      <p:cxnSp>
        <p:nvCxnSpPr>
          <p:cNvPr id="29" name="直接连接符 2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2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78847" y="0"/>
              <a:ext cx="156422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Foreword</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5" name="直接连接符 1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384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5008" t="11487" r="5387" b="16324"/>
          <a:stretch/>
        </p:blipFill>
        <p:spPr>
          <a:xfrm>
            <a:off x="2065540" y="1470511"/>
            <a:ext cx="8043386" cy="45078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vs. ChatGPT</a:t>
            </a:r>
            <a:r>
              <a:rPr lang="en-US" altLang="zh-CN" b="1" baseline="30000" dirty="0" smtClean="0">
                <a:solidFill>
                  <a:srgbClr val="F18E50"/>
                </a:solidFill>
                <a:effectLst/>
                <a:latin typeface="Consolas" panose="020B0609020204030204" pitchFamily="49" charset="0"/>
              </a:rPr>
              <a:t>1</a:t>
            </a:r>
            <a:endParaRPr lang="en-US" altLang="zh-CN" b="1" baseline="30000" dirty="0">
              <a:solidFill>
                <a:srgbClr val="F18E50"/>
              </a:solidFill>
              <a:effectLst/>
              <a:latin typeface="Consolas" panose="020B0609020204030204" pitchFamily="49" charset="0"/>
            </a:endParaRPr>
          </a:p>
        </p:txBody>
      </p:sp>
      <p:sp>
        <p:nvSpPr>
          <p:cNvPr id="15" name="矩形 14"/>
          <p:cNvSpPr/>
          <p:nvPr/>
        </p:nvSpPr>
        <p:spPr>
          <a:xfrm>
            <a:off x="48552" y="6137504"/>
            <a:ext cx="11559819" cy="369332"/>
          </a:xfrm>
          <a:prstGeom prst="rect">
            <a:avLst/>
          </a:prstGeom>
        </p:spPr>
        <p:txBody>
          <a:bodyPr wrap="square">
            <a:spAutoFit/>
          </a:bodyPr>
          <a:lstStyle/>
          <a:p>
            <a:r>
              <a:rPr lang="en-US" altLang="zh-CN" dirty="0" smtClean="0"/>
              <a:t>1. </a:t>
            </a:r>
            <a:r>
              <a:rPr lang="en-US" altLang="zh-CN" dirty="0" smtClean="0">
                <a:hlinkClick r:id="rId4"/>
              </a:rPr>
              <a:t>https://micoope.com.gt/?o=chatgpt-the-tech-behind-the-hype-and-what-it-nn-n7AYnRsk</a:t>
            </a:r>
            <a:endParaRPr lang="zh-CN" altLang="en-US" dirty="0"/>
          </a:p>
        </p:txBody>
      </p:sp>
    </p:spTree>
    <p:extLst>
      <p:ext uri="{BB962C8B-B14F-4D97-AF65-F5344CB8AC3E}">
        <p14:creationId xmlns:p14="http://schemas.microsoft.com/office/powerpoint/2010/main" val="3021825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6009979"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ChatGPT</a:t>
            </a:r>
            <a:r>
              <a:rPr lang="en-US" altLang="zh-CN" b="1" dirty="0" smtClean="0">
                <a:solidFill>
                  <a:srgbClr val="F18E50"/>
                </a:solidFill>
                <a:effectLst/>
                <a:latin typeface="Consolas" panose="020B0609020204030204" pitchFamily="49" charset="0"/>
              </a:rPr>
              <a:t> Achieves Fastest Ever User Growth</a:t>
            </a:r>
            <a:r>
              <a:rPr lang="en-US" altLang="zh-CN" b="1" baseline="30000" dirty="0" smtClean="0">
                <a:solidFill>
                  <a:srgbClr val="F18E50"/>
                </a:solidFill>
                <a:effectLst/>
                <a:latin typeface="Consolas" panose="020B0609020204030204" pitchFamily="49" charset="0"/>
              </a:rPr>
              <a:t>1,2</a:t>
            </a:r>
            <a:endParaRPr lang="en-US" altLang="zh-CN" b="1" baseline="30000" dirty="0">
              <a:solidFill>
                <a:srgbClr val="F18E50"/>
              </a:solidFill>
              <a:effectLst/>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63" y="1874512"/>
            <a:ext cx="5783570" cy="3575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46" y="1612481"/>
            <a:ext cx="5356388" cy="4070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矩形 14"/>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https://influencermarketinghub.com/ai-marketing-benchmark-report</a:t>
            </a:r>
            <a:endParaRPr lang="en-US" altLang="zh-CN" dirty="0" smtClean="0"/>
          </a:p>
          <a:p>
            <a:pPr marL="342900" indent="-342900">
              <a:buAutoNum type="arabicPeriod"/>
            </a:pPr>
            <a:r>
              <a:rPr lang="en-US" altLang="zh-CN" dirty="0" smtClean="0">
                <a:hlinkClick r:id="rId6"/>
              </a:rPr>
              <a:t>https://explodingtopics.com/blog/chatgpt-users</a:t>
            </a:r>
            <a:endParaRPr lang="zh-CN" altLang="en-US" dirty="0"/>
          </a:p>
        </p:txBody>
      </p:sp>
      <p:grpSp>
        <p:nvGrpSpPr>
          <p:cNvPr id="16" name="组合 15"/>
          <p:cNvGrpSpPr/>
          <p:nvPr/>
        </p:nvGrpSpPr>
        <p:grpSpPr>
          <a:xfrm>
            <a:off x="1241658" y="0"/>
            <a:ext cx="10958810" cy="818144"/>
            <a:chOff x="2904068" y="0"/>
            <a:chExt cx="9296401" cy="635001"/>
          </a:xfrm>
        </p:grpSpPr>
        <p:sp>
          <p:nvSpPr>
            <p:cNvPr id="17" name="矩形 16"/>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419214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003435" y="0"/>
              <a:ext cx="1139634"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Language Model (LM)</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842435" y="1223709"/>
            <a:ext cx="10656303" cy="1015663"/>
          </a:xfrm>
          <a:prstGeom prst="rect">
            <a:avLst/>
          </a:prstGeom>
          <a:ln w="28575">
            <a:noFill/>
            <a:prstDash val="dash"/>
          </a:ln>
        </p:spPr>
        <p:txBody>
          <a:bodyPr wrap="square">
            <a:spAutoFit/>
          </a:bodyPr>
          <a:lstStyle/>
          <a:p>
            <a:r>
              <a:rPr lang="en-US" altLang="zh-CN" sz="2000" i="1" dirty="0" smtClean="0">
                <a:latin typeface="Berlin Sans FB Demi" panose="020E0802020502020306" pitchFamily="34" charset="0"/>
                <a:cs typeface="Arial" charset="0"/>
              </a:rPr>
              <a:t>Language modeling</a:t>
            </a:r>
            <a:r>
              <a:rPr lang="en-US" altLang="zh-CN" sz="2000" dirty="0" smtClean="0">
                <a:latin typeface="Berlin Sans FB Demi" panose="020E0802020502020306" pitchFamily="34" charset="0"/>
                <a:cs typeface="Arial" charset="0"/>
              </a:rPr>
              <a:t> </a:t>
            </a:r>
            <a:r>
              <a:rPr lang="en-US" altLang="zh-CN" sz="2000" dirty="0" smtClean="0">
                <a:latin typeface="Arial" charset="0"/>
                <a:cs typeface="Arial" charset="0"/>
              </a:rPr>
              <a:t>(LM) is one of the major approaches to advancing language intelligence of machines. In general, LM aims to model the generative likelihood of word sequences, so as to predict the probabilities of future (or missing) tokens.</a:t>
            </a:r>
            <a:endParaRPr lang="en-US" altLang="zh-CN" sz="2000" dirty="0">
              <a:latin typeface="Arial" charset="0"/>
              <a:cs typeface="Arial"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86" y="2330038"/>
            <a:ext cx="4870776" cy="3262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99" y="2361936"/>
            <a:ext cx="4830933" cy="3237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4" name="矩形 13"/>
          <p:cNvSpPr/>
          <p:nvPr/>
        </p:nvSpPr>
        <p:spPr>
          <a:xfrm>
            <a:off x="939801" y="5740677"/>
            <a:ext cx="10418232"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Figure. The trends of the cumulative numbers of </a:t>
            </a:r>
            <a:r>
              <a:rPr lang="en-US" altLang="zh-CN" dirty="0" err="1" smtClean="0">
                <a:latin typeface="Arial" panose="020B0604020202020204" pitchFamily="34" charset="0"/>
                <a:cs typeface="Arial" panose="020B0604020202020204" pitchFamily="34" charset="0"/>
              </a:rPr>
              <a:t>arXiv</a:t>
            </a:r>
            <a:r>
              <a:rPr lang="en-US" altLang="zh-CN" dirty="0" smtClean="0">
                <a:latin typeface="Arial" panose="020B0604020202020204" pitchFamily="34" charset="0"/>
                <a:cs typeface="Arial" panose="020B0604020202020204" pitchFamily="34" charset="0"/>
              </a:rPr>
              <a:t> papers that contain the </a:t>
            </a:r>
            <a:r>
              <a:rPr lang="en-US" altLang="zh-CN" dirty="0" err="1" smtClean="0">
                <a:latin typeface="Arial" panose="020B0604020202020204" pitchFamily="34" charset="0"/>
                <a:cs typeface="Arial" panose="020B0604020202020204" pitchFamily="34" charset="0"/>
              </a:rPr>
              <a:t>keyphrases</a:t>
            </a:r>
            <a:r>
              <a:rPr lang="en-US" altLang="zh-CN" dirty="0" smtClean="0">
                <a:latin typeface="Arial" panose="020B0604020202020204" pitchFamily="34" charset="0"/>
                <a:cs typeface="Arial" panose="020B0604020202020204" pitchFamily="34" charset="0"/>
              </a:rPr>
              <a:t> “language model” (since June 2018) and “large language model” (since October 2019), respectively. </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8" name="矩形 17"/>
          <p:cNvSpPr/>
          <p:nvPr/>
        </p:nvSpPr>
        <p:spPr>
          <a:xfrm>
            <a:off x="271451" y="942020"/>
            <a:ext cx="4237057"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Introduction to Language Model</a:t>
            </a:r>
            <a:endParaRPr lang="en-US" altLang="zh-CN" b="1" dirty="0">
              <a:solidFill>
                <a:srgbClr val="F18E50"/>
              </a:solidFill>
              <a:effectLst/>
              <a:latin typeface="Consolas" panose="020B0609020204030204" pitchFamily="49" charset="0"/>
            </a:endParaRPr>
          </a:p>
        </p:txBody>
      </p:sp>
      <p:cxnSp>
        <p:nvCxnSpPr>
          <p:cNvPr id="19" name="直接连接符 1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51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401719" y="0"/>
              <a:ext cx="741351"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 Story from LM to</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b="1" dirty="0" smtClean="0">
                <a:latin typeface="Arial" panose="020B0604020202020204" pitchFamily="34" charset="0"/>
                <a:ea typeface="微软雅黑" pitchFamily="34" charset="-122"/>
                <a:cs typeface="Arial" panose="020B0604020202020204" pitchFamily="34" charset="0"/>
              </a:rPr>
              <a:t>Large</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dirty="0" smtClean="0">
                <a:latin typeface="Arial" panose="020B0604020202020204" pitchFamily="34" charset="0"/>
                <a:ea typeface="微软雅黑" pitchFamily="34" charset="-122"/>
                <a:cs typeface="Arial" panose="020B0604020202020204" pitchFamily="34" charset="0"/>
              </a:rPr>
              <a:t>LM</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373050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Timeline of Language Model</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2" y="1572597"/>
            <a:ext cx="11488202" cy="3879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2" name="矩形 11"/>
          <p:cNvSpPr/>
          <p:nvPr/>
        </p:nvSpPr>
        <p:spPr>
          <a:xfrm>
            <a:off x="1153160" y="5641536"/>
            <a:ext cx="10078720"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Figure. </a:t>
            </a:r>
            <a:r>
              <a:rPr lang="en-US" altLang="zh-CN" dirty="0">
                <a:latin typeface="Arial" panose="020B0604020202020204" pitchFamily="34" charset="0"/>
                <a:cs typeface="Arial" panose="020B0604020202020204" pitchFamily="34" charset="0"/>
              </a:rPr>
              <a:t>An evolution process of the four generations of language models (LM) from the perspective of task solving capacity.</a:t>
            </a:r>
            <a:endParaRPr lang="zh-CN" altLang="en-US" dirty="0">
              <a:latin typeface="Arial" panose="020B0604020202020204" pitchFamily="34" charset="0"/>
              <a:cs typeface="Arial" panose="020B0604020202020204" pitchFamily="34"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13617" y="0"/>
              <a:ext cx="122945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by Definition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LLM: Large-sized PLM</a:t>
            </a:r>
            <a:endParaRPr lang="en-US" altLang="zh-CN" b="1" dirty="0">
              <a:solidFill>
                <a:srgbClr val="F18E50"/>
              </a:solidFill>
              <a:effectLst/>
              <a:latin typeface="Consolas" panose="020B0609020204030204" pitchFamily="49"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1668" y="1311352"/>
            <a:ext cx="11589613" cy="4524315"/>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Researchers find that scaling PLM often leads to an improved model capacity on downstream tasks.</a:t>
            </a:r>
          </a:p>
          <a:p>
            <a:r>
              <a:rPr lang="en-US" altLang="zh-CN" sz="2400" dirty="0" smtClean="0">
                <a:latin typeface="Arial" panose="020B0604020202020204" pitchFamily="34" charset="0"/>
                <a:cs typeface="Arial" panose="020B0604020202020204" pitchFamily="34" charset="0"/>
              </a:rPr>
              <a:t> </a:t>
            </a:r>
          </a:p>
          <a:p>
            <a:r>
              <a:rPr lang="en-US" altLang="zh-CN" sz="2400" dirty="0" smtClean="0">
                <a:latin typeface="Arial" panose="020B0604020202020204" pitchFamily="34" charset="0"/>
                <a:cs typeface="Arial" panose="020B0604020202020204" pitchFamily="34" charset="0"/>
              </a:rPr>
              <a:t>Although scaling is mainly conducted in model size, these large-sized PLMs display different behaviors from smaller PLMs and show surprising abilities (called </a:t>
            </a:r>
            <a:r>
              <a:rPr lang="en-US" altLang="zh-CN" sz="2400" b="1" dirty="0" smtClean="0">
                <a:latin typeface="Arial" panose="020B0604020202020204" pitchFamily="34" charset="0"/>
                <a:cs typeface="Arial" panose="020B0604020202020204" pitchFamily="34" charset="0"/>
              </a:rPr>
              <a:t>emergent abilities</a:t>
            </a:r>
            <a:r>
              <a:rPr lang="en-US" altLang="zh-CN" sz="2400" dirty="0" smtClean="0">
                <a:latin typeface="Arial" panose="020B0604020202020204" pitchFamily="34" charset="0"/>
                <a:cs typeface="Arial" panose="020B0604020202020204" pitchFamily="34" charset="0"/>
              </a:rPr>
              <a:t>) in solving a series of complex tasks.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Thus, the research community coins the term </a:t>
            </a:r>
            <a:r>
              <a:rPr lang="en-US" altLang="zh-CN" sz="2400" b="1" dirty="0" smtClean="0">
                <a:latin typeface="Arial" panose="020B0604020202020204" pitchFamily="34" charset="0"/>
                <a:cs typeface="Arial" panose="020B0604020202020204" pitchFamily="34" charset="0"/>
              </a:rPr>
              <a:t>large language models (LLM)</a:t>
            </a:r>
            <a:r>
              <a:rPr lang="en-US" altLang="zh-CN" sz="2400" baseline="30000" dirty="0" smtClean="0">
                <a:latin typeface="Arial" panose="020B0604020202020204" pitchFamily="34" charset="0"/>
                <a:cs typeface="Arial" panose="020B0604020202020204" pitchFamily="34" charset="0"/>
              </a:rPr>
              <a:t>1</a:t>
            </a:r>
            <a:r>
              <a:rPr lang="en-US" altLang="zh-CN" sz="2400" dirty="0" smtClean="0">
                <a:latin typeface="Arial" panose="020B0604020202020204" pitchFamily="34" charset="0"/>
                <a:cs typeface="Arial" panose="020B0604020202020204" pitchFamily="34" charset="0"/>
              </a:rPr>
              <a:t> for these </a:t>
            </a:r>
            <a:r>
              <a:rPr lang="en-US" altLang="zh-CN" sz="2400" u="sng" dirty="0" smtClean="0">
                <a:solidFill>
                  <a:srgbClr val="FF0000"/>
                </a:solidFill>
                <a:latin typeface="Arial" panose="020B0604020202020204" pitchFamily="34" charset="0"/>
                <a:cs typeface="Arial" panose="020B0604020202020204" pitchFamily="34" charset="0"/>
              </a:rPr>
              <a:t>large-sized PLMs</a:t>
            </a:r>
            <a:r>
              <a:rPr lang="en-US" altLang="zh-CN" sz="2400" dirty="0" smtClean="0">
                <a:latin typeface="Arial" panose="020B0604020202020204" pitchFamily="34" charset="0"/>
                <a:cs typeface="Arial" panose="020B0604020202020204" pitchFamily="34" charset="0"/>
              </a:rPr>
              <a:t>, which attract increasing research attention.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A remarkable application of LLMs is </a:t>
            </a:r>
            <a:r>
              <a:rPr lang="en-US" altLang="zh-CN" sz="2400" i="1" dirty="0" err="1" smtClean="0">
                <a:latin typeface="Arial" panose="020B0604020202020204" pitchFamily="34" charset="0"/>
                <a:cs typeface="Arial" panose="020B0604020202020204" pitchFamily="34" charset="0"/>
              </a:rPr>
              <a:t>ChatGPT</a:t>
            </a:r>
            <a:r>
              <a:rPr lang="en-US" altLang="zh-CN" sz="2400" dirty="0" smtClean="0">
                <a:latin typeface="Arial" panose="020B0604020202020204" pitchFamily="34" charset="0"/>
                <a:cs typeface="Arial" panose="020B0604020202020204" pitchFamily="34" charset="0"/>
              </a:rPr>
              <a:t> that adapts the LLMs from the </a:t>
            </a:r>
            <a:r>
              <a:rPr lang="en-US" altLang="zh-CN" sz="2400" i="1" dirty="0" smtClean="0">
                <a:latin typeface="Arial" panose="020B0604020202020204" pitchFamily="34" charset="0"/>
                <a:cs typeface="Arial" panose="020B0604020202020204" pitchFamily="34" charset="0"/>
              </a:rPr>
              <a:t>GPT series </a:t>
            </a:r>
            <a:r>
              <a:rPr lang="en-US" altLang="zh-CN" sz="2400" dirty="0" smtClean="0">
                <a:latin typeface="Arial" panose="020B0604020202020204" pitchFamily="34" charset="0"/>
                <a:cs typeface="Arial" panose="020B0604020202020204" pitchFamily="34" charset="0"/>
              </a:rPr>
              <a:t>for dialogue, which presents an amazing conversation ability with humans.</a:t>
            </a:r>
            <a:endParaRPr lang="zh-CN" altLang="en-US" sz="2400" dirty="0">
              <a:latin typeface="Arial" panose="020B0604020202020204" pitchFamily="34" charset="0"/>
              <a:cs typeface="Arial" panose="020B0604020202020204" pitchFamily="34" charset="0"/>
            </a:endParaRPr>
          </a:p>
        </p:txBody>
      </p:sp>
      <p:sp>
        <p:nvSpPr>
          <p:cNvPr id="16" name="矩形 15"/>
          <p:cNvSpPr/>
          <p:nvPr/>
        </p:nvSpPr>
        <p:spPr>
          <a:xfrm>
            <a:off x="0" y="6108342"/>
            <a:ext cx="12276667" cy="369332"/>
          </a:xfrm>
          <a:prstGeom prst="rect">
            <a:avLst/>
          </a:prstGeom>
        </p:spPr>
        <p:txBody>
          <a:bodyPr wrap="square">
            <a:spAutoFit/>
          </a:bodyPr>
          <a:lstStyle/>
          <a:p>
            <a:pPr marL="342900" indent="-342900">
              <a:buAutoNum type="arabicPeriod"/>
            </a:pPr>
            <a:r>
              <a:rPr lang="en-US" altLang="zh-CN" dirty="0" smtClean="0"/>
              <a:t>Note that a LLM is not necessarily more capable than a small PLM, and emergent abilities may not occur in some LLMs.</a:t>
            </a:r>
          </a:p>
        </p:txBody>
      </p:sp>
    </p:spTree>
    <p:extLst>
      <p:ext uri="{BB962C8B-B14F-4D97-AF65-F5344CB8AC3E}">
        <p14:creationId xmlns:p14="http://schemas.microsoft.com/office/powerpoint/2010/main" val="3280851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26030" y="0"/>
              <a:ext cx="151703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706192"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An Overview on LLM Market</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59" y="1374601"/>
            <a:ext cx="1833595" cy="1833595"/>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8292" y="1583966"/>
            <a:ext cx="2193174" cy="1456268"/>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2158" y="4279312"/>
            <a:ext cx="1443764" cy="472366"/>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224" y="4094332"/>
            <a:ext cx="753694" cy="753694"/>
          </a:xfrm>
          <a:prstGeom prst="rect">
            <a:avLst/>
          </a:prstGeom>
        </p:spPr>
      </p:pic>
      <p:sp>
        <p:nvSpPr>
          <p:cNvPr id="19" name="文本框 18"/>
          <p:cNvSpPr txBox="1"/>
          <p:nvPr/>
        </p:nvSpPr>
        <p:spPr>
          <a:xfrm>
            <a:off x="3032345" y="6099434"/>
            <a:ext cx="6179387"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Mainstream </a:t>
            </a:r>
            <a:r>
              <a:rPr lang="en-US" altLang="zh-CN" dirty="0" smtClean="0">
                <a:latin typeface="Arial" panose="020B0604020202020204" pitchFamily="34" charset="0"/>
                <a:cs typeface="Arial" panose="020B0604020202020204" pitchFamily="34" charset="0"/>
              </a:rPr>
              <a:t>LLM with their AI </a:t>
            </a:r>
            <a:r>
              <a:rPr lang="en-US" altLang="zh-CN" dirty="0">
                <a:latin typeface="Arial" panose="020B0604020202020204" pitchFamily="34" charset="0"/>
                <a:cs typeface="Arial" panose="020B0604020202020204" pitchFamily="34" charset="0"/>
              </a:rPr>
              <a:t>companies</a:t>
            </a:r>
          </a:p>
        </p:txBody>
      </p:sp>
      <p:sp>
        <p:nvSpPr>
          <p:cNvPr id="20" name="文本框 19"/>
          <p:cNvSpPr txBox="1"/>
          <p:nvPr/>
        </p:nvSpPr>
        <p:spPr>
          <a:xfrm>
            <a:off x="3664372" y="1506446"/>
            <a:ext cx="1873905" cy="1446550"/>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ChatGPT</a:t>
            </a:r>
            <a:endParaRPr lang="en-US" altLang="zh-CN" sz="2800" dirty="0" smtClean="0">
              <a:latin typeface="Arial" panose="020B0604020202020204" pitchFamily="34" charset="0"/>
              <a:cs typeface="Arial" panose="020B0604020202020204" pitchFamily="34" charset="0"/>
            </a:endParaRPr>
          </a:p>
          <a:p>
            <a:pPr>
              <a:lnSpc>
                <a:spcPct val="200000"/>
              </a:lnSpc>
            </a:pPr>
            <a:r>
              <a:rPr lang="en-US" altLang="zh-CN" sz="1600" dirty="0" smtClean="0">
                <a:latin typeface="Arial" panose="020B0604020202020204" pitchFamily="34" charset="0"/>
                <a:cs typeface="Arial" panose="020B0604020202020204" pitchFamily="34" charset="0"/>
              </a:rPr>
              <a:t>gpt-3.5-turbo/gpt-4</a:t>
            </a:r>
            <a:endParaRPr lang="en-US" altLang="zh-CN" sz="1600" dirty="0">
              <a:latin typeface="Arial" panose="020B0604020202020204" pitchFamily="34" charset="0"/>
              <a:cs typeface="Arial" panose="020B0604020202020204" pitchFamily="34" charset="0"/>
            </a:endParaRPr>
          </a:p>
        </p:txBody>
      </p:sp>
      <p:sp>
        <p:nvSpPr>
          <p:cNvPr id="21" name="文本框 20"/>
          <p:cNvSpPr txBox="1"/>
          <p:nvPr/>
        </p:nvSpPr>
        <p:spPr>
          <a:xfrm>
            <a:off x="9702553" y="2385568"/>
            <a:ext cx="1824481" cy="820417"/>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LLaMA</a:t>
            </a:r>
            <a:endParaRPr lang="en-US" altLang="zh-CN" sz="2800" dirty="0">
              <a:latin typeface="Arial" panose="020B0604020202020204" pitchFamily="34" charset="0"/>
              <a:cs typeface="Arial" panose="020B0604020202020204" pitchFamily="34" charset="0"/>
            </a:endParaRPr>
          </a:p>
        </p:txBody>
      </p:sp>
      <p:sp>
        <p:nvSpPr>
          <p:cNvPr id="22" name="文本框 21"/>
          <p:cNvSpPr txBox="1"/>
          <p:nvPr/>
        </p:nvSpPr>
        <p:spPr>
          <a:xfrm>
            <a:off x="3935947" y="4534902"/>
            <a:ext cx="1550943" cy="954107"/>
          </a:xfrm>
          <a:prstGeom prst="rect">
            <a:avLst/>
          </a:prstGeom>
          <a:noFill/>
        </p:spPr>
        <p:txBody>
          <a:bodyPr wrap="square" rtlCol="0">
            <a:spAutoFit/>
          </a:bodyPr>
          <a:lstStyle/>
          <a:p>
            <a:pPr>
              <a:lnSpc>
                <a:spcPct val="200000"/>
              </a:lnSpc>
            </a:pPr>
            <a:r>
              <a:rPr lang="en-US" altLang="zh-CN" sz="2800" dirty="0" smtClean="0">
                <a:latin typeface="Arial" panose="020B0604020202020204" pitchFamily="34" charset="0"/>
                <a:cs typeface="Arial" panose="020B0604020202020204" pitchFamily="34" charset="0"/>
              </a:rPr>
              <a:t>PALM</a:t>
            </a:r>
            <a:endParaRPr lang="en-US" altLang="zh-CN" sz="2800" dirty="0">
              <a:latin typeface="Arial" panose="020B0604020202020204" pitchFamily="34" charset="0"/>
              <a:cs typeface="Arial" panose="020B0604020202020204" pitchFamily="34" charset="0"/>
            </a:endParaRPr>
          </a:p>
        </p:txBody>
      </p:sp>
      <p:sp>
        <p:nvSpPr>
          <p:cNvPr id="23" name="文本框 22"/>
          <p:cNvSpPr txBox="1"/>
          <p:nvPr/>
        </p:nvSpPr>
        <p:spPr>
          <a:xfrm>
            <a:off x="9811480" y="4515495"/>
            <a:ext cx="1824481" cy="820417"/>
          </a:xfrm>
          <a:prstGeom prst="rect">
            <a:avLst/>
          </a:prstGeom>
          <a:noFill/>
        </p:spPr>
        <p:txBody>
          <a:bodyPr wrap="square" rtlCol="0">
            <a:spAutoFit/>
          </a:bodyPr>
          <a:lstStyle/>
          <a:p>
            <a:pPr>
              <a:lnSpc>
                <a:spcPct val="200000"/>
              </a:lnSpc>
            </a:pPr>
            <a:r>
              <a:rPr lang="en-US" altLang="zh-CN" sz="2800" dirty="0">
                <a:latin typeface="Arial" panose="020B0604020202020204" pitchFamily="34" charset="0"/>
                <a:cs typeface="Arial" panose="020B0604020202020204" pitchFamily="34" charset="0"/>
              </a:rPr>
              <a:t>GLM</a:t>
            </a:r>
          </a:p>
        </p:txBody>
      </p:sp>
      <p:sp>
        <p:nvSpPr>
          <p:cNvPr id="24" name="文本框 23"/>
          <p:cNvSpPr txBox="1"/>
          <p:nvPr/>
        </p:nvSpPr>
        <p:spPr>
          <a:xfrm>
            <a:off x="1681066" y="3205985"/>
            <a:ext cx="100076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OpenAI</a:t>
            </a:r>
            <a:endParaRPr lang="en-US" altLang="zh-CN" dirty="0">
              <a:latin typeface="Arial" panose="020B0604020202020204" pitchFamily="34" charset="0"/>
              <a:cs typeface="Arial" panose="020B0604020202020204" pitchFamily="34" charset="0"/>
            </a:endParaRPr>
          </a:p>
        </p:txBody>
      </p:sp>
      <p:sp>
        <p:nvSpPr>
          <p:cNvPr id="25" name="文本框 24"/>
          <p:cNvSpPr txBox="1"/>
          <p:nvPr/>
        </p:nvSpPr>
        <p:spPr>
          <a:xfrm>
            <a:off x="1681066" y="5713255"/>
            <a:ext cx="100076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Google</a:t>
            </a:r>
          </a:p>
        </p:txBody>
      </p:sp>
      <p:sp>
        <p:nvSpPr>
          <p:cNvPr id="26" name="文本框 25"/>
          <p:cNvSpPr txBox="1"/>
          <p:nvPr/>
        </p:nvSpPr>
        <p:spPr>
          <a:xfrm>
            <a:off x="7250314" y="5713255"/>
            <a:ext cx="1189135"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Zhipu</a:t>
            </a:r>
            <a:r>
              <a:rPr lang="en-US" altLang="zh-CN" dirty="0">
                <a:latin typeface="Arial" panose="020B0604020202020204" pitchFamily="34" charset="0"/>
                <a:cs typeface="Arial" panose="020B0604020202020204" pitchFamily="34" charset="0"/>
              </a:rPr>
              <a:t> AI</a:t>
            </a:r>
          </a:p>
        </p:txBody>
      </p:sp>
      <p:sp>
        <p:nvSpPr>
          <p:cNvPr id="27" name="文本框 26"/>
          <p:cNvSpPr txBox="1"/>
          <p:nvPr/>
        </p:nvSpPr>
        <p:spPr>
          <a:xfrm>
            <a:off x="7250314" y="3189051"/>
            <a:ext cx="11891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Meta AI</a:t>
            </a:r>
          </a:p>
        </p:txBody>
      </p:sp>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254" y="3785703"/>
            <a:ext cx="1905000" cy="1905000"/>
          </a:xfrm>
          <a:prstGeom prst="rect">
            <a:avLst/>
          </a:prstGeom>
        </p:spPr>
      </p:pic>
      <p:pic>
        <p:nvPicPr>
          <p:cNvPr id="29" name="图片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78" y="3600831"/>
            <a:ext cx="2049087" cy="2049087"/>
          </a:xfrm>
          <a:prstGeom prst="rect">
            <a:avLst/>
          </a:prstGeom>
        </p:spPr>
      </p:pic>
      <p:pic>
        <p:nvPicPr>
          <p:cNvPr id="30" name="图片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811480" y="1674831"/>
            <a:ext cx="976122" cy="976122"/>
          </a:xfrm>
          <a:prstGeom prst="rect">
            <a:avLst/>
          </a:prstGeom>
        </p:spPr>
      </p:pic>
      <p:pic>
        <p:nvPicPr>
          <p:cNvPr id="31" name="图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2" name="矩形 31"/>
          <p:cNvSpPr/>
          <p:nvPr/>
        </p:nvSpPr>
        <p:spPr>
          <a:xfrm>
            <a:off x="271451" y="950489"/>
            <a:ext cx="3983783"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Common Large Language Models</a:t>
            </a:r>
            <a:endParaRPr lang="en-US" altLang="zh-CN" b="1" dirty="0">
              <a:solidFill>
                <a:srgbClr val="F18E50"/>
              </a:solidFill>
              <a:effectLst/>
              <a:latin typeface="Consolas" panose="020B0609020204030204" pitchFamily="49" charset="0"/>
            </a:endParaRPr>
          </a:p>
        </p:txBody>
      </p:sp>
      <p:cxnSp>
        <p:nvCxnSpPr>
          <p:cNvPr id="34" name="直接连接符 3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01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654</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华文中宋</vt:lpstr>
      <vt:lpstr>微软雅黑</vt:lpstr>
      <vt:lpstr>Arial</vt:lpstr>
      <vt:lpstr>Arial Black</vt:lpstr>
      <vt:lpstr>Berlin Sans FB Demi</vt:lpstr>
      <vt:lpstr>Consolas</vt:lpstr>
      <vt:lpstr>Wingdings</vt:lpstr>
      <vt:lpstr>Office 主题​​</vt:lpstr>
      <vt:lpstr>An Introduction to  Large Language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Large Language Models</dc:title>
  <dc:creator>Windows User</dc:creator>
  <cp:lastModifiedBy>Windows User</cp:lastModifiedBy>
  <cp:revision>63</cp:revision>
  <dcterms:created xsi:type="dcterms:W3CDTF">2024-05-08T06:01:07Z</dcterms:created>
  <dcterms:modified xsi:type="dcterms:W3CDTF">2024-05-09T07:42:15Z</dcterms:modified>
</cp:coreProperties>
</file>