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8" r:id="rId5"/>
    <p:sldId id="269" r:id="rId6"/>
    <p:sldId id="261" r:id="rId7"/>
    <p:sldId id="260" r:id="rId8"/>
    <p:sldId id="270" r:id="rId9"/>
    <p:sldId id="259" r:id="rId10"/>
    <p:sldId id="262" r:id="rId11"/>
    <p:sldId id="265" r:id="rId12"/>
    <p:sldId id="271" r:id="rId13"/>
    <p:sldId id="272" r:id="rId14"/>
    <p:sldId id="273" r:id="rId15"/>
    <p:sldId id="267" r:id="rId16"/>
    <p:sldId id="26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E50"/>
    <a:srgbClr val="F6B54C"/>
    <a:srgbClr val="FFD5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300" y="-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EFD6C-812A-4A56-9426-F3494F1E5E51}" type="datetimeFigureOut">
              <a:rPr lang="zh-CN" altLang="en-US" smtClean="0"/>
              <a:t>2024/5/8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B1142-B31C-493E-9A37-AEFD504D587E}" type="slidenum">
              <a:rPr lang="zh-CN" altLang="en-US" smtClean="0"/>
              <a:t>‹#›</a:t>
            </a:fld>
            <a:endParaRPr lang="zh-CN" altLang="en-US"/>
          </a:p>
        </p:txBody>
      </p:sp>
    </p:spTree>
    <p:extLst>
      <p:ext uri="{BB962C8B-B14F-4D97-AF65-F5344CB8AC3E}">
        <p14:creationId xmlns:p14="http://schemas.microsoft.com/office/powerpoint/2010/main" val="2289051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F8293D-3C8E-4E0E-8BFD-2E42E5C77F03}" type="slidenum">
              <a:rPr lang="zh-CN" altLang="en-US" smtClean="0"/>
              <a:t>1</a:t>
            </a:fld>
            <a:endParaRPr lang="zh-CN" altLang="en-US"/>
          </a:p>
        </p:txBody>
      </p:sp>
    </p:spTree>
    <p:extLst>
      <p:ext uri="{BB962C8B-B14F-4D97-AF65-F5344CB8AC3E}">
        <p14:creationId xmlns:p14="http://schemas.microsoft.com/office/powerpoint/2010/main" val="220103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09E3DFA-BA45-4ECB-ADB1-7875A20F77B9}" type="datetimeFigureOut">
              <a:rPr lang="zh-CN" altLang="en-US" smtClean="0"/>
              <a:t>2024/5/8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45277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9E3DFA-BA45-4ECB-ADB1-7875A20F77B9}" type="datetimeFigureOut">
              <a:rPr lang="zh-CN" altLang="en-US" smtClean="0"/>
              <a:t>2024/5/8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221643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9E3DFA-BA45-4ECB-ADB1-7875A20F77B9}" type="datetimeFigureOut">
              <a:rPr lang="zh-CN" altLang="en-US" smtClean="0"/>
              <a:t>2024/5/8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2187769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9E3DFA-BA45-4ECB-ADB1-7875A20F77B9}" type="datetimeFigureOut">
              <a:rPr lang="zh-CN" altLang="en-US" smtClean="0"/>
              <a:t>2024/5/8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102998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09E3DFA-BA45-4ECB-ADB1-7875A20F77B9}" type="datetimeFigureOut">
              <a:rPr lang="zh-CN" altLang="en-US" smtClean="0"/>
              <a:t>2024/5/8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3389015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09E3DFA-BA45-4ECB-ADB1-7875A20F77B9}" type="datetimeFigureOut">
              <a:rPr lang="zh-CN" altLang="en-US" smtClean="0"/>
              <a:t>2024/5/8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1093805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09E3DFA-BA45-4ECB-ADB1-7875A20F77B9}" type="datetimeFigureOut">
              <a:rPr lang="zh-CN" altLang="en-US" smtClean="0"/>
              <a:t>2024/5/8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344924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09E3DFA-BA45-4ECB-ADB1-7875A20F77B9}" type="datetimeFigureOut">
              <a:rPr lang="zh-CN" altLang="en-US" smtClean="0"/>
              <a:t>2024/5/8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1161249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9E3DFA-BA45-4ECB-ADB1-7875A20F77B9}" type="datetimeFigureOut">
              <a:rPr lang="zh-CN" altLang="en-US" smtClean="0"/>
              <a:t>2024/5/8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173265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09E3DFA-BA45-4ECB-ADB1-7875A20F77B9}" type="datetimeFigureOut">
              <a:rPr lang="zh-CN" altLang="en-US" smtClean="0"/>
              <a:t>2024/5/8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218775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09E3DFA-BA45-4ECB-ADB1-7875A20F77B9}" type="datetimeFigureOut">
              <a:rPr lang="zh-CN" altLang="en-US" smtClean="0"/>
              <a:t>2024/5/8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24124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9E3DFA-BA45-4ECB-ADB1-7875A20F77B9}" type="datetimeFigureOut">
              <a:rPr lang="zh-CN" altLang="en-US" smtClean="0"/>
              <a:t>2024/5/8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319789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openai.com/index/planning-for-agi-and-beyond?ref=hir.harvard.edu"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www.github.com/" TargetMode="External"/><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hyperlink" Target="https://github.com/datawhalechina/llm-univers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llamaindex.ai/" TargetMode="External"/><Relationship Id="rId5" Type="http://schemas.openxmlformats.org/officeDocument/2006/relationships/hyperlink" Target="https://www.langchain.com/" TargetMode="Externa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hyperlink" Target="https://ollama.com/"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hatchat-space/Langchain-Chatchat"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zju.edu.c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micoope.com.gt/?o=chatgpt-the-tech-behind-the-hype-and-what-it-nn-n7AYnRs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explodingtopics.com/blog/chatgpt-users" TargetMode="External"/><Relationship Id="rId5" Type="http://schemas.openxmlformats.org/officeDocument/2006/relationships/hyperlink" Target="https://influencermarketinghub.com/ai-marketing-benchmark-report"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1982803"/>
            <a:ext cx="13889255" cy="2707730"/>
          </a:xfrm>
          <a:prstGeom prst="rect">
            <a:avLst/>
          </a:prstGeom>
          <a:solidFill>
            <a:srgbClr val="FFD5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r="28392"/>
          <a:stretch/>
        </p:blipFill>
        <p:spPr>
          <a:xfrm>
            <a:off x="3461623" y="0"/>
            <a:ext cx="8730377" cy="6858000"/>
          </a:xfrm>
          <a:prstGeom prst="rect">
            <a:avLst/>
          </a:prstGeom>
        </p:spPr>
      </p:pic>
      <p:sp>
        <p:nvSpPr>
          <p:cNvPr id="3" name="副标题 2"/>
          <p:cNvSpPr>
            <a:spLocks noGrp="1"/>
          </p:cNvSpPr>
          <p:nvPr>
            <p:ph type="subTitle" idx="1"/>
          </p:nvPr>
        </p:nvSpPr>
        <p:spPr>
          <a:xfrm>
            <a:off x="1530418" y="3738081"/>
            <a:ext cx="5823284" cy="433859"/>
          </a:xfrm>
          <a:noFill/>
        </p:spPr>
        <p:txBody>
          <a:bodyPr>
            <a:noAutofit/>
          </a:bodyPr>
          <a:lstStyle/>
          <a:p>
            <a:pPr algn="r"/>
            <a:r>
              <a:rPr lang="en-US" altLang="zh-CN" sz="1800" dirty="0" smtClean="0">
                <a:latin typeface="Arial" panose="020B0604020202020204" pitchFamily="34" charset="0"/>
                <a:cs typeface="Arial" panose="020B0604020202020204" pitchFamily="34" charset="0"/>
              </a:rPr>
              <a:t>—— Await an Era of</a:t>
            </a:r>
            <a:r>
              <a:rPr lang="en-US" altLang="zh-CN" sz="1800" dirty="0" smtClean="0">
                <a:latin typeface="Arial" panose="020B0604020202020204" pitchFamily="34" charset="0"/>
                <a:cs typeface="Arial" panose="020B0604020202020204" pitchFamily="34" charset="0"/>
              </a:rPr>
              <a:t> Artificial General Intelligence</a:t>
            </a:r>
            <a:endParaRPr lang="zh-CN" altLang="en-US" sz="1800" dirty="0">
              <a:latin typeface="Arial" panose="020B0604020202020204" pitchFamily="34" charset="0"/>
              <a:cs typeface="Arial" panose="020B0604020202020204" pitchFamily="34" charset="0"/>
            </a:endParaRPr>
          </a:p>
        </p:txBody>
      </p:sp>
      <p:sp>
        <p:nvSpPr>
          <p:cNvPr id="5" name="文本框 4"/>
          <p:cNvSpPr txBox="1"/>
          <p:nvPr/>
        </p:nvSpPr>
        <p:spPr>
          <a:xfrm>
            <a:off x="4710346" y="4246570"/>
            <a:ext cx="2643355" cy="369332"/>
          </a:xfrm>
          <a:prstGeom prst="rect">
            <a:avLst/>
          </a:prstGeom>
          <a:solidFill>
            <a:srgbClr val="FEFEFE">
              <a:alpha val="40000"/>
            </a:srgbClr>
          </a:solidFill>
        </p:spPr>
        <p:txBody>
          <a:bodyPr wrap="square" rtlCol="0">
            <a:spAutoFit/>
          </a:bodyPr>
          <a:lstStyle/>
          <a:p>
            <a:r>
              <a:rPr lang="en-US" altLang="zh-CN" dirty="0" smtClean="0">
                <a:solidFill>
                  <a:schemeClr val="accent1"/>
                </a:solidFill>
                <a:latin typeface="Arial" panose="020B0604020202020204" pitchFamily="34" charset="0"/>
                <a:cs typeface="Arial" panose="020B0604020202020204" pitchFamily="34" charset="0"/>
              </a:rPr>
              <a:t>@Sakura</a:t>
            </a:r>
            <a:endParaRPr lang="en-US" altLang="zh-CN" dirty="0">
              <a:solidFill>
                <a:schemeClr val="accent1"/>
              </a:solidFill>
              <a:latin typeface="Arial" panose="020B0604020202020204" pitchFamily="34" charset="0"/>
              <a:cs typeface="Arial" panose="020B0604020202020204" pitchFamily="34" charset="0"/>
            </a:endParaRPr>
          </a:p>
        </p:txBody>
      </p:sp>
      <p:sp>
        <p:nvSpPr>
          <p:cNvPr id="2" name="标题 1"/>
          <p:cNvSpPr>
            <a:spLocks noGrp="1"/>
          </p:cNvSpPr>
          <p:nvPr>
            <p:ph type="ctrTitle"/>
          </p:nvPr>
        </p:nvSpPr>
        <p:spPr>
          <a:xfrm>
            <a:off x="-568426" y="1223792"/>
            <a:ext cx="9144000" cy="2387600"/>
          </a:xfrm>
        </p:spPr>
        <p:txBody>
          <a:bodyPr>
            <a:normAutofit/>
          </a:bodyPr>
          <a:lstStyle/>
          <a:p>
            <a:r>
              <a:rPr lang="en-US" altLang="zh-CN" sz="4400" dirty="0" smtClean="0">
                <a:latin typeface="Arial Black" panose="020B0A04020102020204" pitchFamily="34" charset="0"/>
              </a:rPr>
              <a:t>An Introduction to </a:t>
            </a:r>
            <a:br>
              <a:rPr lang="en-US" altLang="zh-CN" sz="4400" dirty="0" smtClean="0">
                <a:latin typeface="Arial Black" panose="020B0A04020102020204" pitchFamily="34" charset="0"/>
              </a:rPr>
            </a:br>
            <a:r>
              <a:rPr lang="en-US" altLang="zh-CN" sz="4400" dirty="0" smtClean="0">
                <a:latin typeface="Arial Black" panose="020B0A04020102020204" pitchFamily="34" charset="0"/>
              </a:rPr>
              <a:t>Large Language Models</a:t>
            </a:r>
            <a:endParaRPr lang="zh-CN" altLang="en-US" sz="4400" dirty="0">
              <a:latin typeface="Arial Black" panose="020B0A04020102020204" pitchFamily="34" charset="0"/>
            </a:endParaRPr>
          </a:p>
        </p:txBody>
      </p:sp>
      <p:pic>
        <p:nvPicPr>
          <p:cNvPr id="16" name="图片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3000" y="4233798"/>
            <a:ext cx="915840" cy="410219"/>
          </a:xfrm>
          <a:prstGeom prst="rect">
            <a:avLst/>
          </a:prstGeom>
        </p:spPr>
      </p:pic>
      <p:cxnSp>
        <p:nvCxnSpPr>
          <p:cNvPr id="17" name="直接连接符 16"/>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634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987104" y="0"/>
              <a:ext cx="115596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6841670"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LLM: </a:t>
            </a:r>
            <a:r>
              <a:rPr lang="en-US" altLang="zh-CN" sz="4000" dirty="0" smtClean="0">
                <a:latin typeface="Arial" panose="020B0604020202020204" pitchFamily="34" charset="0"/>
                <a:ea typeface="微软雅黑" pitchFamily="34" charset="-122"/>
                <a:cs typeface="Arial" panose="020B0604020202020204" pitchFamily="34" charset="0"/>
              </a:rPr>
              <a:t>Aim at </a:t>
            </a:r>
            <a:r>
              <a:rPr lang="en-US" altLang="zh-CN" sz="4000" dirty="0" smtClean="0">
                <a:latin typeface="Arial" panose="020B0604020202020204" pitchFamily="34" charset="0"/>
                <a:ea typeface="微软雅黑" pitchFamily="34" charset="-122"/>
                <a:cs typeface="Arial" panose="020B0604020202020204" pitchFamily="34" charset="0"/>
              </a:rPr>
              <a:t>Approaching AGI!</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701378" y="1001027"/>
            <a:ext cx="10771710" cy="3585410"/>
          </a:xfrm>
          <a:prstGeom prst="rect">
            <a:avLst/>
          </a:prstGeom>
        </p:spPr>
      </p:pic>
      <p:sp>
        <p:nvSpPr>
          <p:cNvPr id="4" name="矩形 3"/>
          <p:cNvSpPr/>
          <p:nvPr/>
        </p:nvSpPr>
        <p:spPr>
          <a:xfrm>
            <a:off x="845756" y="4769320"/>
            <a:ext cx="10627331" cy="1200329"/>
          </a:xfrm>
          <a:prstGeom prst="rect">
            <a:avLst/>
          </a:prstGeom>
        </p:spPr>
        <p:txBody>
          <a:bodyPr wrap="square">
            <a:spAutoFit/>
          </a:bodyPr>
          <a:lstStyle/>
          <a:p>
            <a:r>
              <a:rPr lang="en-US" altLang="zh-CN" sz="2400" b="0" i="0" dirty="0" smtClean="0">
                <a:effectLst/>
                <a:latin typeface="Arial" panose="020B0604020202020204" pitchFamily="34" charset="0"/>
                <a:cs typeface="Arial" panose="020B0604020202020204" pitchFamily="34" charset="0"/>
              </a:rPr>
              <a:t>- We can imagine a world in which humanity </a:t>
            </a:r>
            <a:r>
              <a:rPr lang="en-US" altLang="zh-CN" sz="2400" b="0" i="0" dirty="0" smtClean="0">
                <a:solidFill>
                  <a:srgbClr val="FF0000"/>
                </a:solidFill>
                <a:effectLst/>
                <a:latin typeface="Arial" panose="020B0604020202020204" pitchFamily="34" charset="0"/>
                <a:cs typeface="Arial" panose="020B0604020202020204" pitchFamily="34" charset="0"/>
              </a:rPr>
              <a:t>flourishes</a:t>
            </a:r>
            <a:r>
              <a:rPr lang="en-US" altLang="zh-CN" sz="2400" b="0" i="0" dirty="0" smtClean="0">
                <a:effectLst/>
                <a:latin typeface="Arial" panose="020B0604020202020204" pitchFamily="34" charset="0"/>
                <a:cs typeface="Arial" panose="020B0604020202020204" pitchFamily="34" charset="0"/>
              </a:rPr>
              <a:t> to </a:t>
            </a:r>
            <a:r>
              <a:rPr lang="en-US" altLang="zh-CN" sz="2400" b="0" i="0" u="sng" dirty="0" smtClean="0">
                <a:effectLst/>
                <a:latin typeface="Arial" panose="020B0604020202020204" pitchFamily="34" charset="0"/>
                <a:cs typeface="Arial" panose="020B0604020202020204" pitchFamily="34" charset="0"/>
              </a:rPr>
              <a:t>a degree that is         probably impossible for any of us to fully visualize yet</a:t>
            </a:r>
            <a:r>
              <a:rPr lang="en-US" altLang="zh-CN" sz="2400" b="0" i="0" dirty="0" smtClean="0">
                <a:effectLst/>
                <a:latin typeface="Arial" panose="020B0604020202020204" pitchFamily="34" charset="0"/>
                <a:cs typeface="Arial" panose="020B0604020202020204" pitchFamily="34" charset="0"/>
              </a:rPr>
              <a:t>. </a:t>
            </a:r>
          </a:p>
          <a:p>
            <a:r>
              <a:rPr lang="en-US" altLang="zh-CN" sz="2400" b="0" i="0" dirty="0" smtClean="0">
                <a:effectLst/>
                <a:latin typeface="Arial" panose="020B0604020202020204" pitchFamily="34" charset="0"/>
                <a:cs typeface="Arial" panose="020B0604020202020204" pitchFamily="34" charset="0"/>
              </a:rPr>
              <a:t>- We hope to </a:t>
            </a:r>
            <a:r>
              <a:rPr lang="en-US" altLang="zh-CN" sz="2400" b="1" i="0" dirty="0" smtClean="0">
                <a:effectLst/>
                <a:latin typeface="Arial" panose="020B0604020202020204" pitchFamily="34" charset="0"/>
                <a:cs typeface="Arial" panose="020B0604020202020204" pitchFamily="34" charset="0"/>
              </a:rPr>
              <a:t>contribute to</a:t>
            </a:r>
            <a:r>
              <a:rPr lang="en-US" altLang="zh-CN" sz="2400" b="0" i="0" dirty="0" smtClean="0">
                <a:effectLst/>
                <a:latin typeface="Arial" panose="020B0604020202020204" pitchFamily="34" charset="0"/>
                <a:cs typeface="Arial" panose="020B0604020202020204" pitchFamily="34" charset="0"/>
              </a:rPr>
              <a:t> </a:t>
            </a:r>
            <a:r>
              <a:rPr lang="en-US" altLang="zh-CN" sz="2400" b="1" i="0" dirty="0" smtClean="0">
                <a:effectLst/>
                <a:latin typeface="Arial" panose="020B0604020202020204" pitchFamily="34" charset="0"/>
                <a:cs typeface="Arial" panose="020B0604020202020204" pitchFamily="34" charset="0"/>
              </a:rPr>
              <a:t>the world </a:t>
            </a:r>
            <a:r>
              <a:rPr lang="en-US" altLang="zh-CN" sz="2400" b="0" i="0" dirty="0" smtClean="0">
                <a:effectLst/>
                <a:latin typeface="Arial" panose="020B0604020202020204" pitchFamily="34" charset="0"/>
                <a:cs typeface="Arial" panose="020B0604020202020204" pitchFamily="34" charset="0"/>
              </a:rPr>
              <a:t>an </a:t>
            </a:r>
            <a:r>
              <a:rPr lang="en-US" altLang="zh-CN" sz="2400" b="1" i="0" dirty="0" smtClean="0">
                <a:solidFill>
                  <a:srgbClr val="FF0000"/>
                </a:solidFill>
                <a:effectLst/>
                <a:latin typeface="Arial" panose="020B0604020202020204" pitchFamily="34" charset="0"/>
                <a:cs typeface="Arial" panose="020B0604020202020204" pitchFamily="34" charset="0"/>
              </a:rPr>
              <a:t>AGI</a:t>
            </a:r>
            <a:r>
              <a:rPr lang="en-US" altLang="zh-CN" sz="2400" b="0" i="0" dirty="0" smtClean="0">
                <a:effectLst/>
                <a:latin typeface="Arial" panose="020B0604020202020204" pitchFamily="34" charset="0"/>
                <a:cs typeface="Arial" panose="020B0604020202020204" pitchFamily="34" charset="0"/>
              </a:rPr>
              <a:t> aligned with such flourishing.</a:t>
            </a:r>
            <a:r>
              <a:rPr lang="en-US" altLang="zh-CN" sz="2400" b="0" i="0" baseline="30000" dirty="0" smtClean="0">
                <a:effectLst/>
                <a:latin typeface="Arial" panose="020B0604020202020204" pitchFamily="34" charset="0"/>
                <a:cs typeface="Arial" panose="020B0604020202020204" pitchFamily="34" charset="0"/>
              </a:rPr>
              <a:t>1</a:t>
            </a:r>
            <a:endParaRPr lang="zh-CN" altLang="en-US" sz="2400" baseline="30000" dirty="0">
              <a:latin typeface="Arial" panose="020B0604020202020204" pitchFamily="34" charset="0"/>
              <a:cs typeface="Arial" panose="020B0604020202020204" pitchFamily="34" charset="0"/>
            </a:endParaRPr>
          </a:p>
        </p:txBody>
      </p:sp>
      <p:sp>
        <p:nvSpPr>
          <p:cNvPr id="16" name="矩形 15"/>
          <p:cNvSpPr/>
          <p:nvPr/>
        </p:nvSpPr>
        <p:spPr>
          <a:xfrm>
            <a:off x="0" y="6094912"/>
            <a:ext cx="9461634" cy="369332"/>
          </a:xfrm>
          <a:prstGeom prst="rect">
            <a:avLst/>
          </a:prstGeom>
        </p:spPr>
        <p:txBody>
          <a:bodyPr wrap="square">
            <a:spAutoFit/>
          </a:bodyPr>
          <a:lstStyle/>
          <a:p>
            <a:pPr marL="342900" indent="-342900">
              <a:buAutoNum type="arabicPeriod"/>
            </a:pPr>
            <a:r>
              <a:rPr lang="en-US" altLang="zh-CN" dirty="0" smtClean="0">
                <a:hlinkClick r:id="rId4"/>
              </a:rPr>
              <a:t>https://openai.com/index/planning-for-agi-and-beyond?ref=hir.harvard.edu</a:t>
            </a:r>
            <a:endParaRPr lang="en-US" altLang="zh-CN" dirty="0" smtClean="0"/>
          </a:p>
        </p:txBody>
      </p:sp>
    </p:spTree>
    <p:extLst>
      <p:ext uri="{BB962C8B-B14F-4D97-AF65-F5344CB8AC3E}">
        <p14:creationId xmlns:p14="http://schemas.microsoft.com/office/powerpoint/2010/main" val="638542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37160" y="0"/>
              <a:ext cx="140590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469451"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Guidance for AI Researchers</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5883342"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Choose Your Favorite LLM Projects on </a:t>
            </a:r>
            <a:r>
              <a:rPr lang="en-US" altLang="zh-CN" b="1" dirty="0" smtClean="0">
                <a:solidFill>
                  <a:srgbClr val="F18E50"/>
                </a:solidFill>
                <a:effectLst/>
                <a:latin typeface="Consolas" panose="020B0609020204030204" pitchFamily="49" charset="0"/>
                <a:hlinkClick r:id="rId3"/>
              </a:rPr>
              <a:t>GitHub</a:t>
            </a:r>
            <a:endParaRPr lang="en-US" altLang="zh-CN" b="1" dirty="0">
              <a:solidFill>
                <a:srgbClr val="F18E50"/>
              </a:solidFill>
              <a:effectLst/>
              <a:latin typeface="Consolas" panose="020B0609020204030204" pitchFamily="49" charset="0"/>
            </a:endParaRPr>
          </a:p>
        </p:txBody>
      </p:sp>
      <p:sp>
        <p:nvSpPr>
          <p:cNvPr id="16" name="矩形 15"/>
          <p:cNvSpPr/>
          <p:nvPr/>
        </p:nvSpPr>
        <p:spPr>
          <a:xfrm>
            <a:off x="271451" y="1378346"/>
            <a:ext cx="10306713" cy="461665"/>
          </a:xfrm>
          <a:prstGeom prst="rect">
            <a:avLst/>
          </a:prstGeom>
        </p:spPr>
        <p:txBody>
          <a:bodyPr wrap="square">
            <a:spAutoFit/>
          </a:bodyPr>
          <a:lstStyle/>
          <a:p>
            <a:r>
              <a:rPr lang="fr-FR" altLang="zh-CN" sz="2400" b="1" dirty="0" smtClean="0">
                <a:latin typeface="Arial" panose="020B0604020202020204" pitchFamily="34" charset="0"/>
                <a:cs typeface="Arial" panose="020B0604020202020204" pitchFamily="34" charset="0"/>
                <a:hlinkClick r:id="rId4"/>
              </a:rPr>
              <a:t>LLM</a:t>
            </a:r>
            <a:r>
              <a:rPr lang="fr-FR" altLang="zh-CN" sz="2400" b="1" dirty="0" smtClean="0">
                <a:effectLst/>
                <a:latin typeface="Arial" panose="020B0604020202020204" pitchFamily="34" charset="0"/>
                <a:cs typeface="Arial" panose="020B0604020202020204" pitchFamily="34" charset="0"/>
                <a:hlinkClick r:id="rId4"/>
              </a:rPr>
              <a:t>-UNIVERSE</a:t>
            </a:r>
            <a:r>
              <a:rPr lang="fr-FR" altLang="zh-CN" sz="2400" b="1" dirty="0" smtClean="0">
                <a:latin typeface="华文中宋" panose="02010600040101010101" pitchFamily="2" charset="-122"/>
                <a:ea typeface="华文中宋" panose="02010600040101010101" pitchFamily="2" charset="-122"/>
                <a:cs typeface="Arial" panose="020B0604020202020204" pitchFamily="34" charset="0"/>
                <a:hlinkClick r:id="rId4"/>
              </a:rPr>
              <a:t>(</a:t>
            </a:r>
            <a:r>
              <a:rPr lang="zh-CN" altLang="en-US" sz="2400" b="1" dirty="0" smtClean="0">
                <a:effectLst/>
                <a:latin typeface="华文中宋" panose="02010600040101010101" pitchFamily="2" charset="-122"/>
                <a:ea typeface="华文中宋" panose="02010600040101010101" pitchFamily="2" charset="-122"/>
                <a:cs typeface="Arial" panose="020B0604020202020204" pitchFamily="34" charset="0"/>
                <a:hlinkClick r:id="rId4"/>
              </a:rPr>
              <a:t>动手学大模型应用开发</a:t>
            </a:r>
            <a:r>
              <a:rPr lang="en-US" altLang="zh-CN" sz="2400" b="1" dirty="0" smtClean="0">
                <a:effectLst/>
                <a:latin typeface="华文中宋" panose="02010600040101010101" pitchFamily="2" charset="-122"/>
                <a:ea typeface="华文中宋" panose="02010600040101010101" pitchFamily="2" charset="-122"/>
                <a:cs typeface="Arial" panose="020B0604020202020204" pitchFamily="34" charset="0"/>
                <a:hlinkClick r:id="rId4"/>
              </a:rPr>
              <a:t>)</a:t>
            </a:r>
            <a:r>
              <a:rPr lang="en-US" altLang="zh-CN" sz="2400" b="1" baseline="30000" dirty="0" smtClean="0">
                <a:effectLst/>
                <a:latin typeface="华文中宋" panose="02010600040101010101" pitchFamily="2" charset="-122"/>
                <a:ea typeface="华文中宋" panose="02010600040101010101" pitchFamily="2" charset="-122"/>
                <a:cs typeface="Arial" panose="020B0604020202020204" pitchFamily="34" charset="0"/>
              </a:rPr>
              <a:t>1</a:t>
            </a:r>
            <a:endParaRPr lang="fr-FR" altLang="zh-CN" sz="2400" b="1" baseline="30000" dirty="0">
              <a:solidFill>
                <a:srgbClr val="E6EDF3"/>
              </a:solidFill>
              <a:effectLst/>
              <a:latin typeface="华文中宋" panose="02010600040101010101" pitchFamily="2" charset="-122"/>
              <a:ea typeface="华文中宋" panose="02010600040101010101" pitchFamily="2" charset="-122"/>
              <a:cs typeface="Arial" panose="020B0604020202020204" pitchFamily="34" charset="0"/>
            </a:endParaRPr>
          </a:p>
        </p:txBody>
      </p:sp>
      <p:sp>
        <p:nvSpPr>
          <p:cNvPr id="18" name="文本框 17"/>
          <p:cNvSpPr txBox="1"/>
          <p:nvPr/>
        </p:nvSpPr>
        <p:spPr>
          <a:xfrm>
            <a:off x="256506" y="5725580"/>
            <a:ext cx="11661453" cy="369332"/>
          </a:xfrm>
          <a:prstGeom prst="rect">
            <a:avLst/>
          </a:prstGeom>
          <a:noFill/>
        </p:spPr>
        <p:txBody>
          <a:bodyPr wrap="square" rtlCol="0">
            <a:spAutoFit/>
          </a:bodyPr>
          <a:lstStyle/>
          <a:p>
            <a:r>
              <a:rPr lang="en-US" altLang="zh-CN" dirty="0" smtClean="0">
                <a:latin typeface="Arial" panose="020B0604020202020204" pitchFamily="34" charset="0"/>
                <a:cs typeface="Arial" panose="020B0604020202020204" pitchFamily="34" charset="0"/>
              </a:rPr>
              <a:t>Figure. LLM-UNIVERSE Logo and Star History		    Figure. </a:t>
            </a:r>
            <a:r>
              <a:rPr lang="en-US" altLang="zh-CN" dirty="0" smtClean="0">
                <a:latin typeface="Arial" panose="020B0604020202020204" pitchFamily="34" charset="0"/>
                <a:cs typeface="Arial" panose="020B0604020202020204" pitchFamily="34" charset="0"/>
              </a:rPr>
              <a:t>LLM-UNIVERSE Outline</a:t>
            </a:r>
            <a:endParaRPr lang="en-US" altLang="zh-CN" baseline="30000" dirty="0">
              <a:latin typeface="Arial" panose="020B0604020202020204" pitchFamily="34" charset="0"/>
              <a:cs typeface="Arial" panose="020B0604020202020204" pitchFamily="34" charset="0"/>
            </a:endParaRPr>
          </a:p>
        </p:txBody>
      </p:sp>
      <p:sp>
        <p:nvSpPr>
          <p:cNvPr id="19" name="矩形 18"/>
          <p:cNvSpPr/>
          <p:nvPr/>
        </p:nvSpPr>
        <p:spPr>
          <a:xfrm>
            <a:off x="0" y="6094912"/>
            <a:ext cx="7650141" cy="369332"/>
          </a:xfrm>
          <a:prstGeom prst="rect">
            <a:avLst/>
          </a:prstGeom>
        </p:spPr>
        <p:txBody>
          <a:bodyPr wrap="square">
            <a:spAutoFit/>
          </a:bodyPr>
          <a:lstStyle/>
          <a:p>
            <a:pPr marL="342900" indent="-342900">
              <a:buAutoNum type="arabicPeriod"/>
            </a:pPr>
            <a:r>
              <a:rPr lang="en-US" altLang="zh-CN" dirty="0" smtClean="0">
                <a:hlinkClick r:id="rId4"/>
              </a:rPr>
              <a:t>https://github.com/datawhalechina/llm-universe</a:t>
            </a:r>
            <a:endParaRPr lang="en-US" altLang="zh-CN" dirty="0" smtClean="0"/>
          </a:p>
        </p:txBody>
      </p:sp>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9587" y="2143976"/>
            <a:ext cx="4307424" cy="3127154"/>
          </a:xfrm>
          <a:prstGeom prst="rect">
            <a:avLst/>
          </a:prstGeom>
        </p:spPr>
      </p:pic>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119" y="1904285"/>
            <a:ext cx="5639055" cy="3757020"/>
          </a:xfrm>
          <a:prstGeom prst="rect">
            <a:avLst/>
          </a:prstGeom>
        </p:spPr>
      </p:pic>
      <p:pic>
        <p:nvPicPr>
          <p:cNvPr id="25" name="图片 24"/>
          <p:cNvPicPr>
            <a:picLocks noChangeAspect="1"/>
          </p:cNvPicPr>
          <p:nvPr/>
        </p:nvPicPr>
        <p:blipFill>
          <a:blip r:embed="rId7"/>
          <a:stretch>
            <a:fillRect/>
          </a:stretch>
        </p:blipFill>
        <p:spPr>
          <a:xfrm>
            <a:off x="8571415" y="1384696"/>
            <a:ext cx="2000399" cy="4162568"/>
          </a:xfrm>
          <a:prstGeom prst="rect">
            <a:avLst/>
          </a:prstGeom>
        </p:spPr>
      </p:pic>
      <p:pic>
        <p:nvPicPr>
          <p:cNvPr id="26" name="图片 25"/>
          <p:cNvPicPr>
            <a:picLocks noChangeAspect="1"/>
          </p:cNvPicPr>
          <p:nvPr/>
        </p:nvPicPr>
        <p:blipFill>
          <a:blip r:embed="rId8"/>
          <a:stretch>
            <a:fillRect/>
          </a:stretch>
        </p:blipFill>
        <p:spPr>
          <a:xfrm>
            <a:off x="6980901" y="1378346"/>
            <a:ext cx="1596864" cy="4162568"/>
          </a:xfrm>
          <a:prstGeom prst="rect">
            <a:avLst/>
          </a:prstGeom>
        </p:spPr>
      </p:pic>
    </p:spTree>
    <p:extLst>
      <p:ext uri="{BB962C8B-B14F-4D97-AF65-F5344CB8AC3E}">
        <p14:creationId xmlns:p14="http://schemas.microsoft.com/office/powerpoint/2010/main" val="1524405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37160" y="0"/>
              <a:ext cx="140590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469451"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Guidance for AI Researchers</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5503430"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Get Started to Deploy a Personalized LLM</a:t>
            </a:r>
            <a:endParaRPr lang="en-US" altLang="zh-CN" b="1" dirty="0">
              <a:solidFill>
                <a:srgbClr val="F18E50"/>
              </a:solidFill>
              <a:effectLst/>
              <a:latin typeface="Consolas" panose="020B0609020204030204" pitchFamily="49"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056" y="2183241"/>
            <a:ext cx="5329574" cy="291911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6503" y="2217218"/>
            <a:ext cx="5111014" cy="283380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6" name="矩形 15"/>
          <p:cNvSpPr/>
          <p:nvPr/>
        </p:nvSpPr>
        <p:spPr>
          <a:xfrm>
            <a:off x="271451" y="1378346"/>
            <a:ext cx="10661468" cy="461665"/>
          </a:xfrm>
          <a:prstGeom prst="rect">
            <a:avLst/>
          </a:prstGeom>
        </p:spPr>
        <p:txBody>
          <a:bodyPr wrap="square">
            <a:spAutoFit/>
          </a:bodyPr>
          <a:lstStyle/>
          <a:p>
            <a:r>
              <a:rPr lang="fr-FR" altLang="zh-CN" sz="2400" b="1" dirty="0" smtClean="0">
                <a:effectLst/>
                <a:latin typeface="Arial" panose="020B0604020202020204" pitchFamily="34" charset="0"/>
                <a:cs typeface="Arial" panose="020B0604020202020204" pitchFamily="34" charset="0"/>
              </a:rPr>
              <a:t>Well-Organized Python Packages for LLM-based Project Development</a:t>
            </a:r>
            <a:r>
              <a:rPr lang="fr-FR" altLang="zh-CN" sz="2400" b="1" baseline="30000" dirty="0" smtClean="0">
                <a:effectLst/>
                <a:latin typeface="Arial" panose="020B0604020202020204" pitchFamily="34" charset="0"/>
                <a:cs typeface="Arial" panose="020B0604020202020204" pitchFamily="34" charset="0"/>
              </a:rPr>
              <a:t>1,2</a:t>
            </a:r>
            <a:endParaRPr lang="fr-FR" altLang="zh-CN" sz="2400" b="1" baseline="30000" dirty="0">
              <a:solidFill>
                <a:srgbClr val="E6EDF3"/>
              </a:solidFill>
              <a:effectLst/>
              <a:latin typeface="Arial" panose="020B0604020202020204" pitchFamily="34" charset="0"/>
              <a:cs typeface="Arial" panose="020B0604020202020204" pitchFamily="34" charset="0"/>
            </a:endParaRPr>
          </a:p>
        </p:txBody>
      </p:sp>
      <p:sp>
        <p:nvSpPr>
          <p:cNvPr id="17" name="文本框 16"/>
          <p:cNvSpPr txBox="1"/>
          <p:nvPr/>
        </p:nvSpPr>
        <p:spPr>
          <a:xfrm>
            <a:off x="1675286" y="5184084"/>
            <a:ext cx="3946579"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Figure. </a:t>
            </a:r>
            <a:r>
              <a:rPr lang="en-US" altLang="zh-CN" dirty="0" err="1" smtClean="0">
                <a:latin typeface="Arial" panose="020B0604020202020204" pitchFamily="34" charset="0"/>
                <a:cs typeface="Arial" panose="020B0604020202020204" pitchFamily="34" charset="0"/>
              </a:rPr>
              <a:t>LangChain</a:t>
            </a:r>
            <a:r>
              <a:rPr lang="en-US" altLang="zh-CN" dirty="0" smtClean="0">
                <a:latin typeface="Arial" panose="020B0604020202020204" pitchFamily="34" charset="0"/>
                <a:cs typeface="Arial" panose="020B0604020202020204" pitchFamily="34" charset="0"/>
              </a:rPr>
              <a:t> Home Page</a:t>
            </a:r>
            <a:endParaRPr lang="en-US" altLang="zh-CN" baseline="30000" dirty="0">
              <a:latin typeface="Arial" panose="020B0604020202020204" pitchFamily="34" charset="0"/>
              <a:cs typeface="Arial" panose="020B0604020202020204" pitchFamily="34" charset="0"/>
            </a:endParaRPr>
          </a:p>
        </p:txBody>
      </p:sp>
      <p:sp>
        <p:nvSpPr>
          <p:cNvPr id="18" name="文本框 17"/>
          <p:cNvSpPr txBox="1"/>
          <p:nvPr/>
        </p:nvSpPr>
        <p:spPr>
          <a:xfrm>
            <a:off x="7646929" y="5184084"/>
            <a:ext cx="3833870"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Figure. </a:t>
            </a:r>
            <a:r>
              <a:rPr lang="en-US" altLang="zh-CN" dirty="0" err="1" smtClean="0">
                <a:latin typeface="Arial" panose="020B0604020202020204" pitchFamily="34" charset="0"/>
                <a:cs typeface="Arial" panose="020B0604020202020204" pitchFamily="34" charset="0"/>
              </a:rPr>
              <a:t>LlamaIndex</a:t>
            </a:r>
            <a:r>
              <a:rPr lang="en-US" altLang="zh-CN" dirty="0" smtClean="0">
                <a:latin typeface="Arial" panose="020B0604020202020204" pitchFamily="34" charset="0"/>
                <a:cs typeface="Arial" panose="020B0604020202020204" pitchFamily="34" charset="0"/>
              </a:rPr>
              <a:t> Home Page</a:t>
            </a:r>
            <a:endParaRPr lang="en-US" altLang="zh-CN" baseline="30000" dirty="0">
              <a:latin typeface="Arial" panose="020B0604020202020204" pitchFamily="34" charset="0"/>
              <a:cs typeface="Arial" panose="020B0604020202020204" pitchFamily="34" charset="0"/>
            </a:endParaRPr>
          </a:p>
        </p:txBody>
      </p:sp>
      <p:sp>
        <p:nvSpPr>
          <p:cNvPr id="19" name="矩形 18"/>
          <p:cNvSpPr/>
          <p:nvPr/>
        </p:nvSpPr>
        <p:spPr>
          <a:xfrm>
            <a:off x="0" y="5813081"/>
            <a:ext cx="7650141" cy="646331"/>
          </a:xfrm>
          <a:prstGeom prst="rect">
            <a:avLst/>
          </a:prstGeom>
        </p:spPr>
        <p:txBody>
          <a:bodyPr wrap="square">
            <a:spAutoFit/>
          </a:bodyPr>
          <a:lstStyle/>
          <a:p>
            <a:pPr marL="342900" indent="-342900">
              <a:buAutoNum type="arabicPeriod"/>
            </a:pPr>
            <a:r>
              <a:rPr lang="en-US" altLang="zh-CN" dirty="0" smtClean="0">
                <a:hlinkClick r:id="rId5"/>
              </a:rPr>
              <a:t>https://www.langchain.com</a:t>
            </a:r>
            <a:endParaRPr lang="en-US" altLang="zh-CN" dirty="0" smtClean="0"/>
          </a:p>
          <a:p>
            <a:pPr marL="342900" indent="-342900">
              <a:buAutoNum type="arabicPeriod"/>
            </a:pPr>
            <a:r>
              <a:rPr lang="en-US" altLang="zh-CN" dirty="0" smtClean="0">
                <a:hlinkClick r:id="rId6"/>
              </a:rPr>
              <a:t>https://www.llamaindex.ai</a:t>
            </a:r>
            <a:endParaRPr lang="zh-CN" altLang="en-US" dirty="0"/>
          </a:p>
        </p:txBody>
      </p:sp>
    </p:spTree>
    <p:extLst>
      <p:ext uri="{BB962C8B-B14F-4D97-AF65-F5344CB8AC3E}">
        <p14:creationId xmlns:p14="http://schemas.microsoft.com/office/powerpoint/2010/main" val="3738642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37160" y="0"/>
              <a:ext cx="140590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469451"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Guidance for AI Researchers</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5503430"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Get Started to Deploy a Personalized LLM</a:t>
            </a:r>
            <a:endParaRPr lang="en-US" altLang="zh-CN" b="1" dirty="0">
              <a:solidFill>
                <a:srgbClr val="F18E50"/>
              </a:solidFill>
              <a:effectLst/>
              <a:latin typeface="Consolas" panose="020B0609020204030204" pitchFamily="49" charset="0"/>
            </a:endParaRPr>
          </a:p>
        </p:txBody>
      </p:sp>
      <p:sp>
        <p:nvSpPr>
          <p:cNvPr id="16" name="矩形 15"/>
          <p:cNvSpPr/>
          <p:nvPr/>
        </p:nvSpPr>
        <p:spPr>
          <a:xfrm>
            <a:off x="271451" y="1378346"/>
            <a:ext cx="10306713" cy="461665"/>
          </a:xfrm>
          <a:prstGeom prst="rect">
            <a:avLst/>
          </a:prstGeom>
        </p:spPr>
        <p:txBody>
          <a:bodyPr wrap="square">
            <a:spAutoFit/>
          </a:bodyPr>
          <a:lstStyle/>
          <a:p>
            <a:r>
              <a:rPr lang="fr-FR" altLang="zh-CN" sz="2400" b="1" dirty="0" smtClean="0">
                <a:effectLst/>
                <a:latin typeface="Arial" panose="020B0604020202020204" pitchFamily="34" charset="0"/>
                <a:cs typeface="Arial" panose="020B0604020202020204" pitchFamily="34" charset="0"/>
              </a:rPr>
              <a:t>Software Application: </a:t>
            </a:r>
            <a:r>
              <a:rPr lang="fr-FR" altLang="zh-CN" sz="2400" b="1" dirty="0" smtClean="0">
                <a:effectLst/>
                <a:latin typeface="Arial" panose="020B0604020202020204" pitchFamily="34" charset="0"/>
                <a:cs typeface="Arial" panose="020B0604020202020204" pitchFamily="34" charset="0"/>
                <a:hlinkClick r:id="rId3"/>
              </a:rPr>
              <a:t>Ollama</a:t>
            </a:r>
            <a:r>
              <a:rPr lang="fr-FR" altLang="zh-CN" sz="2400" b="1" baseline="30000" dirty="0" smtClean="0">
                <a:effectLst/>
                <a:latin typeface="Arial" panose="020B0604020202020204" pitchFamily="34" charset="0"/>
                <a:cs typeface="Arial" panose="020B0604020202020204" pitchFamily="34" charset="0"/>
              </a:rPr>
              <a:t>1</a:t>
            </a:r>
            <a:endParaRPr lang="fr-FR" altLang="zh-CN" sz="2400" b="1" baseline="30000" dirty="0">
              <a:solidFill>
                <a:srgbClr val="E6EDF3"/>
              </a:solidFill>
              <a:effectLst/>
              <a:latin typeface="Arial" panose="020B0604020202020204" pitchFamily="34" charset="0"/>
              <a:cs typeface="Arial" panose="020B0604020202020204" pitchFamily="34" charset="0"/>
            </a:endParaRPr>
          </a:p>
        </p:txBody>
      </p:sp>
      <p:sp>
        <p:nvSpPr>
          <p:cNvPr id="18" name="文本框 17"/>
          <p:cNvSpPr txBox="1"/>
          <p:nvPr/>
        </p:nvSpPr>
        <p:spPr>
          <a:xfrm>
            <a:off x="4383755" y="5713287"/>
            <a:ext cx="3406956"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Figure. </a:t>
            </a:r>
            <a:r>
              <a:rPr lang="en-US" altLang="zh-CN" dirty="0" err="1" smtClean="0">
                <a:latin typeface="Arial" panose="020B0604020202020204" pitchFamily="34" charset="0"/>
                <a:cs typeface="Arial" panose="020B0604020202020204" pitchFamily="34" charset="0"/>
              </a:rPr>
              <a:t>Ollama</a:t>
            </a:r>
            <a:r>
              <a:rPr lang="en-US" altLang="zh-CN" dirty="0" smtClean="0">
                <a:latin typeface="Arial" panose="020B0604020202020204" pitchFamily="34" charset="0"/>
                <a:cs typeface="Arial" panose="020B0604020202020204" pitchFamily="34" charset="0"/>
              </a:rPr>
              <a:t> Home Page</a:t>
            </a:r>
            <a:endParaRPr lang="en-US" altLang="zh-CN" baseline="30000" dirty="0">
              <a:latin typeface="Arial" panose="020B0604020202020204" pitchFamily="34" charset="0"/>
              <a:cs typeface="Arial" panose="020B0604020202020204" pitchFamily="34" charset="0"/>
            </a:endParaRPr>
          </a:p>
        </p:txBody>
      </p:sp>
      <p:sp>
        <p:nvSpPr>
          <p:cNvPr id="19" name="矩形 18"/>
          <p:cNvSpPr/>
          <p:nvPr/>
        </p:nvSpPr>
        <p:spPr>
          <a:xfrm>
            <a:off x="-11409" y="6082619"/>
            <a:ext cx="7650141" cy="369332"/>
          </a:xfrm>
          <a:prstGeom prst="rect">
            <a:avLst/>
          </a:prstGeom>
        </p:spPr>
        <p:txBody>
          <a:bodyPr wrap="square">
            <a:spAutoFit/>
          </a:bodyPr>
          <a:lstStyle/>
          <a:p>
            <a:pPr marL="342900" indent="-342900">
              <a:buAutoNum type="arabicPeriod"/>
            </a:pPr>
            <a:r>
              <a:rPr lang="en-US" altLang="zh-CN" dirty="0" smtClean="0">
                <a:hlinkClick r:id="rId3"/>
              </a:rPr>
              <a:t>https://ollama.com</a:t>
            </a:r>
            <a:endParaRPr lang="zh-CN" altLang="en-US" dirty="0"/>
          </a:p>
        </p:txBody>
      </p:sp>
      <p:pic>
        <p:nvPicPr>
          <p:cNvPr id="2" name="图片 1"/>
          <p:cNvPicPr>
            <a:picLocks noChangeAspect="1"/>
          </p:cNvPicPr>
          <p:nvPr/>
        </p:nvPicPr>
        <p:blipFill rotWithShape="1">
          <a:blip r:embed="rId4" cstate="print">
            <a:extLst>
              <a:ext uri="{28A0092B-C50C-407E-A947-70E740481C1C}">
                <a14:useLocalDpi xmlns:a14="http://schemas.microsoft.com/office/drawing/2010/main" val="0"/>
              </a:ext>
            </a:extLst>
          </a:blip>
          <a:srcRect b="13353"/>
          <a:stretch/>
        </p:blipFill>
        <p:spPr>
          <a:xfrm>
            <a:off x="1965495" y="2007537"/>
            <a:ext cx="7618772" cy="36038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3165800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37160" y="0"/>
              <a:ext cx="140590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469451"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Guidance for AI Researchers</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5503430"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User-friendly LLM-based </a:t>
            </a:r>
            <a:r>
              <a:rPr lang="en-US" altLang="zh-CN" b="1" dirty="0" err="1" smtClean="0">
                <a:solidFill>
                  <a:srgbClr val="F18E50"/>
                </a:solidFill>
                <a:effectLst/>
                <a:latin typeface="Consolas" panose="020B0609020204030204" pitchFamily="49" charset="0"/>
              </a:rPr>
              <a:t>Chatbot</a:t>
            </a:r>
            <a:r>
              <a:rPr lang="en-US" altLang="zh-CN" b="1" dirty="0" smtClean="0">
                <a:solidFill>
                  <a:srgbClr val="F18E50"/>
                </a:solidFill>
                <a:effectLst/>
                <a:latin typeface="Consolas" panose="020B0609020204030204" pitchFamily="49" charset="0"/>
              </a:rPr>
              <a:t> Project</a:t>
            </a:r>
            <a:endParaRPr lang="en-US" altLang="zh-CN" b="1" dirty="0">
              <a:solidFill>
                <a:srgbClr val="F18E50"/>
              </a:solidFill>
              <a:effectLst/>
              <a:latin typeface="Consolas" panose="020B0609020204030204" pitchFamily="49" charset="0"/>
            </a:endParaRPr>
          </a:p>
        </p:txBody>
      </p:sp>
      <p:sp>
        <p:nvSpPr>
          <p:cNvPr id="16" name="矩形 15"/>
          <p:cNvSpPr/>
          <p:nvPr/>
        </p:nvSpPr>
        <p:spPr>
          <a:xfrm>
            <a:off x="271451" y="1378346"/>
            <a:ext cx="11361749" cy="461665"/>
          </a:xfrm>
          <a:prstGeom prst="rect">
            <a:avLst/>
          </a:prstGeom>
        </p:spPr>
        <p:txBody>
          <a:bodyPr wrap="square">
            <a:spAutoFit/>
          </a:bodyPr>
          <a:lstStyle/>
          <a:p>
            <a:r>
              <a:rPr lang="fr-FR" altLang="zh-CN" sz="2400" b="1" dirty="0" smtClean="0">
                <a:effectLst/>
                <a:latin typeface="Arial" panose="020B0604020202020204" pitchFamily="34" charset="0"/>
                <a:cs typeface="Arial" panose="020B0604020202020204" pitchFamily="34" charset="0"/>
              </a:rPr>
              <a:t>Langchain-Chatchat</a:t>
            </a:r>
            <a:r>
              <a:rPr lang="fr-FR" altLang="zh-CN" sz="2400" b="1" baseline="30000" dirty="0" smtClean="0">
                <a:effectLst/>
                <a:latin typeface="Arial" panose="020B0604020202020204" pitchFamily="34" charset="0"/>
                <a:cs typeface="Arial" panose="020B0604020202020204" pitchFamily="34" charset="0"/>
              </a:rPr>
              <a:t>1</a:t>
            </a:r>
            <a:r>
              <a:rPr lang="fr-FR" altLang="zh-CN" sz="2400" b="1" dirty="0" smtClean="0">
                <a:effectLst/>
                <a:latin typeface="Arial" panose="020B0604020202020204" pitchFamily="34" charset="0"/>
                <a:cs typeface="Arial" panose="020B0604020202020204" pitchFamily="34" charset="0"/>
              </a:rPr>
              <a:t>: A Local </a:t>
            </a:r>
            <a:r>
              <a:rPr lang="fr-FR" altLang="zh-CN" sz="2400" b="1" dirty="0" smtClean="0">
                <a:latin typeface="Arial" panose="020B0604020202020204" pitchFamily="34" charset="0"/>
                <a:cs typeface="Arial" panose="020B0604020202020204" pitchFamily="34" charset="0"/>
              </a:rPr>
              <a:t>K</a:t>
            </a:r>
            <a:r>
              <a:rPr lang="fr-FR" altLang="zh-CN" sz="2400" b="1" dirty="0" smtClean="0">
                <a:effectLst/>
                <a:latin typeface="Arial" panose="020B0604020202020204" pitchFamily="34" charset="0"/>
                <a:cs typeface="Arial" panose="020B0604020202020204" pitchFamily="34" charset="0"/>
              </a:rPr>
              <a:t>nowledge-based Q&amp;A LLM Application</a:t>
            </a:r>
            <a:endParaRPr lang="fr-FR" altLang="zh-CN" sz="2400" b="1" baseline="30000" dirty="0">
              <a:solidFill>
                <a:srgbClr val="E6EDF3"/>
              </a:solidFill>
              <a:effectLst/>
              <a:latin typeface="Arial" panose="020B0604020202020204" pitchFamily="34" charset="0"/>
              <a:cs typeface="Arial" panose="020B0604020202020204" pitchFamily="34" charset="0"/>
            </a:endParaRPr>
          </a:p>
        </p:txBody>
      </p:sp>
      <p:sp>
        <p:nvSpPr>
          <p:cNvPr id="18" name="文本框 17"/>
          <p:cNvSpPr txBox="1"/>
          <p:nvPr/>
        </p:nvSpPr>
        <p:spPr>
          <a:xfrm>
            <a:off x="3617699" y="5725306"/>
            <a:ext cx="4669251"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Figure. </a:t>
            </a:r>
            <a:r>
              <a:rPr lang="en-US" altLang="zh-CN" dirty="0" err="1" smtClean="0">
                <a:latin typeface="Arial" panose="020B0604020202020204" pitchFamily="34" charset="0"/>
                <a:cs typeface="Arial" panose="020B0604020202020204" pitchFamily="34" charset="0"/>
              </a:rPr>
              <a:t>LangChain-Chatchat</a:t>
            </a:r>
            <a:r>
              <a:rPr lang="en-US" altLang="zh-CN" dirty="0" smtClean="0">
                <a:latin typeface="Arial" panose="020B0604020202020204" pitchFamily="34" charset="0"/>
                <a:cs typeface="Arial" panose="020B0604020202020204" pitchFamily="34" charset="0"/>
              </a:rPr>
              <a:t> Web UI Demo</a:t>
            </a:r>
            <a:endParaRPr lang="en-US" altLang="zh-CN" baseline="30000" dirty="0">
              <a:latin typeface="Arial" panose="020B0604020202020204" pitchFamily="34" charset="0"/>
              <a:cs typeface="Arial" panose="020B0604020202020204" pitchFamily="34" charset="0"/>
            </a:endParaRPr>
          </a:p>
        </p:txBody>
      </p:sp>
      <p:sp>
        <p:nvSpPr>
          <p:cNvPr id="19" name="矩形 18"/>
          <p:cNvSpPr/>
          <p:nvPr/>
        </p:nvSpPr>
        <p:spPr>
          <a:xfrm>
            <a:off x="-11409" y="6082619"/>
            <a:ext cx="7650141" cy="369332"/>
          </a:xfrm>
          <a:prstGeom prst="rect">
            <a:avLst/>
          </a:prstGeom>
        </p:spPr>
        <p:txBody>
          <a:bodyPr wrap="square">
            <a:spAutoFit/>
          </a:bodyPr>
          <a:lstStyle/>
          <a:p>
            <a:pPr marL="342900" indent="-342900">
              <a:buAutoNum type="arabicPeriod"/>
            </a:pPr>
            <a:r>
              <a:rPr lang="en-US" altLang="zh-CN" dirty="0" smtClean="0">
                <a:hlinkClick r:id="rId3"/>
              </a:rPr>
              <a:t>https://github.com/chatchat-space/Langchain-Chatchat</a:t>
            </a:r>
            <a:endParaRPr lang="zh-CN" altLang="en-US" dirty="0"/>
          </a:p>
        </p:txBody>
      </p:sp>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b="1573"/>
          <a:stretch/>
        </p:blipFill>
        <p:spPr>
          <a:xfrm>
            <a:off x="572219" y="1906467"/>
            <a:ext cx="5202662" cy="3681533"/>
          </a:xfrm>
          <a:prstGeom prst="rect">
            <a:avLst/>
          </a:prstGeom>
          <a:ln>
            <a:noFill/>
          </a:ln>
          <a:effectLst>
            <a:outerShdw blurRad="292100" dist="139700" dir="2700000" algn="tl" rotWithShape="0">
              <a:srgbClr val="333333">
                <a:alpha val="65000"/>
              </a:srgbClr>
            </a:outerShdw>
          </a:effectLst>
        </p:spPr>
      </p:pic>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3692" y="1906467"/>
            <a:ext cx="5070376" cy="3681533"/>
          </a:xfrm>
          <a:prstGeom prst="rect">
            <a:avLst/>
          </a:prstGeom>
          <a:ln>
            <a:noFill/>
          </a:ln>
          <a:effectLst>
            <a:outerShdw blurRad="292100" dist="139700" dir="2700000" algn="tl" rotWithShape="0">
              <a:srgbClr val="333333">
                <a:alpha val="65000"/>
              </a:srgbClr>
            </a:outerShdw>
          </a:effectLst>
        </p:spPr>
      </p:pic>
      <p:pic>
        <p:nvPicPr>
          <p:cNvPr id="15" name="图片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73550" y="4428632"/>
            <a:ext cx="5075976" cy="75599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7172370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195736" y="0"/>
              <a:ext cx="194733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6301590"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Summary</a:t>
            </a:r>
            <a:endParaRPr lang="zh-CN" altLang="en-US" sz="4000" dirty="0">
              <a:latin typeface="Arial" panose="020B0604020202020204" pitchFamily="34" charset="0"/>
              <a:ea typeface="微软雅黑" pitchFamily="34" charset="-122"/>
              <a:cs typeface="Arial" panose="020B0604020202020204" pitchFamily="34" charset="0"/>
            </a:endParaRPr>
          </a:p>
        </p:txBody>
      </p:sp>
      <p:sp>
        <p:nvSpPr>
          <p:cNvPr id="24" name="矩形 23"/>
          <p:cNvSpPr/>
          <p:nvPr/>
        </p:nvSpPr>
        <p:spPr>
          <a:xfrm>
            <a:off x="1241658" y="1198310"/>
            <a:ext cx="10656303" cy="4708981"/>
          </a:xfrm>
          <a:prstGeom prst="rect">
            <a:avLst/>
          </a:prstGeom>
          <a:ln w="28575">
            <a:noFill/>
            <a:prstDash val="dash"/>
          </a:ln>
        </p:spPr>
        <p:txBody>
          <a:bodyPr wrap="square">
            <a:spAutoFit/>
          </a:bodyPr>
          <a:lstStyle/>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What is Large Language Model?</a:t>
            </a:r>
          </a:p>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Why are LLMs important?</a:t>
            </a:r>
          </a:p>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How can we utilize LLMs?</a:t>
            </a: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12" name="矩形 11"/>
          <p:cNvSpPr/>
          <p:nvPr/>
        </p:nvSpPr>
        <p:spPr>
          <a:xfrm>
            <a:off x="271451" y="942020"/>
            <a:ext cx="4110421"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Recall the Previous Questions</a:t>
            </a:r>
            <a:endParaRPr lang="en-US" altLang="zh-CN" b="1" dirty="0">
              <a:solidFill>
                <a:srgbClr val="F18E50"/>
              </a:solidFill>
              <a:effectLst/>
              <a:latin typeface="Consolas" panose="020B0609020204030204" pitchFamily="49" charset="0"/>
            </a:endParaRPr>
          </a:p>
        </p:txBody>
      </p:sp>
      <p:cxnSp>
        <p:nvCxnSpPr>
          <p:cNvPr id="14" name="直接连接符 13"/>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353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37160" y="0"/>
              <a:ext cx="140590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469451"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Reference</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2" name="文本框 1"/>
          <p:cNvSpPr txBox="1"/>
          <p:nvPr/>
        </p:nvSpPr>
        <p:spPr>
          <a:xfrm>
            <a:off x="622851" y="1358667"/>
            <a:ext cx="11259666" cy="369332"/>
          </a:xfrm>
          <a:prstGeom prst="rect">
            <a:avLst/>
          </a:prstGeom>
          <a:noFill/>
        </p:spPr>
        <p:txBody>
          <a:bodyPr wrap="square" rtlCol="0">
            <a:spAutoFit/>
          </a:bodyPr>
          <a:lstStyle/>
          <a:p>
            <a:r>
              <a:rPr lang="en-US" altLang="zh-CN" dirty="0" smtClean="0">
                <a:latin typeface="Arial" panose="020B0604020202020204" pitchFamily="34" charset="0"/>
                <a:cs typeface="Arial" panose="020B0604020202020204" pitchFamily="34" charset="0"/>
              </a:rPr>
              <a:t>This presentation is mainly referred to paper “</a:t>
            </a:r>
            <a:r>
              <a:rPr lang="en-US" altLang="zh-CN" dirty="0" smtClean="0">
                <a:latin typeface="Arial" panose="020B0604020202020204" pitchFamily="34" charset="0"/>
                <a:cs typeface="Arial" panose="020B0604020202020204" pitchFamily="34" charset="0"/>
              </a:rPr>
              <a:t>A survey of large language models</a:t>
            </a:r>
            <a:r>
              <a:rPr lang="en-US" altLang="zh-CN" dirty="0" smtClean="0">
                <a:latin typeface="Arial" panose="020B0604020202020204" pitchFamily="34" charset="0"/>
                <a:cs typeface="Arial" panose="020B0604020202020204" pitchFamily="34" charset="0"/>
              </a:rPr>
              <a:t>” (Zhao et al., 2023). </a:t>
            </a:r>
            <a:endParaRPr lang="zh-CN" altLang="en-US"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3"/>
          <a:stretch>
            <a:fillRect/>
          </a:stretch>
        </p:blipFill>
        <p:spPr>
          <a:xfrm>
            <a:off x="1442329" y="1836103"/>
            <a:ext cx="8942724" cy="3800763"/>
          </a:xfrm>
          <a:prstGeom prst="rect">
            <a:avLst/>
          </a:prstGeom>
          <a:ln>
            <a:noFill/>
          </a:ln>
          <a:effectLst>
            <a:outerShdw blurRad="292100" dist="139700" dir="2700000" algn="tl" rotWithShape="0">
              <a:srgbClr val="333333">
                <a:alpha val="65000"/>
              </a:srgbClr>
            </a:outerShdw>
          </a:effectLst>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2844048"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First Survey on LLM</a:t>
            </a:r>
            <a:endParaRPr lang="en-US" altLang="zh-CN" b="1" dirty="0">
              <a:solidFill>
                <a:srgbClr val="F18E50"/>
              </a:solidFill>
              <a:effectLst/>
              <a:latin typeface="Consolas" panose="020B0609020204030204" pitchFamily="49" charset="0"/>
            </a:endParaRPr>
          </a:p>
        </p:txBody>
      </p:sp>
      <p:sp>
        <p:nvSpPr>
          <p:cNvPr id="4" name="矩形 3"/>
          <p:cNvSpPr/>
          <p:nvPr/>
        </p:nvSpPr>
        <p:spPr>
          <a:xfrm>
            <a:off x="0" y="5853075"/>
            <a:ext cx="12125915" cy="646331"/>
          </a:xfrm>
          <a:prstGeom prst="rect">
            <a:avLst/>
          </a:prstGeom>
        </p:spPr>
        <p:txBody>
          <a:bodyPr wrap="square">
            <a:spAutoFit/>
          </a:bodyPr>
          <a:lstStyle/>
          <a:p>
            <a:r>
              <a:rPr lang="en-US" altLang="zh-CN" dirty="0" smtClean="0">
                <a:latin typeface="Arial" panose="020B0604020202020204" pitchFamily="34" charset="0"/>
                <a:cs typeface="Arial" panose="020B0604020202020204" pitchFamily="34" charset="0"/>
              </a:rPr>
              <a:t>Zhao, W. X., Zhou, K., Li, J., Tang, T., Wang, X., </a:t>
            </a:r>
            <a:r>
              <a:rPr lang="en-US" altLang="zh-CN" dirty="0" err="1" smtClean="0">
                <a:latin typeface="Arial" panose="020B0604020202020204" pitchFamily="34" charset="0"/>
                <a:cs typeface="Arial" panose="020B0604020202020204" pitchFamily="34" charset="0"/>
              </a:rPr>
              <a:t>Hou</a:t>
            </a:r>
            <a:r>
              <a:rPr lang="en-US" altLang="zh-CN" dirty="0" smtClean="0">
                <a:latin typeface="Arial" panose="020B0604020202020204" pitchFamily="34" charset="0"/>
                <a:cs typeface="Arial" panose="020B0604020202020204" pitchFamily="34" charset="0"/>
              </a:rPr>
              <a:t>, Y., ... &amp; Wen, J. R. (2023). A survey of large language models. </a:t>
            </a:r>
            <a:r>
              <a:rPr lang="en-US" altLang="zh-CN" i="1" dirty="0" err="1" smtClean="0">
                <a:latin typeface="Arial" panose="020B0604020202020204" pitchFamily="34" charset="0"/>
                <a:cs typeface="Arial" panose="020B0604020202020204" pitchFamily="34" charset="0"/>
              </a:rPr>
              <a:t>arXiv</a:t>
            </a:r>
            <a:r>
              <a:rPr lang="en-US" altLang="zh-CN" i="1" dirty="0" smtClean="0">
                <a:latin typeface="Arial" panose="020B0604020202020204" pitchFamily="34" charset="0"/>
                <a:cs typeface="Arial" panose="020B0604020202020204" pitchFamily="34" charset="0"/>
              </a:rPr>
              <a:t> preprint arXiv:2303.18223</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4505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1"/>
          <p:cNvSpPr txBox="1">
            <a:spLocks/>
          </p:cNvSpPr>
          <p:nvPr/>
        </p:nvSpPr>
        <p:spPr>
          <a:xfrm>
            <a:off x="194733" y="1149104"/>
            <a:ext cx="10515600" cy="7270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latin typeface="Arial" panose="020B0604020202020204" pitchFamily="34" charset="0"/>
                <a:cs typeface="Arial" panose="020B0604020202020204" pitchFamily="34" charset="0"/>
              </a:rPr>
              <a:t>Profile</a:t>
            </a:r>
            <a:endParaRPr lang="zh-CN" altLang="en-US" dirty="0">
              <a:latin typeface="Arial" panose="020B0604020202020204" pitchFamily="34" charset="0"/>
              <a:cs typeface="Arial" panose="020B0604020202020204" pitchFamily="34" charset="0"/>
            </a:endParaRPr>
          </a:p>
        </p:txBody>
      </p:sp>
      <p:sp>
        <p:nvSpPr>
          <p:cNvPr id="2" name="矩形 1"/>
          <p:cNvSpPr/>
          <p:nvPr/>
        </p:nvSpPr>
        <p:spPr>
          <a:xfrm>
            <a:off x="0" y="1982803"/>
            <a:ext cx="13889255" cy="2707730"/>
          </a:xfrm>
          <a:prstGeom prst="rect">
            <a:avLst/>
          </a:prstGeom>
          <a:solidFill>
            <a:srgbClr val="FFD5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r="28392"/>
          <a:stretch/>
        </p:blipFill>
        <p:spPr>
          <a:xfrm>
            <a:off x="4046034" y="0"/>
            <a:ext cx="8730377" cy="6858000"/>
          </a:xfrm>
          <a:prstGeom prst="rect">
            <a:avLst/>
          </a:prstGeom>
        </p:spPr>
      </p:pic>
      <p:sp>
        <p:nvSpPr>
          <p:cNvPr id="3" name="文本框 2"/>
          <p:cNvSpPr txBox="1"/>
          <p:nvPr/>
        </p:nvSpPr>
        <p:spPr>
          <a:xfrm>
            <a:off x="86627" y="2196050"/>
            <a:ext cx="8229600" cy="2616101"/>
          </a:xfrm>
          <a:prstGeom prst="rect">
            <a:avLst/>
          </a:prstGeom>
          <a:noFill/>
        </p:spPr>
        <p:txBody>
          <a:bodyPr wrap="square" rtlCol="0">
            <a:spAutoFit/>
          </a:bodyPr>
          <a:lstStyle/>
          <a:p>
            <a:r>
              <a:rPr lang="zh-CN" altLang="en-US" sz="2800" dirty="0" smtClean="0">
                <a:latin typeface="Arial" panose="020B0604020202020204" pitchFamily="34" charset="0"/>
                <a:cs typeface="Arial" panose="020B0604020202020204" pitchFamily="34" charset="0"/>
              </a:rPr>
              <a:t>📖 </a:t>
            </a:r>
            <a:r>
              <a:rPr lang="en-US" altLang="zh-CN" sz="2800" dirty="0" smtClean="0">
                <a:latin typeface="Arial" panose="020B0604020202020204" pitchFamily="34" charset="0"/>
                <a:cs typeface="Arial" panose="020B0604020202020204" pitchFamily="34" charset="0"/>
              </a:rPr>
              <a:t>Pursuing PhD in Data Science &amp; Engineering </a:t>
            </a:r>
          </a:p>
          <a:p>
            <a:r>
              <a:rPr lang="en-US" altLang="zh-CN" sz="2800" dirty="0" smtClean="0">
                <a:latin typeface="Arial" panose="020B0604020202020204" pitchFamily="34" charset="0"/>
                <a:cs typeface="Arial" panose="020B0604020202020204" pitchFamily="34" charset="0"/>
              </a:rPr>
              <a:t>@ </a:t>
            </a:r>
            <a:r>
              <a:rPr lang="en-US" altLang="zh-CN" sz="2800" dirty="0" smtClean="0">
                <a:latin typeface="Arial" panose="020B0604020202020204" pitchFamily="34" charset="0"/>
                <a:cs typeface="Arial" panose="020B0604020202020204" pitchFamily="34" charset="0"/>
                <a:hlinkClick r:id="rId4"/>
              </a:rPr>
              <a:t>Zhejiang University</a:t>
            </a:r>
            <a:endParaRPr lang="en-US" altLang="zh-CN" sz="2800" dirty="0" smtClean="0">
              <a:latin typeface="Arial" panose="020B0604020202020204" pitchFamily="34" charset="0"/>
              <a:cs typeface="Arial" panose="020B0604020202020204" pitchFamily="34" charset="0"/>
            </a:endParaRPr>
          </a:p>
          <a:p>
            <a:endParaRPr lang="en-US" altLang="zh-CN" sz="2800" dirty="0" smtClean="0">
              <a:latin typeface="Arial" panose="020B0604020202020204" pitchFamily="34" charset="0"/>
              <a:cs typeface="Arial" panose="020B0604020202020204" pitchFamily="34" charset="0"/>
            </a:endParaRPr>
          </a:p>
          <a:p>
            <a:r>
              <a:rPr lang="zh-CN" altLang="en-US" sz="2800" dirty="0" smtClean="0">
                <a:latin typeface="Arial" panose="020B0604020202020204" pitchFamily="34" charset="0"/>
                <a:cs typeface="Arial" panose="020B0604020202020204" pitchFamily="34" charset="0"/>
              </a:rPr>
              <a:t>🎓 </a:t>
            </a:r>
            <a:r>
              <a:rPr lang="en-US" altLang="zh-CN" sz="2800" dirty="0" smtClean="0">
                <a:latin typeface="Arial" panose="020B0604020202020204" pitchFamily="34" charset="0"/>
                <a:cs typeface="Arial" panose="020B0604020202020204" pitchFamily="34" charset="0"/>
              </a:rPr>
              <a:t>Focusing on Large Language Models(LLMs) and Remote Sensing Images(RSIs)</a:t>
            </a:r>
          </a:p>
          <a:p>
            <a:endParaRPr lang="en-US" altLang="zh-CN" sz="2400" dirty="0" smtClean="0">
              <a:latin typeface="Arial" panose="020B0604020202020204" pitchFamily="34" charset="0"/>
              <a:cs typeface="Arial" panose="020B0604020202020204" pitchFamily="34" charset="0"/>
            </a:endParaRPr>
          </a:p>
        </p:txBody>
      </p:sp>
      <p:cxnSp>
        <p:nvCxnSpPr>
          <p:cNvPr id="29" name="直接连接符 28"/>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22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578847" y="0"/>
              <a:ext cx="156422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5111557"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Foreword</a:t>
            </a:r>
            <a:endParaRPr lang="zh-CN" altLang="en-US" sz="4000" dirty="0">
              <a:latin typeface="Arial" panose="020B0604020202020204" pitchFamily="34" charset="0"/>
              <a:ea typeface="微软雅黑" pitchFamily="34" charset="-122"/>
              <a:cs typeface="Arial" panose="020B0604020202020204" pitchFamily="34" charset="0"/>
            </a:endParaRPr>
          </a:p>
        </p:txBody>
      </p:sp>
      <p:sp>
        <p:nvSpPr>
          <p:cNvPr id="24" name="矩形 23"/>
          <p:cNvSpPr/>
          <p:nvPr/>
        </p:nvSpPr>
        <p:spPr>
          <a:xfrm>
            <a:off x="1241658" y="1198310"/>
            <a:ext cx="10656303" cy="4708981"/>
          </a:xfrm>
          <a:prstGeom prst="rect">
            <a:avLst/>
          </a:prstGeom>
          <a:ln w="28575">
            <a:noFill/>
            <a:prstDash val="dash"/>
          </a:ln>
        </p:spPr>
        <p:txBody>
          <a:bodyPr wrap="square">
            <a:spAutoFit/>
          </a:bodyPr>
          <a:lstStyle/>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What is Large Language Model?</a:t>
            </a:r>
          </a:p>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Why are LLMs important?</a:t>
            </a:r>
          </a:p>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How can we utilize LLMs?</a:t>
            </a: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5" name="直接连接符 14"/>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384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112076" y="0"/>
              <a:ext cx="103099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295038" cy="707886"/>
          </a:xfrm>
          <a:prstGeom prst="rect">
            <a:avLst/>
          </a:prstGeom>
          <a:noFill/>
        </p:spPr>
        <p:txBody>
          <a:bodyPr wrap="square" rtlCol="0">
            <a:spAutoFit/>
          </a:bodyPr>
          <a:lstStyle/>
          <a:p>
            <a:r>
              <a:rPr lang="en-US" altLang="zh-CN" sz="4000" dirty="0" err="1" smtClean="0">
                <a:latin typeface="Arial" panose="020B0604020202020204" pitchFamily="34" charset="0"/>
                <a:ea typeface="微软雅黑" pitchFamily="34" charset="-122"/>
                <a:cs typeface="Arial" panose="020B0604020202020204" pitchFamily="34" charset="0"/>
              </a:rPr>
              <a:t>ChatGPT</a:t>
            </a:r>
            <a:r>
              <a:rPr lang="en-US" altLang="zh-CN" sz="4000" dirty="0" smtClean="0">
                <a:latin typeface="Arial" panose="020B0604020202020204" pitchFamily="34" charset="0"/>
                <a:ea typeface="微软雅黑" pitchFamily="34" charset="-122"/>
                <a:cs typeface="Arial" panose="020B0604020202020204" pitchFamily="34" charset="0"/>
              </a:rPr>
              <a:t>: Run into a Sensation</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5008" t="11487" r="5387" b="16324"/>
          <a:stretch/>
        </p:blipFill>
        <p:spPr>
          <a:xfrm>
            <a:off x="2065540" y="1470511"/>
            <a:ext cx="8043386" cy="450783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2970685"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a:t>
            </a:r>
            <a:r>
              <a:rPr lang="en-US" altLang="zh-CN" b="1" dirty="0" err="1" smtClean="0">
                <a:solidFill>
                  <a:srgbClr val="F18E50"/>
                </a:solidFill>
                <a:effectLst/>
                <a:latin typeface="Consolas" panose="020B0609020204030204" pitchFamily="49" charset="0"/>
              </a:rPr>
              <a:t>Chatbot</a:t>
            </a:r>
            <a:r>
              <a:rPr lang="en-US" altLang="zh-CN" b="1" dirty="0" smtClean="0">
                <a:solidFill>
                  <a:srgbClr val="F18E50"/>
                </a:solidFill>
                <a:effectLst/>
                <a:latin typeface="Consolas" panose="020B0609020204030204" pitchFamily="49" charset="0"/>
              </a:rPr>
              <a:t> vs. ChatGPT</a:t>
            </a:r>
            <a:r>
              <a:rPr lang="en-US" altLang="zh-CN" b="1" baseline="30000" dirty="0" smtClean="0">
                <a:solidFill>
                  <a:srgbClr val="F18E50"/>
                </a:solidFill>
                <a:effectLst/>
                <a:latin typeface="Consolas" panose="020B0609020204030204" pitchFamily="49" charset="0"/>
              </a:rPr>
              <a:t>1</a:t>
            </a:r>
            <a:endParaRPr lang="en-US" altLang="zh-CN" b="1" baseline="30000" dirty="0">
              <a:solidFill>
                <a:srgbClr val="F18E50"/>
              </a:solidFill>
              <a:effectLst/>
              <a:latin typeface="Consolas" panose="020B0609020204030204" pitchFamily="49" charset="0"/>
            </a:endParaRPr>
          </a:p>
        </p:txBody>
      </p:sp>
      <p:sp>
        <p:nvSpPr>
          <p:cNvPr id="15" name="矩形 14"/>
          <p:cNvSpPr/>
          <p:nvPr/>
        </p:nvSpPr>
        <p:spPr>
          <a:xfrm>
            <a:off x="48552" y="6137504"/>
            <a:ext cx="11559819" cy="369332"/>
          </a:xfrm>
          <a:prstGeom prst="rect">
            <a:avLst/>
          </a:prstGeom>
        </p:spPr>
        <p:txBody>
          <a:bodyPr wrap="square">
            <a:spAutoFit/>
          </a:bodyPr>
          <a:lstStyle/>
          <a:p>
            <a:r>
              <a:rPr lang="en-US" altLang="zh-CN" dirty="0" smtClean="0"/>
              <a:t>1. </a:t>
            </a:r>
            <a:r>
              <a:rPr lang="en-US" altLang="zh-CN" dirty="0" smtClean="0">
                <a:hlinkClick r:id="rId4"/>
              </a:rPr>
              <a:t>https://micoope.com.gt/?o=chatgpt-the-tech-behind-the-hype-and-what-it-nn-n7AYnRsk</a:t>
            </a:r>
            <a:endParaRPr lang="zh-CN" altLang="en-US" dirty="0"/>
          </a:p>
        </p:txBody>
      </p:sp>
    </p:spTree>
    <p:extLst>
      <p:ext uri="{BB962C8B-B14F-4D97-AF65-F5344CB8AC3E}">
        <p14:creationId xmlns:p14="http://schemas.microsoft.com/office/powerpoint/2010/main" val="3021825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6009979"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a:t>
            </a:r>
            <a:r>
              <a:rPr lang="en-US" altLang="zh-CN" b="1" dirty="0" err="1" smtClean="0">
                <a:solidFill>
                  <a:srgbClr val="F18E50"/>
                </a:solidFill>
                <a:effectLst/>
                <a:latin typeface="Consolas" panose="020B0609020204030204" pitchFamily="49" charset="0"/>
              </a:rPr>
              <a:t>ChatGPT</a:t>
            </a:r>
            <a:r>
              <a:rPr lang="en-US" altLang="zh-CN" b="1" dirty="0" smtClean="0">
                <a:solidFill>
                  <a:srgbClr val="F18E50"/>
                </a:solidFill>
                <a:effectLst/>
                <a:latin typeface="Consolas" panose="020B0609020204030204" pitchFamily="49" charset="0"/>
              </a:rPr>
              <a:t> Achieves Fastest Ever User Growth</a:t>
            </a:r>
            <a:r>
              <a:rPr lang="en-US" altLang="zh-CN" b="1" baseline="30000" dirty="0" smtClean="0">
                <a:solidFill>
                  <a:srgbClr val="F18E50"/>
                </a:solidFill>
                <a:effectLst/>
                <a:latin typeface="Consolas" panose="020B0609020204030204" pitchFamily="49" charset="0"/>
              </a:rPr>
              <a:t>1,2</a:t>
            </a:r>
            <a:endParaRPr lang="en-US" altLang="zh-CN" b="1" baseline="30000" dirty="0">
              <a:solidFill>
                <a:srgbClr val="F18E50"/>
              </a:solidFill>
              <a:effectLst/>
              <a:latin typeface="Consolas" panose="020B0609020204030204" pitchFamily="49"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663" y="1683124"/>
            <a:ext cx="5783570" cy="3575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146" y="1612481"/>
            <a:ext cx="5356388" cy="40708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矩形 14"/>
          <p:cNvSpPr/>
          <p:nvPr/>
        </p:nvSpPr>
        <p:spPr>
          <a:xfrm>
            <a:off x="0" y="5813081"/>
            <a:ext cx="7650141" cy="646331"/>
          </a:xfrm>
          <a:prstGeom prst="rect">
            <a:avLst/>
          </a:prstGeom>
        </p:spPr>
        <p:txBody>
          <a:bodyPr wrap="square">
            <a:spAutoFit/>
          </a:bodyPr>
          <a:lstStyle/>
          <a:p>
            <a:pPr marL="342900" indent="-342900">
              <a:buAutoNum type="arabicPeriod"/>
            </a:pPr>
            <a:r>
              <a:rPr lang="en-US" altLang="zh-CN" dirty="0" smtClean="0">
                <a:hlinkClick r:id="rId5"/>
              </a:rPr>
              <a:t>https://influencermarketinghub.com/ai-marketing-benchmark-report</a:t>
            </a:r>
            <a:endParaRPr lang="en-US" altLang="zh-CN" dirty="0" smtClean="0"/>
          </a:p>
          <a:p>
            <a:pPr marL="342900" indent="-342900">
              <a:buAutoNum type="arabicPeriod"/>
            </a:pPr>
            <a:r>
              <a:rPr lang="en-US" altLang="zh-CN" dirty="0" smtClean="0">
                <a:hlinkClick r:id="rId6"/>
              </a:rPr>
              <a:t>https://explodingtopics.com/blog/chatgpt-users</a:t>
            </a:r>
            <a:endParaRPr lang="zh-CN" altLang="en-US" dirty="0"/>
          </a:p>
        </p:txBody>
      </p:sp>
      <p:grpSp>
        <p:nvGrpSpPr>
          <p:cNvPr id="16" name="组合 15"/>
          <p:cNvGrpSpPr/>
          <p:nvPr/>
        </p:nvGrpSpPr>
        <p:grpSpPr>
          <a:xfrm>
            <a:off x="1241658" y="0"/>
            <a:ext cx="10958810" cy="818144"/>
            <a:chOff x="2904068" y="0"/>
            <a:chExt cx="9296401" cy="635001"/>
          </a:xfrm>
        </p:grpSpPr>
        <p:sp>
          <p:nvSpPr>
            <p:cNvPr id="17" name="矩形 16"/>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112076" y="0"/>
              <a:ext cx="103099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1349429" y="48703"/>
            <a:ext cx="7295038" cy="707886"/>
          </a:xfrm>
          <a:prstGeom prst="rect">
            <a:avLst/>
          </a:prstGeom>
          <a:noFill/>
        </p:spPr>
        <p:txBody>
          <a:bodyPr wrap="square" rtlCol="0">
            <a:spAutoFit/>
          </a:bodyPr>
          <a:lstStyle/>
          <a:p>
            <a:r>
              <a:rPr lang="en-US" altLang="zh-CN" sz="4000" dirty="0" err="1" smtClean="0">
                <a:latin typeface="Arial" panose="020B0604020202020204" pitchFamily="34" charset="0"/>
                <a:ea typeface="微软雅黑" pitchFamily="34" charset="-122"/>
                <a:cs typeface="Arial" panose="020B0604020202020204" pitchFamily="34" charset="0"/>
              </a:rPr>
              <a:t>ChatGPT</a:t>
            </a:r>
            <a:r>
              <a:rPr lang="en-US" altLang="zh-CN" sz="4000" dirty="0" smtClean="0">
                <a:latin typeface="Arial" panose="020B0604020202020204" pitchFamily="34" charset="0"/>
                <a:ea typeface="微软雅黑" pitchFamily="34" charset="-122"/>
                <a:cs typeface="Arial" panose="020B0604020202020204" pitchFamily="34" charset="0"/>
              </a:rPr>
              <a:t>: Run into a Sensation</a:t>
            </a:r>
            <a:endParaRPr lang="zh-CN" altLang="en-US" sz="4000" dirty="0">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419214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003435" y="0"/>
              <a:ext cx="1139634"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5111557"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Language Model (LM)</a:t>
            </a:r>
            <a:endParaRPr lang="zh-CN" altLang="en-US" sz="4000" dirty="0">
              <a:latin typeface="Arial" panose="020B0604020202020204" pitchFamily="34" charset="0"/>
              <a:ea typeface="微软雅黑" pitchFamily="34" charset="-122"/>
              <a:cs typeface="Arial" panose="020B0604020202020204" pitchFamily="34" charset="0"/>
            </a:endParaRPr>
          </a:p>
        </p:txBody>
      </p:sp>
      <p:sp>
        <p:nvSpPr>
          <p:cNvPr id="24" name="矩形 23"/>
          <p:cNvSpPr/>
          <p:nvPr/>
        </p:nvSpPr>
        <p:spPr>
          <a:xfrm>
            <a:off x="842435" y="1223709"/>
            <a:ext cx="10656303" cy="1015663"/>
          </a:xfrm>
          <a:prstGeom prst="rect">
            <a:avLst/>
          </a:prstGeom>
          <a:ln w="28575">
            <a:noFill/>
            <a:prstDash val="dash"/>
          </a:ln>
        </p:spPr>
        <p:txBody>
          <a:bodyPr wrap="square">
            <a:spAutoFit/>
          </a:bodyPr>
          <a:lstStyle/>
          <a:p>
            <a:r>
              <a:rPr lang="en-US" altLang="zh-CN" sz="2000" i="1" dirty="0" smtClean="0">
                <a:latin typeface="Berlin Sans FB Demi" panose="020E0802020502020306" pitchFamily="34" charset="0"/>
                <a:cs typeface="Arial" charset="0"/>
              </a:rPr>
              <a:t>Language modeling</a:t>
            </a:r>
            <a:r>
              <a:rPr lang="en-US" altLang="zh-CN" sz="2000" dirty="0" smtClean="0">
                <a:latin typeface="Berlin Sans FB Demi" panose="020E0802020502020306" pitchFamily="34" charset="0"/>
                <a:cs typeface="Arial" charset="0"/>
              </a:rPr>
              <a:t> </a:t>
            </a:r>
            <a:r>
              <a:rPr lang="en-US" altLang="zh-CN" sz="2000" dirty="0" smtClean="0">
                <a:latin typeface="Arial" charset="0"/>
                <a:cs typeface="Arial" charset="0"/>
              </a:rPr>
              <a:t>(LM) is one of the major approaches to advancing language intelligence of machines. In general, LM aims to model the generative likelihood of word sequences, so as to predict the probabilities of future (or missing) tokens.</a:t>
            </a:r>
            <a:endParaRPr lang="en-US" altLang="zh-CN" sz="2000" dirty="0">
              <a:latin typeface="Arial" charset="0"/>
              <a:cs typeface="Arial"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0986" y="2330038"/>
            <a:ext cx="4870776" cy="3262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699" y="2361936"/>
            <a:ext cx="4830933" cy="32372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
        <p:nvSpPr>
          <p:cNvPr id="14" name="矩形 13"/>
          <p:cNvSpPr/>
          <p:nvPr/>
        </p:nvSpPr>
        <p:spPr>
          <a:xfrm>
            <a:off x="939801" y="5740677"/>
            <a:ext cx="10418232" cy="646331"/>
          </a:xfrm>
          <a:prstGeom prst="rect">
            <a:avLst/>
          </a:prstGeom>
        </p:spPr>
        <p:txBody>
          <a:bodyPr wrap="square">
            <a:spAutoFit/>
          </a:bodyPr>
          <a:lstStyle/>
          <a:p>
            <a:r>
              <a:rPr lang="en-US" altLang="zh-CN" dirty="0" smtClean="0">
                <a:latin typeface="Arial" panose="020B0604020202020204" pitchFamily="34" charset="0"/>
                <a:cs typeface="Arial" panose="020B0604020202020204" pitchFamily="34" charset="0"/>
              </a:rPr>
              <a:t>Figure. The trends of the cumulative numbers of </a:t>
            </a:r>
            <a:r>
              <a:rPr lang="en-US" altLang="zh-CN" dirty="0" err="1" smtClean="0">
                <a:latin typeface="Arial" panose="020B0604020202020204" pitchFamily="34" charset="0"/>
                <a:cs typeface="Arial" panose="020B0604020202020204" pitchFamily="34" charset="0"/>
              </a:rPr>
              <a:t>arXiv</a:t>
            </a:r>
            <a:r>
              <a:rPr lang="en-US" altLang="zh-CN" dirty="0" smtClean="0">
                <a:latin typeface="Arial" panose="020B0604020202020204" pitchFamily="34" charset="0"/>
                <a:cs typeface="Arial" panose="020B0604020202020204" pitchFamily="34" charset="0"/>
              </a:rPr>
              <a:t> papers that contain the </a:t>
            </a:r>
            <a:r>
              <a:rPr lang="en-US" altLang="zh-CN" dirty="0" err="1" smtClean="0">
                <a:latin typeface="Arial" panose="020B0604020202020204" pitchFamily="34" charset="0"/>
                <a:cs typeface="Arial" panose="020B0604020202020204" pitchFamily="34" charset="0"/>
              </a:rPr>
              <a:t>keyphrases</a:t>
            </a:r>
            <a:r>
              <a:rPr lang="en-US" altLang="zh-CN" dirty="0" smtClean="0">
                <a:latin typeface="Arial" panose="020B0604020202020204" pitchFamily="34" charset="0"/>
                <a:cs typeface="Arial" panose="020B0604020202020204" pitchFamily="34" charset="0"/>
              </a:rPr>
              <a:t> “language model” (since June 2018) and “large language model” (since October 2019), respectively. </a:t>
            </a:r>
          </a:p>
        </p:txBody>
      </p: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18" name="矩形 17"/>
          <p:cNvSpPr/>
          <p:nvPr/>
        </p:nvSpPr>
        <p:spPr>
          <a:xfrm>
            <a:off x="271451" y="942020"/>
            <a:ext cx="4237057"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Introduction to Language Model</a:t>
            </a:r>
            <a:endParaRPr lang="en-US" altLang="zh-CN" b="1" dirty="0">
              <a:solidFill>
                <a:srgbClr val="F18E50"/>
              </a:solidFill>
              <a:effectLst/>
              <a:latin typeface="Consolas" panose="020B0609020204030204" pitchFamily="49" charset="0"/>
            </a:endParaRPr>
          </a:p>
        </p:txBody>
      </p:sp>
      <p:cxnSp>
        <p:nvCxnSpPr>
          <p:cNvPr id="19" name="直接连接符 18"/>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513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9" y="0"/>
            <a:ext cx="10958811"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401719" y="0"/>
              <a:ext cx="741351"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900404"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A Story from LM to</a:t>
            </a:r>
            <a:r>
              <a:rPr lang="zh-CN" altLang="en-US" sz="4000" dirty="0" smtClean="0">
                <a:latin typeface="Arial" panose="020B0604020202020204" pitchFamily="34" charset="0"/>
                <a:ea typeface="微软雅黑" pitchFamily="34" charset="-122"/>
                <a:cs typeface="Arial" panose="020B0604020202020204" pitchFamily="34" charset="0"/>
              </a:rPr>
              <a:t>“</a:t>
            </a:r>
            <a:r>
              <a:rPr lang="en-US" altLang="zh-CN" sz="4000" b="1" dirty="0" smtClean="0">
                <a:latin typeface="Arial" panose="020B0604020202020204" pitchFamily="34" charset="0"/>
                <a:ea typeface="微软雅黑" pitchFamily="34" charset="-122"/>
                <a:cs typeface="Arial" panose="020B0604020202020204" pitchFamily="34" charset="0"/>
              </a:rPr>
              <a:t>Large</a:t>
            </a:r>
            <a:r>
              <a:rPr lang="zh-CN" altLang="en-US" sz="4000" dirty="0" smtClean="0">
                <a:latin typeface="Arial" panose="020B0604020202020204" pitchFamily="34" charset="0"/>
                <a:ea typeface="微软雅黑" pitchFamily="34" charset="-122"/>
                <a:cs typeface="Arial" panose="020B0604020202020204" pitchFamily="34" charset="0"/>
              </a:rPr>
              <a:t>”</a:t>
            </a:r>
            <a:r>
              <a:rPr lang="en-US" altLang="zh-CN" sz="4000" dirty="0" smtClean="0">
                <a:latin typeface="Arial" panose="020B0604020202020204" pitchFamily="34" charset="0"/>
                <a:ea typeface="微软雅黑" pitchFamily="34" charset="-122"/>
                <a:cs typeface="Arial" panose="020B0604020202020204" pitchFamily="34" charset="0"/>
              </a:rPr>
              <a:t>LM</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3" name="矩形 2"/>
          <p:cNvSpPr/>
          <p:nvPr/>
        </p:nvSpPr>
        <p:spPr>
          <a:xfrm>
            <a:off x="271451" y="942020"/>
            <a:ext cx="3730508"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Timeline of Language Model</a:t>
            </a:r>
            <a:endParaRPr lang="en-US" altLang="zh-CN" b="1" dirty="0">
              <a:solidFill>
                <a:srgbClr val="F18E50"/>
              </a:solidFill>
              <a:effectLst/>
              <a:latin typeface="Consolas" panose="020B0609020204030204" pitchFamily="49"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32" y="1572597"/>
            <a:ext cx="11488202" cy="38791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
        <p:nvSpPr>
          <p:cNvPr id="12" name="矩形 11"/>
          <p:cNvSpPr/>
          <p:nvPr/>
        </p:nvSpPr>
        <p:spPr>
          <a:xfrm>
            <a:off x="1153160" y="5641536"/>
            <a:ext cx="10078720" cy="646331"/>
          </a:xfrm>
          <a:prstGeom prst="rect">
            <a:avLst/>
          </a:prstGeom>
        </p:spPr>
        <p:txBody>
          <a:bodyPr wrap="square">
            <a:spAutoFit/>
          </a:bodyPr>
          <a:lstStyle/>
          <a:p>
            <a:pPr algn="ctr"/>
            <a:r>
              <a:rPr lang="en-US" altLang="zh-CN" dirty="0" smtClean="0">
                <a:latin typeface="Arial" panose="020B0604020202020204" pitchFamily="34" charset="0"/>
                <a:cs typeface="Arial" panose="020B0604020202020204" pitchFamily="34" charset="0"/>
              </a:rPr>
              <a:t>Figure. </a:t>
            </a:r>
            <a:r>
              <a:rPr lang="en-US" altLang="zh-CN" dirty="0">
                <a:latin typeface="Arial" panose="020B0604020202020204" pitchFamily="34" charset="0"/>
                <a:cs typeface="Arial" panose="020B0604020202020204" pitchFamily="34" charset="0"/>
              </a:rPr>
              <a:t>An evolution process of the four generations of language models (LM) from the perspective of task solving capacity.</a:t>
            </a:r>
            <a:endParaRPr lang="zh-CN" altLang="en-US" dirty="0">
              <a:latin typeface="Arial" panose="020B0604020202020204" pitchFamily="34" charset="0"/>
              <a:cs typeface="Arial" panose="020B0604020202020204" pitchFamily="34" charset="0"/>
            </a:endParaRPr>
          </a:p>
        </p:txBody>
      </p:sp>
      <p:cxnSp>
        <p:nvCxnSpPr>
          <p:cNvPr id="25" name="直接连接符 24"/>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85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9" y="0"/>
            <a:ext cx="10958811"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913617" y="0"/>
              <a:ext cx="122945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900404"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LLM by Definition</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3" name="矩形 2"/>
          <p:cNvSpPr/>
          <p:nvPr/>
        </p:nvSpPr>
        <p:spPr>
          <a:xfrm>
            <a:off x="271451" y="942020"/>
            <a:ext cx="2970685"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LLM: Large-sized PLM</a:t>
            </a:r>
            <a:endParaRPr lang="en-US" altLang="zh-CN" b="1" dirty="0">
              <a:solidFill>
                <a:srgbClr val="F18E50"/>
              </a:solidFill>
              <a:effectLst/>
              <a:latin typeface="Consolas" panose="020B0609020204030204" pitchFamily="49" charset="0"/>
            </a:endParaRPr>
          </a:p>
        </p:txBody>
      </p:sp>
      <p:cxnSp>
        <p:nvCxnSpPr>
          <p:cNvPr id="25" name="直接连接符 24"/>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91668" y="1311352"/>
            <a:ext cx="11589613" cy="4524315"/>
          </a:xfrm>
          <a:prstGeom prst="rect">
            <a:avLst/>
          </a:prstGeom>
        </p:spPr>
        <p:txBody>
          <a:bodyPr wrap="square">
            <a:spAutoFit/>
          </a:bodyPr>
          <a:lstStyle/>
          <a:p>
            <a:r>
              <a:rPr lang="en-US" altLang="zh-CN" sz="2400" dirty="0" smtClean="0">
                <a:latin typeface="Arial" panose="020B0604020202020204" pitchFamily="34" charset="0"/>
                <a:cs typeface="Arial" panose="020B0604020202020204" pitchFamily="34" charset="0"/>
              </a:rPr>
              <a:t>Researchers find that scaling PLM often leads to an improved model capacity on downstream tasks.</a:t>
            </a:r>
          </a:p>
          <a:p>
            <a:r>
              <a:rPr lang="en-US" altLang="zh-CN" sz="2400" dirty="0" smtClean="0">
                <a:latin typeface="Arial" panose="020B0604020202020204" pitchFamily="34" charset="0"/>
                <a:cs typeface="Arial" panose="020B0604020202020204" pitchFamily="34" charset="0"/>
              </a:rPr>
              <a:t> </a:t>
            </a:r>
          </a:p>
          <a:p>
            <a:r>
              <a:rPr lang="en-US" altLang="zh-CN" sz="2400" dirty="0" smtClean="0">
                <a:latin typeface="Arial" panose="020B0604020202020204" pitchFamily="34" charset="0"/>
                <a:cs typeface="Arial" panose="020B0604020202020204" pitchFamily="34" charset="0"/>
              </a:rPr>
              <a:t>Although scaling is mainly conducted in model size, these large-sized PLMs display different behaviors from smaller PLMs and show surprising abilities (called </a:t>
            </a:r>
            <a:r>
              <a:rPr lang="en-US" altLang="zh-CN" sz="2400" b="1" dirty="0" smtClean="0">
                <a:latin typeface="Arial" panose="020B0604020202020204" pitchFamily="34" charset="0"/>
                <a:cs typeface="Arial" panose="020B0604020202020204" pitchFamily="34" charset="0"/>
              </a:rPr>
              <a:t>emergent abilities</a:t>
            </a:r>
            <a:r>
              <a:rPr lang="en-US" altLang="zh-CN" sz="2400" dirty="0" smtClean="0">
                <a:latin typeface="Arial" panose="020B0604020202020204" pitchFamily="34" charset="0"/>
                <a:cs typeface="Arial" panose="020B0604020202020204" pitchFamily="34" charset="0"/>
              </a:rPr>
              <a:t>) in solving a series of complex tasks. </a:t>
            </a:r>
          </a:p>
          <a:p>
            <a:endParaRPr lang="en-US" altLang="zh-CN" sz="2400" dirty="0" smtClean="0">
              <a:latin typeface="Arial" panose="020B0604020202020204" pitchFamily="34" charset="0"/>
              <a:cs typeface="Arial" panose="020B0604020202020204" pitchFamily="34" charset="0"/>
            </a:endParaRPr>
          </a:p>
          <a:p>
            <a:r>
              <a:rPr lang="en-US" altLang="zh-CN" sz="2400" dirty="0" smtClean="0">
                <a:latin typeface="Arial" panose="020B0604020202020204" pitchFamily="34" charset="0"/>
                <a:cs typeface="Arial" panose="020B0604020202020204" pitchFamily="34" charset="0"/>
              </a:rPr>
              <a:t>Thus, the research community coins the term </a:t>
            </a:r>
            <a:r>
              <a:rPr lang="en-US" altLang="zh-CN" sz="2400" b="1" dirty="0" smtClean="0">
                <a:latin typeface="Arial" panose="020B0604020202020204" pitchFamily="34" charset="0"/>
                <a:cs typeface="Arial" panose="020B0604020202020204" pitchFamily="34" charset="0"/>
              </a:rPr>
              <a:t>large language models (LLM)</a:t>
            </a:r>
            <a:r>
              <a:rPr lang="en-US" altLang="zh-CN" sz="2400" baseline="30000" dirty="0" smtClean="0">
                <a:latin typeface="Arial" panose="020B0604020202020204" pitchFamily="34" charset="0"/>
                <a:cs typeface="Arial" panose="020B0604020202020204" pitchFamily="34" charset="0"/>
              </a:rPr>
              <a:t>1</a:t>
            </a:r>
            <a:r>
              <a:rPr lang="en-US" altLang="zh-CN" sz="2400" dirty="0" smtClean="0">
                <a:latin typeface="Arial" panose="020B0604020202020204" pitchFamily="34" charset="0"/>
                <a:cs typeface="Arial" panose="020B0604020202020204" pitchFamily="34" charset="0"/>
              </a:rPr>
              <a:t> for these </a:t>
            </a:r>
            <a:r>
              <a:rPr lang="en-US" altLang="zh-CN" sz="2400" u="sng" dirty="0" smtClean="0">
                <a:solidFill>
                  <a:srgbClr val="FF0000"/>
                </a:solidFill>
                <a:latin typeface="Arial" panose="020B0604020202020204" pitchFamily="34" charset="0"/>
                <a:cs typeface="Arial" panose="020B0604020202020204" pitchFamily="34" charset="0"/>
              </a:rPr>
              <a:t>large-sized PLMs</a:t>
            </a:r>
            <a:r>
              <a:rPr lang="en-US" altLang="zh-CN" sz="2400" dirty="0" smtClean="0">
                <a:latin typeface="Arial" panose="020B0604020202020204" pitchFamily="34" charset="0"/>
                <a:cs typeface="Arial" panose="020B0604020202020204" pitchFamily="34" charset="0"/>
              </a:rPr>
              <a:t>, which attract increasing research attention. </a:t>
            </a:r>
          </a:p>
          <a:p>
            <a:endParaRPr lang="en-US" altLang="zh-CN" sz="2400" dirty="0" smtClean="0">
              <a:latin typeface="Arial" panose="020B0604020202020204" pitchFamily="34" charset="0"/>
              <a:cs typeface="Arial" panose="020B0604020202020204" pitchFamily="34" charset="0"/>
            </a:endParaRPr>
          </a:p>
          <a:p>
            <a:r>
              <a:rPr lang="en-US" altLang="zh-CN" sz="2400" dirty="0" smtClean="0">
                <a:latin typeface="Arial" panose="020B0604020202020204" pitchFamily="34" charset="0"/>
                <a:cs typeface="Arial" panose="020B0604020202020204" pitchFamily="34" charset="0"/>
              </a:rPr>
              <a:t>A remarkable application of LLMs is </a:t>
            </a:r>
            <a:r>
              <a:rPr lang="en-US" altLang="zh-CN" sz="2400" i="1" dirty="0" err="1" smtClean="0">
                <a:latin typeface="Arial" panose="020B0604020202020204" pitchFamily="34" charset="0"/>
                <a:cs typeface="Arial" panose="020B0604020202020204" pitchFamily="34" charset="0"/>
              </a:rPr>
              <a:t>ChatGPT</a:t>
            </a:r>
            <a:r>
              <a:rPr lang="en-US" altLang="zh-CN" sz="2400" dirty="0" smtClean="0">
                <a:latin typeface="Arial" panose="020B0604020202020204" pitchFamily="34" charset="0"/>
                <a:cs typeface="Arial" panose="020B0604020202020204" pitchFamily="34" charset="0"/>
              </a:rPr>
              <a:t> that adapts the LLMs from the </a:t>
            </a:r>
            <a:r>
              <a:rPr lang="en-US" altLang="zh-CN" sz="2400" i="1" dirty="0" smtClean="0">
                <a:latin typeface="Arial" panose="020B0604020202020204" pitchFamily="34" charset="0"/>
                <a:cs typeface="Arial" panose="020B0604020202020204" pitchFamily="34" charset="0"/>
              </a:rPr>
              <a:t>GPT series </a:t>
            </a:r>
            <a:r>
              <a:rPr lang="en-US" altLang="zh-CN" sz="2400" dirty="0" smtClean="0">
                <a:latin typeface="Arial" panose="020B0604020202020204" pitchFamily="34" charset="0"/>
                <a:cs typeface="Arial" panose="020B0604020202020204" pitchFamily="34" charset="0"/>
              </a:rPr>
              <a:t>for dialogue, which presents an amazing conversation ability with humans.</a:t>
            </a:r>
            <a:endParaRPr lang="zh-CN" altLang="en-US" sz="2400" dirty="0">
              <a:latin typeface="Arial" panose="020B0604020202020204" pitchFamily="34" charset="0"/>
              <a:cs typeface="Arial" panose="020B0604020202020204" pitchFamily="34" charset="0"/>
            </a:endParaRPr>
          </a:p>
        </p:txBody>
      </p:sp>
      <p:sp>
        <p:nvSpPr>
          <p:cNvPr id="16" name="矩形 15"/>
          <p:cNvSpPr/>
          <p:nvPr/>
        </p:nvSpPr>
        <p:spPr>
          <a:xfrm>
            <a:off x="0" y="6108342"/>
            <a:ext cx="12276667" cy="369332"/>
          </a:xfrm>
          <a:prstGeom prst="rect">
            <a:avLst/>
          </a:prstGeom>
        </p:spPr>
        <p:txBody>
          <a:bodyPr wrap="square">
            <a:spAutoFit/>
          </a:bodyPr>
          <a:lstStyle/>
          <a:p>
            <a:pPr marL="342900" indent="-342900">
              <a:buAutoNum type="arabicPeriod"/>
            </a:pPr>
            <a:r>
              <a:rPr lang="en-US" altLang="zh-CN" dirty="0" smtClean="0"/>
              <a:t>Note that a LLM is not necessarily more capable than a small PLM, and emergent abilities may not occur in some LLMs.</a:t>
            </a:r>
          </a:p>
        </p:txBody>
      </p:sp>
    </p:spTree>
    <p:extLst>
      <p:ext uri="{BB962C8B-B14F-4D97-AF65-F5344CB8AC3E}">
        <p14:creationId xmlns:p14="http://schemas.microsoft.com/office/powerpoint/2010/main" val="3280851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9" y="0"/>
            <a:ext cx="10958811"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626030" y="0"/>
              <a:ext cx="151703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6706192"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An Overview on LLM Market</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659" y="1374601"/>
            <a:ext cx="1833595" cy="1833595"/>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8292" y="1583966"/>
            <a:ext cx="2193174" cy="1456268"/>
          </a:xfrm>
          <a:prstGeom prst="rect">
            <a:avLst/>
          </a:prstGeom>
        </p:spPr>
      </p:pic>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32158" y="4279312"/>
            <a:ext cx="1443764" cy="472366"/>
          </a:xfrm>
          <a:prstGeom prst="rect">
            <a:avLst/>
          </a:prstGeom>
        </p:spPr>
      </p:pic>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9224" y="4094332"/>
            <a:ext cx="753694" cy="753694"/>
          </a:xfrm>
          <a:prstGeom prst="rect">
            <a:avLst/>
          </a:prstGeom>
        </p:spPr>
      </p:pic>
      <p:sp>
        <p:nvSpPr>
          <p:cNvPr id="19" name="文本框 18"/>
          <p:cNvSpPr txBox="1"/>
          <p:nvPr/>
        </p:nvSpPr>
        <p:spPr>
          <a:xfrm>
            <a:off x="3032345" y="6099434"/>
            <a:ext cx="6179387"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Figure. Mainstream </a:t>
            </a:r>
            <a:r>
              <a:rPr lang="en-US" altLang="zh-CN" dirty="0" smtClean="0">
                <a:latin typeface="Arial" panose="020B0604020202020204" pitchFamily="34" charset="0"/>
                <a:cs typeface="Arial" panose="020B0604020202020204" pitchFamily="34" charset="0"/>
              </a:rPr>
              <a:t>LLM with their AI </a:t>
            </a:r>
            <a:r>
              <a:rPr lang="en-US" altLang="zh-CN" dirty="0">
                <a:latin typeface="Arial" panose="020B0604020202020204" pitchFamily="34" charset="0"/>
                <a:cs typeface="Arial" panose="020B0604020202020204" pitchFamily="34" charset="0"/>
              </a:rPr>
              <a:t>companies</a:t>
            </a:r>
          </a:p>
        </p:txBody>
      </p:sp>
      <p:sp>
        <p:nvSpPr>
          <p:cNvPr id="20" name="文本框 19"/>
          <p:cNvSpPr txBox="1"/>
          <p:nvPr/>
        </p:nvSpPr>
        <p:spPr>
          <a:xfrm>
            <a:off x="3664372" y="1506446"/>
            <a:ext cx="1873905" cy="1446550"/>
          </a:xfrm>
          <a:prstGeom prst="rect">
            <a:avLst/>
          </a:prstGeom>
          <a:noFill/>
        </p:spPr>
        <p:txBody>
          <a:bodyPr wrap="square" rtlCol="0">
            <a:spAutoFit/>
          </a:bodyPr>
          <a:lstStyle/>
          <a:p>
            <a:pPr>
              <a:lnSpc>
                <a:spcPct val="200000"/>
              </a:lnSpc>
            </a:pPr>
            <a:r>
              <a:rPr lang="en-US" altLang="zh-CN" sz="2800" dirty="0" err="1" smtClean="0">
                <a:latin typeface="Arial" panose="020B0604020202020204" pitchFamily="34" charset="0"/>
                <a:cs typeface="Arial" panose="020B0604020202020204" pitchFamily="34" charset="0"/>
              </a:rPr>
              <a:t>ChatGPT</a:t>
            </a:r>
            <a:endParaRPr lang="en-US" altLang="zh-CN" sz="2800" dirty="0" smtClean="0">
              <a:latin typeface="Arial" panose="020B0604020202020204" pitchFamily="34" charset="0"/>
              <a:cs typeface="Arial" panose="020B0604020202020204" pitchFamily="34" charset="0"/>
            </a:endParaRPr>
          </a:p>
          <a:p>
            <a:pPr>
              <a:lnSpc>
                <a:spcPct val="200000"/>
              </a:lnSpc>
            </a:pPr>
            <a:r>
              <a:rPr lang="en-US" altLang="zh-CN" sz="1600" dirty="0" smtClean="0">
                <a:latin typeface="Arial" panose="020B0604020202020204" pitchFamily="34" charset="0"/>
                <a:cs typeface="Arial" panose="020B0604020202020204" pitchFamily="34" charset="0"/>
              </a:rPr>
              <a:t>gpt-3.5-turbo/gpt-4</a:t>
            </a:r>
            <a:endParaRPr lang="en-US" altLang="zh-CN" sz="1600" dirty="0">
              <a:latin typeface="Arial" panose="020B0604020202020204" pitchFamily="34" charset="0"/>
              <a:cs typeface="Arial" panose="020B0604020202020204" pitchFamily="34" charset="0"/>
            </a:endParaRPr>
          </a:p>
        </p:txBody>
      </p:sp>
      <p:sp>
        <p:nvSpPr>
          <p:cNvPr id="21" name="文本框 20"/>
          <p:cNvSpPr txBox="1"/>
          <p:nvPr/>
        </p:nvSpPr>
        <p:spPr>
          <a:xfrm>
            <a:off x="9702553" y="2385568"/>
            <a:ext cx="1824481" cy="820417"/>
          </a:xfrm>
          <a:prstGeom prst="rect">
            <a:avLst/>
          </a:prstGeom>
          <a:noFill/>
        </p:spPr>
        <p:txBody>
          <a:bodyPr wrap="square" rtlCol="0">
            <a:spAutoFit/>
          </a:bodyPr>
          <a:lstStyle/>
          <a:p>
            <a:pPr>
              <a:lnSpc>
                <a:spcPct val="200000"/>
              </a:lnSpc>
            </a:pPr>
            <a:r>
              <a:rPr lang="en-US" altLang="zh-CN" sz="2800" dirty="0" err="1" smtClean="0">
                <a:latin typeface="Arial" panose="020B0604020202020204" pitchFamily="34" charset="0"/>
                <a:cs typeface="Arial" panose="020B0604020202020204" pitchFamily="34" charset="0"/>
              </a:rPr>
              <a:t>LLaMA</a:t>
            </a:r>
            <a:endParaRPr lang="en-US" altLang="zh-CN" sz="2800" dirty="0">
              <a:latin typeface="Arial" panose="020B0604020202020204" pitchFamily="34" charset="0"/>
              <a:cs typeface="Arial" panose="020B0604020202020204" pitchFamily="34" charset="0"/>
            </a:endParaRPr>
          </a:p>
        </p:txBody>
      </p:sp>
      <p:sp>
        <p:nvSpPr>
          <p:cNvPr id="22" name="文本框 21"/>
          <p:cNvSpPr txBox="1"/>
          <p:nvPr/>
        </p:nvSpPr>
        <p:spPr>
          <a:xfrm>
            <a:off x="3935947" y="4534902"/>
            <a:ext cx="1550943" cy="954107"/>
          </a:xfrm>
          <a:prstGeom prst="rect">
            <a:avLst/>
          </a:prstGeom>
          <a:noFill/>
        </p:spPr>
        <p:txBody>
          <a:bodyPr wrap="square" rtlCol="0">
            <a:spAutoFit/>
          </a:bodyPr>
          <a:lstStyle/>
          <a:p>
            <a:pPr>
              <a:lnSpc>
                <a:spcPct val="200000"/>
              </a:lnSpc>
            </a:pPr>
            <a:r>
              <a:rPr lang="en-US" altLang="zh-CN" sz="2800" dirty="0" smtClean="0">
                <a:latin typeface="Arial" panose="020B0604020202020204" pitchFamily="34" charset="0"/>
                <a:cs typeface="Arial" panose="020B0604020202020204" pitchFamily="34" charset="0"/>
              </a:rPr>
              <a:t>PALM</a:t>
            </a:r>
            <a:endParaRPr lang="en-US" altLang="zh-CN" sz="2800" dirty="0">
              <a:latin typeface="Arial" panose="020B0604020202020204" pitchFamily="34" charset="0"/>
              <a:cs typeface="Arial" panose="020B0604020202020204" pitchFamily="34" charset="0"/>
            </a:endParaRPr>
          </a:p>
        </p:txBody>
      </p:sp>
      <p:sp>
        <p:nvSpPr>
          <p:cNvPr id="23" name="文本框 22"/>
          <p:cNvSpPr txBox="1"/>
          <p:nvPr/>
        </p:nvSpPr>
        <p:spPr>
          <a:xfrm>
            <a:off x="9811480" y="4515495"/>
            <a:ext cx="1824481" cy="820417"/>
          </a:xfrm>
          <a:prstGeom prst="rect">
            <a:avLst/>
          </a:prstGeom>
          <a:noFill/>
        </p:spPr>
        <p:txBody>
          <a:bodyPr wrap="square" rtlCol="0">
            <a:spAutoFit/>
          </a:bodyPr>
          <a:lstStyle/>
          <a:p>
            <a:pPr>
              <a:lnSpc>
                <a:spcPct val="200000"/>
              </a:lnSpc>
            </a:pPr>
            <a:r>
              <a:rPr lang="en-US" altLang="zh-CN" sz="2800" dirty="0">
                <a:latin typeface="Arial" panose="020B0604020202020204" pitchFamily="34" charset="0"/>
                <a:cs typeface="Arial" panose="020B0604020202020204" pitchFamily="34" charset="0"/>
              </a:rPr>
              <a:t>GLM</a:t>
            </a:r>
          </a:p>
        </p:txBody>
      </p:sp>
      <p:sp>
        <p:nvSpPr>
          <p:cNvPr id="24" name="文本框 23"/>
          <p:cNvSpPr txBox="1"/>
          <p:nvPr/>
        </p:nvSpPr>
        <p:spPr>
          <a:xfrm>
            <a:off x="1681066" y="3205985"/>
            <a:ext cx="1000760" cy="369332"/>
          </a:xfrm>
          <a:prstGeom prst="rect">
            <a:avLst/>
          </a:prstGeom>
          <a:noFill/>
        </p:spPr>
        <p:txBody>
          <a:bodyPr wrap="square" rtlCol="0">
            <a:spAutoFit/>
          </a:bodyPr>
          <a:lstStyle/>
          <a:p>
            <a:r>
              <a:rPr lang="en-US" altLang="zh-CN" dirty="0" err="1">
                <a:latin typeface="Arial" panose="020B0604020202020204" pitchFamily="34" charset="0"/>
                <a:cs typeface="Arial" panose="020B0604020202020204" pitchFamily="34" charset="0"/>
              </a:rPr>
              <a:t>OpenAI</a:t>
            </a:r>
            <a:endParaRPr lang="en-US" altLang="zh-CN" dirty="0">
              <a:latin typeface="Arial" panose="020B0604020202020204" pitchFamily="34" charset="0"/>
              <a:cs typeface="Arial" panose="020B0604020202020204" pitchFamily="34" charset="0"/>
            </a:endParaRPr>
          </a:p>
        </p:txBody>
      </p:sp>
      <p:sp>
        <p:nvSpPr>
          <p:cNvPr id="25" name="文本框 24"/>
          <p:cNvSpPr txBox="1"/>
          <p:nvPr/>
        </p:nvSpPr>
        <p:spPr>
          <a:xfrm>
            <a:off x="1681066" y="5713255"/>
            <a:ext cx="1000760"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Google</a:t>
            </a:r>
          </a:p>
        </p:txBody>
      </p:sp>
      <p:sp>
        <p:nvSpPr>
          <p:cNvPr id="26" name="文本框 25"/>
          <p:cNvSpPr txBox="1"/>
          <p:nvPr/>
        </p:nvSpPr>
        <p:spPr>
          <a:xfrm>
            <a:off x="7250314" y="5713255"/>
            <a:ext cx="1189135" cy="369332"/>
          </a:xfrm>
          <a:prstGeom prst="rect">
            <a:avLst/>
          </a:prstGeom>
          <a:noFill/>
        </p:spPr>
        <p:txBody>
          <a:bodyPr wrap="square" rtlCol="0">
            <a:spAutoFit/>
          </a:bodyPr>
          <a:lstStyle/>
          <a:p>
            <a:r>
              <a:rPr lang="en-US" altLang="zh-CN" dirty="0" err="1">
                <a:latin typeface="Arial" panose="020B0604020202020204" pitchFamily="34" charset="0"/>
                <a:cs typeface="Arial" panose="020B0604020202020204" pitchFamily="34" charset="0"/>
              </a:rPr>
              <a:t>Zhipu</a:t>
            </a:r>
            <a:r>
              <a:rPr lang="en-US" altLang="zh-CN" dirty="0">
                <a:latin typeface="Arial" panose="020B0604020202020204" pitchFamily="34" charset="0"/>
                <a:cs typeface="Arial" panose="020B0604020202020204" pitchFamily="34" charset="0"/>
              </a:rPr>
              <a:t> AI</a:t>
            </a:r>
          </a:p>
        </p:txBody>
      </p:sp>
      <p:sp>
        <p:nvSpPr>
          <p:cNvPr id="27" name="文本框 26"/>
          <p:cNvSpPr txBox="1"/>
          <p:nvPr/>
        </p:nvSpPr>
        <p:spPr>
          <a:xfrm>
            <a:off x="7250314" y="3189051"/>
            <a:ext cx="1189135"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Meta AI</a:t>
            </a:r>
          </a:p>
        </p:txBody>
      </p:sp>
      <p:pic>
        <p:nvPicPr>
          <p:cNvPr id="28" name="图片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0254" y="3785703"/>
            <a:ext cx="1905000" cy="1905000"/>
          </a:xfrm>
          <a:prstGeom prst="rect">
            <a:avLst/>
          </a:prstGeom>
        </p:spPr>
      </p:pic>
      <p:pic>
        <p:nvPicPr>
          <p:cNvPr id="29" name="图片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22378" y="3600831"/>
            <a:ext cx="2049087" cy="2049087"/>
          </a:xfrm>
          <a:prstGeom prst="rect">
            <a:avLst/>
          </a:prstGeom>
        </p:spPr>
      </p:pic>
      <p:pic>
        <p:nvPicPr>
          <p:cNvPr id="30" name="图片 2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9811480" y="1674831"/>
            <a:ext cx="976122" cy="976122"/>
          </a:xfrm>
          <a:prstGeom prst="rect">
            <a:avLst/>
          </a:prstGeom>
        </p:spPr>
      </p:pic>
      <p:pic>
        <p:nvPicPr>
          <p:cNvPr id="31" name="图片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32" name="矩形 31"/>
          <p:cNvSpPr/>
          <p:nvPr/>
        </p:nvSpPr>
        <p:spPr>
          <a:xfrm>
            <a:off x="271451" y="950489"/>
            <a:ext cx="3983783"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Common Large Language Models</a:t>
            </a:r>
            <a:endParaRPr lang="en-US" altLang="zh-CN" b="1" dirty="0">
              <a:solidFill>
                <a:srgbClr val="F18E50"/>
              </a:solidFill>
              <a:effectLst/>
              <a:latin typeface="Consolas" panose="020B0609020204030204" pitchFamily="49" charset="0"/>
            </a:endParaRPr>
          </a:p>
        </p:txBody>
      </p:sp>
      <p:cxnSp>
        <p:nvCxnSpPr>
          <p:cNvPr id="34" name="直接连接符 33"/>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019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TotalTime>
  <Words>654</Words>
  <Application>Microsoft Office PowerPoint</Application>
  <PresentationFormat>宽屏</PresentationFormat>
  <Paragraphs>84</Paragraphs>
  <Slides>16</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等线</vt:lpstr>
      <vt:lpstr>等线 Light</vt:lpstr>
      <vt:lpstr>华文中宋</vt:lpstr>
      <vt:lpstr>微软雅黑</vt:lpstr>
      <vt:lpstr>Arial</vt:lpstr>
      <vt:lpstr>Arial Black</vt:lpstr>
      <vt:lpstr>Berlin Sans FB Demi</vt:lpstr>
      <vt:lpstr>Consolas</vt:lpstr>
      <vt:lpstr>Wingdings</vt:lpstr>
      <vt:lpstr>Office 主题​​</vt:lpstr>
      <vt:lpstr>An Introduction to  Large Language Models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Large Language Models</dc:title>
  <dc:creator>Windows User</dc:creator>
  <cp:lastModifiedBy>Windows User</cp:lastModifiedBy>
  <cp:revision>59</cp:revision>
  <dcterms:created xsi:type="dcterms:W3CDTF">2024-05-08T06:01:07Z</dcterms:created>
  <dcterms:modified xsi:type="dcterms:W3CDTF">2024-05-08T16:03:22Z</dcterms:modified>
</cp:coreProperties>
</file>