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9B3D6-C02B-1BA9-B700-98C15D93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C4FA1-E444-3EFD-E050-E1637C72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593AD-008E-E675-E992-10004A3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1AFC-14DA-92B9-CE1D-F89C9BD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0C89-3D63-4DE4-4BEB-C84D365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7407-23F0-8972-F8C6-0E4BE18A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B088E-8EC8-40B3-0070-F490BCF7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B9476-B3B5-97C2-BBFA-B67B3E63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ECEC-C5C7-7B9D-AA75-7E715130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F77F-7FD8-76A6-E69A-05EEE089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3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B2F673-67CB-CF7D-D4E2-8CD71006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27FD6-C384-26C0-A854-6F36E13B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9D2B1-A8D9-E483-1EA1-5AA8A3B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00C01-12A7-1A9B-C2BA-42A15AA1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6565-C784-568A-366D-45E0FEEC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6F0BF-B366-3B31-A1BC-C031A70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74A1-175F-2C4D-FB4A-E0097152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D7508-4C26-5138-7CB4-A07CD27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6FAD1-6183-918E-F2BB-6446B8B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21206-CA1C-CE06-0226-E4FD6ABE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3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99CC-2D40-0299-A620-348BFBB7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B9F2F-8E8B-4A0B-0E2C-34751000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6940F-502F-CCB2-B09E-3C1B0A9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3B5C-AC74-759C-3BCD-BFEBAE1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F07F-C0C9-9E5C-3F03-5D42CF1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34D7-6904-2663-283B-A1043DD4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8961E-D47F-8036-54B1-538504426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7BAA9-976B-9F95-6CD1-0FDE1244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64EE3-FF68-6230-7BB3-73D680F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75785-ACC9-628E-88C5-3B198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57671-C664-DFAF-2C5F-292B589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4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41C3-3847-18E5-3EF8-80F5156E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0DF3C-8E82-766C-BF8C-26ED5AB4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013BE-0F35-9562-AA86-A72AE9A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A6BD-307A-C5E3-E96B-994B447E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96B04D-E731-2C64-3452-FB8C1102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251B7-B9C5-AC88-045C-7F851CA2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BC713-7BC0-8063-6737-63E3CBD9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B0EA9-5301-61DE-E607-788E10C3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3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7CBC-C3A0-FA8F-4B79-C72010FA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A0A62F-10E1-18A6-BD29-3337218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CE021A-DFE8-57C2-3656-181F7985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23609-A77C-45BE-6042-06DA88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8C88-4FD7-AD41-294E-AD99529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A450E-1275-ADC2-9C36-66EACBF1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506AE-B5E2-20FA-4654-58C65E7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88C0-2EC5-FE5D-740A-71C1BF3A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BA1C4-7457-2B4B-FC6E-FCE780B8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86460-84F3-2A46-C064-A20ACCE8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B6091-3EB2-3959-5658-6392DC70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9127E-9A53-9546-10D2-5194A1C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29C00-F35A-963A-D393-8CB862DE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1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01925-EC4D-CB9C-27E4-3F2B29C6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90F90-B4D8-BE01-5C24-C76302DC7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284FE-446F-6559-DD3E-726C2235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789DA-D348-967E-C7F6-610370BD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30C64-056A-2491-B09D-266E699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823FE-6CA3-05D7-8106-36E5C536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4730F-8ABB-ABED-9955-F19D1C7C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E905D-FFF2-946C-A344-4E61C261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16151-60AC-0FF0-5235-7F830769D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C8A9D-6E5A-4BEA-AC6C-0EB8BF8CE9F0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474C-2999-47EE-41EF-8A16B1F1F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FB9D9-DF0D-AA17-11D2-61C9BAE4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VPRW53098.2021.00025" TargetMode="External"/><Relationship Id="rId2" Type="http://schemas.openxmlformats.org/officeDocument/2006/relationships/hyperlink" Target="https://doi.org/10.48550/ARXIV.2208.05244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07/978-3-031-19797-0_25" TargetMode="External"/><Relationship Id="rId4" Type="http://schemas.openxmlformats.org/officeDocument/2006/relationships/hyperlink" Target="https://doi.org/10.1109/CVPR42600.2020.011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94" y="1041400"/>
            <a:ext cx="11683012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Unified Conditional Framework for Diffusion-based Image Restoration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835014" cy="272360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Presenter: Chen </a:t>
            </a:r>
            <a:r>
              <a:rPr lang="en-US" altLang="zh-CN" dirty="0" err="1"/>
              <a:t>Zhenyuan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Department: School of Earth Science, Zhejiang University</a:t>
            </a:r>
          </a:p>
          <a:p>
            <a:r>
              <a:rPr lang="en-US" altLang="zh-CN" dirty="0"/>
              <a:t>Date</a:t>
            </a:r>
            <a:r>
              <a:rPr lang="en-US" altLang="zh-CN"/>
              <a:t>: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Outline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3E697-4555-74C7-A5F3-90B9E5D0459B}"/>
              </a:ext>
            </a:extLst>
          </p:cNvPr>
          <p:cNvSpPr txBox="1"/>
          <p:nvPr/>
        </p:nvSpPr>
        <p:spPr>
          <a:xfrm>
            <a:off x="838200" y="1690688"/>
            <a:ext cx="96012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Image Restoration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Dynamic Networks in Image 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Overview of Conditional Framework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Diffusion Model Block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High-resolution Image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Related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0F4E0-7A18-2BEA-1D8B-7333DFF4CDF9}"/>
              </a:ext>
            </a:extLst>
          </p:cNvPr>
          <p:cNvSpPr txBox="1"/>
          <p:nvPr/>
        </p:nvSpPr>
        <p:spPr>
          <a:xfrm>
            <a:off x="635000" y="1690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Generative I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mage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estoration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/>
              <a:t>Image Deblurring (</a:t>
            </a:r>
            <a:r>
              <a:rPr lang="en-US" altLang="zh-CN" dirty="0">
                <a:solidFill>
                  <a:schemeClr val="accent4"/>
                </a:solidFill>
              </a:rPr>
              <a:t>Nah et al., 2021; Li et al., 2022</a:t>
            </a:r>
            <a:r>
              <a:rPr lang="en-US" altLang="zh-CN" dirty="0"/>
              <a:t>)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Dynamic Networks in Image Restoration</a:t>
            </a:r>
          </a:p>
          <a:p>
            <a:r>
              <a:rPr lang="en-US" altLang="zh-CN" dirty="0"/>
              <a:t>Kernel Prediction(</a:t>
            </a:r>
            <a:r>
              <a:rPr lang="en-US" altLang="zh-CN" dirty="0">
                <a:solidFill>
                  <a:schemeClr val="accent4"/>
                </a:solidFill>
              </a:rPr>
              <a:t>Xia et al., 2020; Jiang et al., 2022</a:t>
            </a:r>
            <a:r>
              <a:rPr lang="en-US" altLang="zh-CN" dirty="0"/>
              <a:t>)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7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Main Contributions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0F4E0-7A18-2BEA-1D8B-7333DFF4CDF9}"/>
              </a:ext>
            </a:extLst>
          </p:cNvPr>
          <p:cNvSpPr txBox="1"/>
          <p:nvPr/>
        </p:nvSpPr>
        <p:spPr>
          <a:xfrm>
            <a:off x="669925" y="1443038"/>
            <a:ext cx="108521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We propose a unified conditional framework for diffusion-based image restoration tasks. It leverages a UNet to predict the initial guidance and enable integrating the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multi-sources conditional information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every block to better guide the generative model.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To effectively incorporate conditional information into diffusion models, we design a basic module and an Adaptive Kernel Guidance Block (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AKGB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). It combines the spatial guidance and auxiliary scalar information to adaptively fuse the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kernels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each diffusion model block.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A simple yet effective inter-step patch-splitting strategy is proposed for handling high-resolution images in low-level vision tasks. This practical strategy enables diffusion models to generate consistent high-resolution images without grid artifacts.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Through extensive experiments on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low-light denoising, image deblurring, and JPEG restoration tasks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we demonstrate that our method not only achieves a significantly higher perceptual quality than strong regression baselines and recent diffusion-based models but also show good generalization to various restoration tasks.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Method</a:t>
            </a:r>
            <a:endParaRPr lang="zh-CN" alt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B6A71666-97C8-94BF-2500-15D24567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294751"/>
            <a:ext cx="10033000" cy="51163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F2FE82-D63D-CA54-9E86-A51FAFC9EC7F}"/>
              </a:ext>
            </a:extLst>
          </p:cNvPr>
          <p:cNvSpPr txBox="1"/>
          <p:nvPr/>
        </p:nvSpPr>
        <p:spPr>
          <a:xfrm>
            <a:off x="3802743" y="8977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4CB0D-4A91-2EAF-61A3-809D090342E1}"/>
              </a:ext>
            </a:extLst>
          </p:cNvPr>
          <p:cNvSpPr txBox="1"/>
          <p:nvPr/>
        </p:nvSpPr>
        <p:spPr>
          <a:xfrm>
            <a:off x="306074" y="4310130"/>
            <a:ext cx="1699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capture 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low-frequency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deterministic aspects</a:t>
            </a:r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of final image 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0" y="3423439"/>
            <a:ext cx="1253836" cy="858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1"/>
            <a:endCxn id="6" idx="0"/>
          </p:cNvCxnSpPr>
          <p:nvPr/>
        </p:nvCxnSpPr>
        <p:spPr>
          <a:xfrm flipH="1">
            <a:off x="1155700" y="3852930"/>
            <a:ext cx="5207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593782" y="71304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auxiliary scalar information</a:t>
            </a:r>
          </a:p>
        </p:txBody>
      </p:sp>
      <p:sp>
        <p:nvSpPr>
          <p:cNvPr id="14" name="矩形 13"/>
          <p:cNvSpPr/>
          <p:nvPr/>
        </p:nvSpPr>
        <p:spPr>
          <a:xfrm>
            <a:off x="9192490" y="1288906"/>
            <a:ext cx="1551709" cy="723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0"/>
            <a:endCxn id="13" idx="2"/>
          </p:cNvCxnSpPr>
          <p:nvPr/>
        </p:nvCxnSpPr>
        <p:spPr>
          <a:xfrm flipV="1">
            <a:off x="9968345" y="1082376"/>
            <a:ext cx="83529" cy="20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099645" y="5185577"/>
            <a:ext cx="3312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capture the residual distribution of the initial output</a:t>
            </a:r>
          </a:p>
        </p:txBody>
      </p:sp>
      <p:sp>
        <p:nvSpPr>
          <p:cNvPr id="19" name="矩形 18"/>
          <p:cNvSpPr/>
          <p:nvPr/>
        </p:nvSpPr>
        <p:spPr>
          <a:xfrm>
            <a:off x="2662958" y="3191915"/>
            <a:ext cx="2082223" cy="14839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3"/>
            <a:endCxn id="18" idx="1"/>
          </p:cNvCxnSpPr>
          <p:nvPr/>
        </p:nvCxnSpPr>
        <p:spPr>
          <a:xfrm>
            <a:off x="4745181" y="3933912"/>
            <a:ext cx="3354464" cy="1574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673690" y="3683000"/>
            <a:ext cx="2082223" cy="7027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1666-97C8-94BF-2500-15D24567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842" y="1318229"/>
            <a:ext cx="9648316" cy="51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5B25C-A7A9-72F1-5B82-572A6242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" y="1852476"/>
            <a:ext cx="7137647" cy="3335018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60EA2633-2F7A-C6ED-1010-AA8E03C31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54" y="2107096"/>
            <a:ext cx="4547586" cy="26438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B03E71-D46B-4D8F-B8F3-8B367EF89506}"/>
              </a:ext>
            </a:extLst>
          </p:cNvPr>
          <p:cNvSpPr txBox="1"/>
          <p:nvPr/>
        </p:nvSpPr>
        <p:spPr>
          <a:xfrm>
            <a:off x="736846" y="5422582"/>
            <a:ext cx="1023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extreme low-light denoising, we use the SID Sony dataset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provides noisy-clean image pairs with an exposure factor of 300.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0422F6-ABFD-04B8-96D0-4E59DE78AFA1}"/>
              </a:ext>
            </a:extLst>
          </p:cNvPr>
          <p:cNvSpPr txBox="1"/>
          <p:nvPr/>
        </p:nvSpPr>
        <p:spPr>
          <a:xfrm>
            <a:off x="115410" y="6488668"/>
            <a:ext cx="1099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Chen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Chen, Jia Xu, and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Vladlen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Koltun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Learning to see in the dark. In CVPR, 2018.</a:t>
            </a:r>
          </a:p>
        </p:txBody>
      </p:sp>
    </p:spTree>
    <p:extLst>
      <p:ext uri="{BB962C8B-B14F-4D97-AF65-F5344CB8AC3E}">
        <p14:creationId xmlns:p14="http://schemas.microsoft.com/office/powerpoint/2010/main" val="224812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Results</a:t>
            </a:r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B192D22A-87DD-C3F5-5D3B-85462655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0" y="1452771"/>
            <a:ext cx="5545667" cy="46828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9B8A22-CC3E-7798-50DB-CCD2404D9A0D}"/>
              </a:ext>
            </a:extLst>
          </p:cNvPr>
          <p:cNvSpPr txBox="1"/>
          <p:nvPr/>
        </p:nvSpPr>
        <p:spPr>
          <a:xfrm>
            <a:off x="5751575" y="2193759"/>
            <a:ext cx="6944527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design of the basic module</a:t>
            </a: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LayerNorm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replacing the Swish activation functions with ReLU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GroupNorm 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importance of spatial guidance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removing the spatial guidance branch from our framework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the internal feature map as the spatial guidance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the degraded image itself as the spatial guidance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Other integration choices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directly adding the guidance feature map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directly concatenating the guidance feature map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AdaIN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for the guidance feature map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9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References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3720B0-CF72-C53D-6797-387DC62C8EEB}"/>
              </a:ext>
            </a:extLst>
          </p:cNvPr>
          <p:cNvSpPr txBox="1"/>
          <p:nvPr/>
        </p:nvSpPr>
        <p:spPr>
          <a:xfrm>
            <a:off x="425018" y="1408462"/>
            <a:ext cx="113419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Zhang, Y., Shi, X., Li, D., Wang, X., Wang, J., &amp; Li, H. (2023). A Unified Conditional Framework for Diffusion-based Image Restoration.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Neural Information Processing Systems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49703–49714. </a:t>
            </a:r>
          </a:p>
          <a:p>
            <a:endParaRPr lang="en-US" altLang="zh-CN" dirty="0">
              <a:solidFill>
                <a:srgbClr val="0088CC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Li, D., Zhang, Y., Cheung, K. C., Wang, X., Qin, H., &amp; Li, H. (2022). Learning Degradation Representations for Image Deblurring.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European Conference on Computer Vision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https://doi.org/10.48550/ARXIV.2208.05244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Nah, S., Son, S., Lee, S.,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Timofte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R., Lee, K. M., Chen, L., Zhang, J., Lu, X., Chu, X., Chen, C., Xiong, Z., Xu, R., Xiao, Z., Huang, J., Zhang, Y., Xi, S., Wei, J., Bai, H., Cheng, S., … Jeong, J. (2021). NTIRE 2021 Challenge on Image Deblurring.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149–165.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https://doi.org/10.1109/CVPRW53098.2021.00025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Xia, Z.,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Perazzi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Gharbi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Sunkavalli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&amp; Chakrabarti, A. (2020). Basis Prediction Networks for Effective Burst Denoising With Large Kernels.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IEEE/CVF Conference on Computer Vision and Pattern Recognition (CVPR)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11841–11850.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https://doi.org/10.1109/CVPR42600.2020.01186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Jiang, Y.,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Wronski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B., Mildenhall, B., Barron, J. T., Wang, Z., &amp; Xue, T. (2022). Fast and High Quality Image Denoising via Malleable Convolution. In S.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Avidan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Brostow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Cissé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G. M.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Farinella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&amp; T. Hassner (Eds.),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European Conference on Computer Vision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(Vol. 13678, pp. 429–446). Springer Nature Switzerland.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https://doi.org/10.1007/978-3-031-19797-0_25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1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781</Words>
  <Application>Microsoft Office PowerPoint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Helvetica Neue</vt:lpstr>
      <vt:lpstr>等线</vt:lpstr>
      <vt:lpstr>等线 Light</vt:lpstr>
      <vt:lpstr>Arial</vt:lpstr>
      <vt:lpstr>Wingdings</vt:lpstr>
      <vt:lpstr>Office 主题​​</vt:lpstr>
      <vt:lpstr>A Unified Conditional Framework for Diffusion-based Image Restoration </vt:lpstr>
      <vt:lpstr>Outline</vt:lpstr>
      <vt:lpstr>Related Work</vt:lpstr>
      <vt:lpstr>Main Contributions</vt:lpstr>
      <vt:lpstr>Method</vt:lpstr>
      <vt:lpstr>Method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GBD: A Global-Scale Building Damage Dataset based on Diffusion Model</dc:title>
  <dc:creator>振源 陈</dc:creator>
  <cp:lastModifiedBy>振源 陈</cp:lastModifiedBy>
  <cp:revision>35</cp:revision>
  <dcterms:created xsi:type="dcterms:W3CDTF">2024-04-23T13:31:08Z</dcterms:created>
  <dcterms:modified xsi:type="dcterms:W3CDTF">2024-05-05T11:42:51Z</dcterms:modified>
</cp:coreProperties>
</file>