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7" r:id="rId2"/>
    <p:sldId id="280" r:id="rId3"/>
    <p:sldId id="281" r:id="rId4"/>
    <p:sldId id="258" r:id="rId5"/>
    <p:sldId id="282" r:id="rId6"/>
    <p:sldId id="283" r:id="rId7"/>
    <p:sldId id="284" r:id="rId8"/>
    <p:sldId id="285" r:id="rId9"/>
    <p:sldId id="286" r:id="rId10"/>
    <p:sldId id="287" r:id="rId11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3706A-0C3A-42EF-8C71-309881215BD8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358CC-6CB8-483C-AE0B-ABE6F05038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44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B2D-2B1D-4F3A-80AF-3BA986DA14B5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81C5-B821-42A3-85B0-A1791CDB6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86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B2D-2B1D-4F3A-80AF-3BA986DA14B5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81C5-B821-42A3-85B0-A1791CDB6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01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B2D-2B1D-4F3A-80AF-3BA986DA14B5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81C5-B821-42A3-85B0-A1791CDB6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08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B2D-2B1D-4F3A-80AF-3BA986DA14B5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81C5-B821-42A3-85B0-A1791CDB6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83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B2D-2B1D-4F3A-80AF-3BA986DA14B5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81C5-B821-42A3-85B0-A1791CDB6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03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B2D-2B1D-4F3A-80AF-3BA986DA14B5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81C5-B821-42A3-85B0-A1791CDB6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82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B2D-2B1D-4F3A-80AF-3BA986DA14B5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81C5-B821-42A3-85B0-A1791CDB6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87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B2D-2B1D-4F3A-80AF-3BA986DA14B5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81C5-B821-42A3-85B0-A1791CDB6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3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B2D-2B1D-4F3A-80AF-3BA986DA14B5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81C5-B821-42A3-85B0-A1791CDB6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53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B2D-2B1D-4F3A-80AF-3BA986DA14B5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81C5-B821-42A3-85B0-A1791CDB6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47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0FB2D-2B1D-4F3A-80AF-3BA986DA14B5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D81C5-B821-42A3-85B0-A1791CDB6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20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90FB2D-2B1D-4F3A-80AF-3BA986DA14B5}" type="datetimeFigureOut">
              <a:rPr lang="zh-CN" altLang="en-US" smtClean="0"/>
              <a:t>2025/5/13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2D81C5-B821-42A3-85B0-A1791CDB63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95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bili_sakura@zju.edu.c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398C008-9416-853A-18C4-CFAC598E2161}"/>
              </a:ext>
            </a:extLst>
          </p:cNvPr>
          <p:cNvSpPr/>
          <p:nvPr/>
        </p:nvSpPr>
        <p:spPr>
          <a:xfrm>
            <a:off x="1" y="943347"/>
            <a:ext cx="18288000" cy="8343174"/>
          </a:xfrm>
          <a:prstGeom prst="rect">
            <a:avLst/>
          </a:prstGeom>
          <a:solidFill>
            <a:srgbClr val="FFD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041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24C5F20-5CA3-09FE-0E61-15BD5BCC9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62805" y="-57327"/>
            <a:ext cx="20572212" cy="5371632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Diffusion Model Track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987E05-24DB-B0AA-4A46-39B96305D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507590" y="5491117"/>
            <a:ext cx="12327934" cy="1060104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 Latest Backbone in Image Synthesis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840790CC-D897-085A-C3DF-C89B9B72C6B7}"/>
              </a:ext>
            </a:extLst>
          </p:cNvPr>
          <p:cNvSpPr txBox="1">
            <a:spLocks/>
          </p:cNvSpPr>
          <p:nvPr/>
        </p:nvSpPr>
        <p:spPr>
          <a:xfrm>
            <a:off x="-2889485" y="6288251"/>
            <a:ext cx="19979981" cy="2558496"/>
          </a:xfrm>
          <a:prstGeom prst="rect">
            <a:avLst/>
          </a:prstGeom>
        </p:spPr>
        <p:txBody>
          <a:bodyPr vert="horz" lIns="205722" tIns="102860" rIns="205722" bIns="10286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Sakura 2025/05/13</a:t>
            </a:r>
          </a:p>
          <a:p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bili_sakura@zju.edu.cn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E60C4F5-97B1-032C-73DC-9C8D14B12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189" y="-321160"/>
            <a:ext cx="19939108" cy="11215747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FBF2F00-1091-D51B-38F6-1DE873A57EB3}"/>
              </a:ext>
            </a:extLst>
          </p:cNvPr>
          <p:cNvSpPr/>
          <p:nvPr/>
        </p:nvSpPr>
        <p:spPr>
          <a:xfrm>
            <a:off x="14773833" y="9917668"/>
            <a:ext cx="3514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Sakura, 2025. All rights reserved.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87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481256-40E7-158C-AD2F-45BA017C6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81" y="807154"/>
            <a:ext cx="10880634" cy="7410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C49C4EA-1C24-F128-BB0B-6AE9FE11C94E}"/>
              </a:ext>
            </a:extLst>
          </p:cNvPr>
          <p:cNvSpPr txBox="1"/>
          <p:nvPr/>
        </p:nvSpPr>
        <p:spPr>
          <a:xfrm>
            <a:off x="0" y="9917668"/>
            <a:ext cx="162850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Qin et al., Lumina-Image 2.0: A Unified and Efficient Image Generative Framework,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arXiv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2025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2EB0DB-7BEF-0A5D-43EE-BF865DD4AFA0}"/>
              </a:ext>
            </a:extLst>
          </p:cNvPr>
          <p:cNvSpPr txBox="1"/>
          <p:nvPr/>
        </p:nvSpPr>
        <p:spPr>
          <a:xfrm>
            <a:off x="783772" y="8375300"/>
            <a:ext cx="155012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2C2C36"/>
                </a:solidFill>
              </a:rPr>
              <a:t>Overview of Lumina-Image 2.0, which consists of Unified Captioner and Unified Next-DiT. The Unified Captioner re-captions web-crawled and synthetic images to construct hierarchical text-image pairs, which are then used to optimize Unified Next-DiT with our efficient training strategy.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40B85F-F8B1-7260-B1A1-1ABA279D2426}"/>
              </a:ext>
            </a:extLst>
          </p:cNvPr>
          <p:cNvSpPr txBox="1"/>
          <p:nvPr/>
        </p:nvSpPr>
        <p:spPr>
          <a:xfrm>
            <a:off x="0" y="0"/>
            <a:ext cx="486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Lumina-Image 2.0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52847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id="{046EBCAB-B9E2-AEEA-F930-0B22E4C36BE0}"/>
              </a:ext>
            </a:extLst>
          </p:cNvPr>
          <p:cNvSpPr txBox="1"/>
          <p:nvPr/>
        </p:nvSpPr>
        <p:spPr>
          <a:xfrm>
            <a:off x="229381" y="209982"/>
            <a:ext cx="14076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Checkpoint Released Timeline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A198F6-EAC9-A30D-585C-13FD6DF66DF3}"/>
              </a:ext>
            </a:extLst>
          </p:cNvPr>
          <p:cNvSpPr txBox="1"/>
          <p:nvPr/>
        </p:nvSpPr>
        <p:spPr>
          <a:xfrm>
            <a:off x="273957" y="923549"/>
            <a:ext cx="9150824" cy="912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5"/>
                </a:solidFill>
              </a:rPr>
              <a:t>【Stability </a:t>
            </a:r>
            <a:r>
              <a:rPr lang="en-US" altLang="zh-CN" sz="2800" dirty="0" err="1">
                <a:solidFill>
                  <a:schemeClr val="accent5"/>
                </a:solidFill>
              </a:rPr>
              <a:t>AI】</a:t>
            </a:r>
            <a:r>
              <a:rPr lang="en-US" altLang="zh-CN" sz="2800" b="0" i="0" dirty="0" err="1">
                <a:solidFill>
                  <a:schemeClr val="bg2">
                    <a:lumMod val="75000"/>
                  </a:schemeClr>
                </a:solidFill>
                <a:effectLst/>
              </a:rPr>
              <a:t>Stable</a:t>
            </a:r>
            <a:r>
              <a:rPr lang="en-US" altLang="zh-CN" sz="2800" b="0" i="0" dirty="0">
                <a:solidFill>
                  <a:schemeClr val="bg2">
                    <a:lumMod val="75000"/>
                  </a:schemeClr>
                </a:solidFill>
                <a:effectLst/>
              </a:rPr>
              <a:t> Diffusion 2.1: 2022/12/06</a:t>
            </a:r>
          </a:p>
          <a:p>
            <a:pPr marL="285750" indent="-285750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1">
                    <a:lumMod val="50000"/>
                  </a:schemeClr>
                </a:solidFill>
              </a:rPr>
              <a:t>【Meta </a:t>
            </a:r>
            <a:r>
              <a:rPr lang="en-US" altLang="zh-CN" sz="2800" dirty="0" err="1">
                <a:solidFill>
                  <a:schemeClr val="accent1">
                    <a:lumMod val="50000"/>
                  </a:schemeClr>
                </a:solidFill>
              </a:rPr>
              <a:t>AI】</a:t>
            </a:r>
            <a:r>
              <a:rPr lang="en-US" altLang="zh-CN" sz="2800" b="0" i="0" dirty="0" err="1">
                <a:solidFill>
                  <a:srgbClr val="2C2C36"/>
                </a:solidFill>
                <a:effectLst/>
              </a:rPr>
              <a:t>DiT</a:t>
            </a:r>
            <a:r>
              <a:rPr lang="en-US" altLang="zh-CN" sz="2800" b="0" i="0" dirty="0">
                <a:solidFill>
                  <a:srgbClr val="2C2C36"/>
                </a:solidFill>
                <a:effectLst/>
              </a:rPr>
              <a:t>: 2023/01/08</a:t>
            </a:r>
          </a:p>
          <a:p>
            <a:pPr marL="285750" indent="-285750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5"/>
                </a:solidFill>
              </a:rPr>
              <a:t>【Stability </a:t>
            </a:r>
            <a:r>
              <a:rPr lang="en-US" altLang="zh-CN" sz="2800" dirty="0" err="1">
                <a:solidFill>
                  <a:schemeClr val="accent5"/>
                </a:solidFill>
              </a:rPr>
              <a:t>AI】</a:t>
            </a:r>
            <a:r>
              <a:rPr lang="en-US" altLang="zh-CN" sz="2800" dirty="0" err="1">
                <a:solidFill>
                  <a:schemeClr val="bg2">
                    <a:lumMod val="75000"/>
                  </a:schemeClr>
                </a:solidFill>
              </a:rPr>
              <a:t>Stable</a:t>
            </a:r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 Diffusion XL 1.0: 2023/07/26</a:t>
            </a:r>
          </a:p>
          <a:p>
            <a:pPr marL="285750" indent="-285750" algn="l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</a:rPr>
              <a:t>【</a:t>
            </a:r>
            <a:r>
              <a:rPr lang="en-US" altLang="zh-CN" sz="2800" dirty="0" err="1">
                <a:solidFill>
                  <a:srgbClr val="FF0000"/>
                </a:solidFill>
              </a:rPr>
              <a:t>Huawei】</a:t>
            </a:r>
            <a:r>
              <a:rPr lang="en-US" altLang="zh-CN" sz="2800" b="0" i="0" dirty="0" err="1">
                <a:solidFill>
                  <a:srgbClr val="2C2C36"/>
                </a:solidFill>
                <a:effectLst/>
              </a:rPr>
              <a:t>PixArt</a:t>
            </a:r>
            <a:r>
              <a:rPr lang="en-US" altLang="zh-CN" sz="2800" b="0" i="0" dirty="0">
                <a:solidFill>
                  <a:srgbClr val="2C2C36"/>
                </a:solidFill>
                <a:effectLst/>
              </a:rPr>
              <a:t>-</a:t>
            </a:r>
            <a:r>
              <a:rPr lang="el-GR" altLang="zh-CN" sz="2800" b="0" i="0" dirty="0">
                <a:solidFill>
                  <a:srgbClr val="2C2C36"/>
                </a:solidFill>
                <a:effectLst/>
              </a:rPr>
              <a:t>α: 2023/10/06</a:t>
            </a:r>
            <a:endParaRPr lang="en-US" altLang="zh-CN" sz="2800" b="0" i="0" dirty="0">
              <a:solidFill>
                <a:srgbClr val="2C2C36"/>
              </a:solidFill>
              <a:effectLst/>
            </a:endParaRPr>
          </a:p>
          <a:p>
            <a:pPr marL="285750" indent="-285750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</a:rPr>
              <a:t>【</a:t>
            </a:r>
            <a:r>
              <a:rPr lang="en-US" altLang="zh-CN" sz="2800" dirty="0" err="1">
                <a:solidFill>
                  <a:srgbClr val="FF0000"/>
                </a:solidFill>
              </a:rPr>
              <a:t>Huawei】</a:t>
            </a:r>
            <a:r>
              <a:rPr lang="en-US" altLang="zh-CN" sz="2800" b="0" i="0" dirty="0" err="1">
                <a:solidFill>
                  <a:srgbClr val="2C2C36"/>
                </a:solidFill>
                <a:effectLst/>
              </a:rPr>
              <a:t>PixArt</a:t>
            </a:r>
            <a:r>
              <a:rPr lang="en-US" altLang="zh-CN" sz="2800" b="0" i="0" dirty="0">
                <a:solidFill>
                  <a:srgbClr val="2C2C36"/>
                </a:solidFill>
                <a:effectLst/>
              </a:rPr>
              <a:t>-</a:t>
            </a:r>
            <a:r>
              <a:rPr lang="el-GR" altLang="zh-CN" sz="2800" b="0" i="0" dirty="0">
                <a:solidFill>
                  <a:srgbClr val="2C2C36"/>
                </a:solidFill>
                <a:effectLst/>
              </a:rPr>
              <a:t>δ: 2024/01/10</a:t>
            </a:r>
          </a:p>
          <a:p>
            <a:pPr marL="285750" indent="-285750" algn="l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4"/>
                </a:solidFill>
              </a:rPr>
              <a:t>【Shanghai AI Lab】</a:t>
            </a:r>
            <a:r>
              <a:rPr lang="en-US" altLang="zh-CN" sz="2800" b="0" i="0" dirty="0">
                <a:solidFill>
                  <a:srgbClr val="2C2C36"/>
                </a:solidFill>
                <a:effectLst/>
              </a:rPr>
              <a:t>Lumina-T2I: 2024/04/01</a:t>
            </a:r>
          </a:p>
          <a:p>
            <a:pPr marL="285750" indent="-285750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FF0000"/>
                </a:solidFill>
              </a:rPr>
              <a:t>【</a:t>
            </a:r>
            <a:r>
              <a:rPr lang="en-US" altLang="zh-CN" sz="2800" dirty="0" err="1">
                <a:solidFill>
                  <a:srgbClr val="FF0000"/>
                </a:solidFill>
              </a:rPr>
              <a:t>Huawei】</a:t>
            </a:r>
            <a:r>
              <a:rPr lang="en-US" altLang="zh-CN" sz="2800" b="0" i="0" dirty="0" err="1">
                <a:solidFill>
                  <a:srgbClr val="2C2C36"/>
                </a:solidFill>
                <a:effectLst/>
              </a:rPr>
              <a:t>PixArt</a:t>
            </a:r>
            <a:r>
              <a:rPr lang="en-US" altLang="zh-CN" sz="2800" b="0" i="0" dirty="0">
                <a:solidFill>
                  <a:srgbClr val="2C2C36"/>
                </a:solidFill>
                <a:effectLst/>
              </a:rPr>
              <a:t>-</a:t>
            </a:r>
            <a:r>
              <a:rPr lang="el-GR" altLang="zh-CN" sz="2800" b="0" i="0" dirty="0">
                <a:solidFill>
                  <a:srgbClr val="2C2C36"/>
                </a:solidFill>
                <a:effectLst/>
              </a:rPr>
              <a:t>Σ: 2024/04/11</a:t>
            </a:r>
            <a:endParaRPr lang="en-US" altLang="zh-CN" sz="2800" b="0" i="0" dirty="0">
              <a:solidFill>
                <a:srgbClr val="2C2C36"/>
              </a:solidFill>
              <a:effectLst/>
            </a:endParaRPr>
          </a:p>
          <a:p>
            <a:pPr marL="285750" indent="-285750" algn="l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4"/>
                </a:solidFill>
              </a:rPr>
              <a:t>【Shanghai AI Lab】</a:t>
            </a:r>
            <a:r>
              <a:rPr lang="en-US" altLang="zh-CN" sz="2800" b="0" i="0" dirty="0">
                <a:solidFill>
                  <a:srgbClr val="2C2C36"/>
                </a:solidFill>
                <a:effectLst/>
              </a:rPr>
              <a:t>Lumina-Next-T2I: 2024/05/12</a:t>
            </a:r>
          </a:p>
          <a:p>
            <a:pPr marL="285750" indent="-285750" algn="l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5"/>
                </a:solidFill>
              </a:rPr>
              <a:t>【Stability </a:t>
            </a:r>
            <a:r>
              <a:rPr lang="en-US" altLang="zh-CN" sz="2800" dirty="0" err="1">
                <a:solidFill>
                  <a:schemeClr val="accent5"/>
                </a:solidFill>
              </a:rPr>
              <a:t>AI】</a:t>
            </a:r>
            <a:r>
              <a:rPr lang="en-US" altLang="zh-CN" sz="2800" b="0" i="0" dirty="0" err="1">
                <a:solidFill>
                  <a:srgbClr val="2C2C36"/>
                </a:solidFill>
                <a:effectLst/>
              </a:rPr>
              <a:t>Stable</a:t>
            </a:r>
            <a:r>
              <a:rPr lang="en-US" altLang="zh-CN" sz="2800" b="0" i="0" dirty="0">
                <a:solidFill>
                  <a:srgbClr val="2C2C36"/>
                </a:solidFill>
                <a:effectLst/>
              </a:rPr>
              <a:t> Diffusion 3: 2024/06/12</a:t>
            </a:r>
          </a:p>
          <a:p>
            <a:pPr marL="285750" indent="-285750" algn="l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2C2C36"/>
                </a:solidFill>
              </a:rPr>
              <a:t>【Black Forest Lab】Flux.1</a:t>
            </a:r>
            <a:endParaRPr lang="en-US" altLang="zh-CN" sz="2800" b="0" i="0" dirty="0">
              <a:solidFill>
                <a:srgbClr val="2C2C36"/>
              </a:solidFill>
              <a:effectLst/>
            </a:endParaRPr>
          </a:p>
          <a:p>
            <a:pPr marL="285750" indent="-285750" algn="l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5"/>
                </a:solidFill>
              </a:rPr>
              <a:t>【Stability </a:t>
            </a:r>
            <a:r>
              <a:rPr lang="en-US" altLang="zh-CN" sz="2800" dirty="0" err="1">
                <a:solidFill>
                  <a:schemeClr val="accent5"/>
                </a:solidFill>
              </a:rPr>
              <a:t>AI】</a:t>
            </a:r>
            <a:r>
              <a:rPr lang="en-US" altLang="zh-CN" sz="2800" b="0" i="0" dirty="0" err="1">
                <a:solidFill>
                  <a:srgbClr val="2C2C36"/>
                </a:solidFill>
                <a:effectLst/>
              </a:rPr>
              <a:t>Stable</a:t>
            </a:r>
            <a:r>
              <a:rPr lang="en-US" altLang="zh-CN" sz="2800" b="0" i="0" dirty="0">
                <a:solidFill>
                  <a:srgbClr val="2C2C36"/>
                </a:solidFill>
                <a:effectLst/>
              </a:rPr>
              <a:t> Diffusion 3.5: 2024/10/22</a:t>
            </a:r>
          </a:p>
          <a:p>
            <a:pPr marL="285750" indent="-285750" algn="l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6"/>
                </a:solidFill>
              </a:rPr>
              <a:t>【NVIDIA】</a:t>
            </a:r>
            <a:r>
              <a:rPr lang="en-US" altLang="zh-CN" sz="2800" b="0" i="0" dirty="0">
                <a:solidFill>
                  <a:srgbClr val="2C2C36"/>
                </a:solidFill>
                <a:effectLst/>
              </a:rPr>
              <a:t>SANA: 2025/01/11</a:t>
            </a:r>
          </a:p>
          <a:p>
            <a:pPr marL="285750" indent="-285750" algn="l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4"/>
                </a:solidFill>
              </a:rPr>
              <a:t>【Shanghai AI Lab】</a:t>
            </a:r>
            <a:r>
              <a:rPr lang="en-US" altLang="zh-CN" sz="2800" b="0" i="0" dirty="0">
                <a:solidFill>
                  <a:srgbClr val="2C2C36"/>
                </a:solidFill>
                <a:effectLst/>
              </a:rPr>
              <a:t>Lumina-Image-2.0: 2025/01/22</a:t>
            </a:r>
          </a:p>
          <a:p>
            <a:pPr marL="285750" indent="-285750" algn="l">
              <a:spcBef>
                <a:spcPts val="900"/>
              </a:spcBef>
              <a:spcAft>
                <a:spcPts val="900"/>
              </a:spcAft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chemeClr val="accent6"/>
                </a:solidFill>
              </a:rPr>
              <a:t>【NVIDIA】</a:t>
            </a:r>
            <a:r>
              <a:rPr lang="en-US" altLang="zh-CN" sz="2800" b="0" i="0" dirty="0">
                <a:solidFill>
                  <a:srgbClr val="2C2C36"/>
                </a:solidFill>
                <a:effectLst/>
              </a:rPr>
              <a:t>SANA 1.5: 2025/03/21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3D11A4E-B509-579B-92BF-FF9A32B40ADB}"/>
              </a:ext>
            </a:extLst>
          </p:cNvPr>
          <p:cNvCxnSpPr>
            <a:cxnSpLocks/>
          </p:cNvCxnSpPr>
          <p:nvPr/>
        </p:nvCxnSpPr>
        <p:spPr>
          <a:xfrm>
            <a:off x="9378999" y="979423"/>
            <a:ext cx="101978" cy="909759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F80D4FB4-4508-8EF3-9F82-11CF257E2E5C}"/>
              </a:ext>
            </a:extLst>
          </p:cNvPr>
          <p:cNvSpPr/>
          <p:nvPr/>
        </p:nvSpPr>
        <p:spPr>
          <a:xfrm rot="4153206">
            <a:off x="9259891" y="3412369"/>
            <a:ext cx="329780" cy="329780"/>
          </a:xfrm>
          <a:prstGeom prst="ellipse">
            <a:avLst/>
          </a:prstGeom>
          <a:solidFill>
            <a:srgbClr val="E971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2448B92-02B9-23F3-B18C-931C805A8DFE}"/>
              </a:ext>
            </a:extLst>
          </p:cNvPr>
          <p:cNvSpPr/>
          <p:nvPr/>
        </p:nvSpPr>
        <p:spPr>
          <a:xfrm rot="4153206">
            <a:off x="9214109" y="1605235"/>
            <a:ext cx="329780" cy="329780"/>
          </a:xfrm>
          <a:prstGeom prst="ellipse">
            <a:avLst/>
          </a:prstGeom>
          <a:solidFill>
            <a:srgbClr val="E971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CA86C0-DBFD-C92E-94FA-E2250D855F4C}"/>
              </a:ext>
            </a:extLst>
          </p:cNvPr>
          <p:cNvSpPr txBox="1"/>
          <p:nvPr/>
        </p:nvSpPr>
        <p:spPr>
          <a:xfrm>
            <a:off x="8746556" y="1980914"/>
            <a:ext cx="232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2023 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71D12CA-0F9B-0D9B-90FB-D7CD36DB4B42}"/>
              </a:ext>
            </a:extLst>
          </p:cNvPr>
          <p:cNvSpPr txBox="1"/>
          <p:nvPr/>
        </p:nvSpPr>
        <p:spPr>
          <a:xfrm>
            <a:off x="8746555" y="3730801"/>
            <a:ext cx="2328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2024 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8A96C6-19EC-FC99-9863-7989606ED963}"/>
              </a:ext>
            </a:extLst>
          </p:cNvPr>
          <p:cNvSpPr txBox="1"/>
          <p:nvPr/>
        </p:nvSpPr>
        <p:spPr>
          <a:xfrm>
            <a:off x="8746555" y="8095326"/>
            <a:ext cx="334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2025 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59C207E-2A1E-4F6A-3890-E464FFF6F7B9}"/>
              </a:ext>
            </a:extLst>
          </p:cNvPr>
          <p:cNvSpPr/>
          <p:nvPr/>
        </p:nvSpPr>
        <p:spPr>
          <a:xfrm rot="4153206">
            <a:off x="9259891" y="7832889"/>
            <a:ext cx="329780" cy="329780"/>
          </a:xfrm>
          <a:prstGeom prst="ellipse">
            <a:avLst/>
          </a:prstGeom>
          <a:solidFill>
            <a:srgbClr val="E971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ED98F6D6-3745-8CAD-FF86-AA42BCBC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186" y="193805"/>
            <a:ext cx="3714159" cy="1804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718BCD76-8CF6-544E-650B-4575BF6DE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9972" y="2175652"/>
            <a:ext cx="6762700" cy="2539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B681D237-DEF1-4F79-54D8-FB0D4CE38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9499" y="195253"/>
            <a:ext cx="4170446" cy="18239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4" name="图片 53">
            <a:extLst>
              <a:ext uri="{FF2B5EF4-FFF2-40B4-BE49-F238E27FC236}">
                <a16:creationId xmlns:a16="http://schemas.microsoft.com/office/drawing/2014/main" id="{D94C7CDC-E77D-846B-1AF0-9188C1E57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2320" y="4962561"/>
            <a:ext cx="6458004" cy="43985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4AB52ADE-B23E-49C1-CD22-085E0ADF9C0F}"/>
              </a:ext>
            </a:extLst>
          </p:cNvPr>
          <p:cNvSpPr txBox="1"/>
          <p:nvPr/>
        </p:nvSpPr>
        <p:spPr>
          <a:xfrm>
            <a:off x="10325100" y="9525904"/>
            <a:ext cx="732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2C2C36"/>
                </a:solidFill>
              </a:rPr>
              <a:t>a)</a:t>
            </a:r>
            <a:r>
              <a:rPr lang="en-US" altLang="zh-CN" sz="2800" dirty="0">
                <a:solidFill>
                  <a:schemeClr val="bg2">
                    <a:lumMod val="75000"/>
                  </a:schemeClr>
                </a:solidFill>
              </a:rPr>
              <a:t> Unet </a:t>
            </a:r>
            <a:r>
              <a:rPr lang="en-US" altLang="zh-CN" sz="2800" dirty="0">
                <a:solidFill>
                  <a:srgbClr val="2C2C36"/>
                </a:solidFill>
              </a:rPr>
              <a:t>b) </a:t>
            </a:r>
            <a:r>
              <a:rPr lang="en-US" altLang="zh-CN" sz="2800" dirty="0" err="1">
                <a:solidFill>
                  <a:srgbClr val="2C2C36"/>
                </a:solidFill>
              </a:rPr>
              <a:t>DiTs</a:t>
            </a:r>
            <a:r>
              <a:rPr lang="en-US" altLang="zh-CN" sz="2800" dirty="0">
                <a:solidFill>
                  <a:srgbClr val="2C2C36"/>
                </a:solidFill>
              </a:rPr>
              <a:t> c) Linear </a:t>
            </a:r>
            <a:r>
              <a:rPr lang="en-US" altLang="zh-CN" sz="2800" dirty="0" err="1">
                <a:solidFill>
                  <a:srgbClr val="2C2C36"/>
                </a:solidFill>
              </a:rPr>
              <a:t>DiTs</a:t>
            </a:r>
            <a:r>
              <a:rPr lang="en-US" altLang="zh-CN" sz="2800" dirty="0">
                <a:solidFill>
                  <a:srgbClr val="2C2C36"/>
                </a:solidFill>
              </a:rPr>
              <a:t> d) Next-</a:t>
            </a:r>
            <a:r>
              <a:rPr lang="en-US" altLang="zh-CN" sz="2800" dirty="0" err="1">
                <a:solidFill>
                  <a:srgbClr val="2C2C36"/>
                </a:solidFill>
              </a:rPr>
              <a:t>DiTs</a:t>
            </a:r>
            <a:endParaRPr lang="zh-CN" altLang="en-US" sz="2800" dirty="0">
              <a:solidFill>
                <a:srgbClr val="2C2C36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B545D86D-DE8B-F067-43A4-87CF73F54C64}"/>
              </a:ext>
            </a:extLst>
          </p:cNvPr>
          <p:cNvSpPr/>
          <p:nvPr/>
        </p:nvSpPr>
        <p:spPr>
          <a:xfrm>
            <a:off x="13213958" y="1172274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FC58112-82BF-EBB3-425F-34FA61EB64CA}"/>
              </a:ext>
            </a:extLst>
          </p:cNvPr>
          <p:cNvSpPr/>
          <p:nvPr/>
        </p:nvSpPr>
        <p:spPr>
          <a:xfrm>
            <a:off x="17646238" y="1189947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474A8DC-71B7-0AF6-3692-4EF76BD72BC8}"/>
              </a:ext>
            </a:extLst>
          </p:cNvPr>
          <p:cNvSpPr/>
          <p:nvPr/>
        </p:nvSpPr>
        <p:spPr>
          <a:xfrm>
            <a:off x="17105630" y="1855394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D8C03DD-7235-4575-F27A-D0ED836DAAF0}"/>
              </a:ext>
            </a:extLst>
          </p:cNvPr>
          <p:cNvSpPr/>
          <p:nvPr/>
        </p:nvSpPr>
        <p:spPr>
          <a:xfrm>
            <a:off x="16842815" y="4797952"/>
            <a:ext cx="60785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</a:t>
            </a:r>
            <a:endParaRPr lang="zh-CN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2F6CA802-CC81-3EDF-637E-06C2B5FC46C1}"/>
              </a:ext>
            </a:extLst>
          </p:cNvPr>
          <p:cNvSpPr/>
          <p:nvPr/>
        </p:nvSpPr>
        <p:spPr>
          <a:xfrm>
            <a:off x="14773833" y="9917668"/>
            <a:ext cx="3514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© Sakura, 2025. All rights reserved.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60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549E5-CFFA-1BF8-5CFD-FA32017D8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FDC9A0-8337-2E13-AECB-5E69EC19B3CD}"/>
              </a:ext>
            </a:extLst>
          </p:cNvPr>
          <p:cNvSpPr txBox="1"/>
          <p:nvPr/>
        </p:nvSpPr>
        <p:spPr>
          <a:xfrm>
            <a:off x="0" y="9917668"/>
            <a:ext cx="9238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effectLst/>
              </a:rPr>
              <a:t>Peebles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effectLst/>
              </a:rPr>
              <a:t>&amp; Xie, Scalable Diffusion Models with Transformers,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effectLst/>
              </a:rPr>
              <a:t>ICCV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effectLst/>
              </a:rPr>
              <a:t>2023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2BBD5A-817C-5169-FF98-DDD579621229}"/>
              </a:ext>
            </a:extLst>
          </p:cNvPr>
          <p:cNvSpPr txBox="1"/>
          <p:nvPr/>
        </p:nvSpPr>
        <p:spPr>
          <a:xfrm>
            <a:off x="861785" y="7795274"/>
            <a:ext cx="163975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2C2C36"/>
                </a:solidFill>
              </a:rPr>
              <a:t>ImageNet generation with Diffusion Transformers (</a:t>
            </a:r>
            <a:r>
              <a:rPr lang="en-US" altLang="zh-CN" sz="2800" dirty="0" err="1">
                <a:solidFill>
                  <a:srgbClr val="2C2C36"/>
                </a:solidFill>
              </a:rPr>
              <a:t>DiTs</a:t>
            </a:r>
            <a:r>
              <a:rPr lang="en-US" altLang="zh-CN" sz="2800" dirty="0">
                <a:solidFill>
                  <a:srgbClr val="2C2C36"/>
                </a:solidFill>
              </a:rPr>
              <a:t>). Bubble area indicates the flops of the diffusion  model. </a:t>
            </a:r>
            <a:r>
              <a:rPr lang="en-US" altLang="zh-CN" sz="2800" b="1" dirty="0">
                <a:solidFill>
                  <a:srgbClr val="2C2C36"/>
                </a:solidFill>
              </a:rPr>
              <a:t>Left</a:t>
            </a:r>
            <a:r>
              <a:rPr lang="en-US" altLang="zh-CN" sz="2800" dirty="0">
                <a:solidFill>
                  <a:srgbClr val="2C2C36"/>
                </a:solidFill>
              </a:rPr>
              <a:t>: FID-50K (lower is better) of our </a:t>
            </a:r>
            <a:r>
              <a:rPr lang="en-US" altLang="zh-CN" sz="2800" dirty="0" err="1">
                <a:solidFill>
                  <a:srgbClr val="2C2C36"/>
                </a:solidFill>
              </a:rPr>
              <a:t>DiT</a:t>
            </a:r>
            <a:r>
              <a:rPr lang="en-US" altLang="zh-CN" sz="2800" dirty="0">
                <a:solidFill>
                  <a:srgbClr val="2C2C36"/>
                </a:solidFill>
              </a:rPr>
              <a:t> models at 400K training iterations. Performance steadily improves in FID as model flops increase. </a:t>
            </a:r>
            <a:r>
              <a:rPr lang="en-US" altLang="zh-CN" sz="2800" b="1" dirty="0">
                <a:solidFill>
                  <a:srgbClr val="2C2C36"/>
                </a:solidFill>
              </a:rPr>
              <a:t>Right</a:t>
            </a:r>
            <a:r>
              <a:rPr lang="en-US" altLang="zh-CN" sz="2800" dirty="0">
                <a:solidFill>
                  <a:srgbClr val="2C2C36"/>
                </a:solidFill>
              </a:rPr>
              <a:t>: Our best model, </a:t>
            </a:r>
            <a:r>
              <a:rPr lang="en-US" altLang="zh-CN" sz="2800" dirty="0" err="1">
                <a:solidFill>
                  <a:srgbClr val="2C2C36"/>
                </a:solidFill>
              </a:rPr>
              <a:t>DiT</a:t>
            </a:r>
            <a:r>
              <a:rPr lang="en-US" altLang="zh-CN" sz="2800" dirty="0">
                <a:solidFill>
                  <a:srgbClr val="2C2C36"/>
                </a:solidFill>
              </a:rPr>
              <a:t>-XL/2, is compute-efficient and outperforms all prior U-Net-based diffusion models, like ADM and LDM.</a:t>
            </a:r>
            <a:endParaRPr lang="zh-CN" altLang="en-US" sz="2800" dirty="0">
              <a:solidFill>
                <a:srgbClr val="2C2C36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519172-97A2-181C-6292-CB0C66F43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43" y="1272090"/>
            <a:ext cx="16230599" cy="6216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750142-3452-631B-A255-5C5139BCA9C8}"/>
              </a:ext>
            </a:extLst>
          </p:cNvPr>
          <p:cNvSpPr txBox="1"/>
          <p:nvPr/>
        </p:nvSpPr>
        <p:spPr>
          <a:xfrm>
            <a:off x="-1" y="0"/>
            <a:ext cx="866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2C2C36"/>
                </a:solidFill>
              </a:rPr>
              <a:t>Diffusion Transformer (DiT)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8914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03BB734-953C-CD39-F6E5-B989F56C95A9}"/>
              </a:ext>
            </a:extLst>
          </p:cNvPr>
          <p:cNvSpPr txBox="1"/>
          <p:nvPr/>
        </p:nvSpPr>
        <p:spPr>
          <a:xfrm>
            <a:off x="-1" y="0"/>
            <a:ext cx="866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2C2C36"/>
                </a:solidFill>
              </a:rPr>
              <a:t>Diffusion Transformer (DiT) 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0D821E-616E-6398-F54F-314DEFC54F0C}"/>
              </a:ext>
            </a:extLst>
          </p:cNvPr>
          <p:cNvSpPr txBox="1"/>
          <p:nvPr/>
        </p:nvSpPr>
        <p:spPr>
          <a:xfrm>
            <a:off x="0" y="9917668"/>
            <a:ext cx="9238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effectLst/>
              </a:rPr>
              <a:t>Peebles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effectLst/>
              </a:rPr>
              <a:t>&amp; Xie, Scalable Diffusion Models with Transformers,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effectLst/>
              </a:rPr>
              <a:t>ICCV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effectLst/>
              </a:rPr>
              <a:t>2023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12D4EA-15F2-39ED-D209-52F54048A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14" y="751788"/>
            <a:ext cx="16502743" cy="72173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E73F34D-4731-5973-9B80-A33BC713F11A}"/>
              </a:ext>
            </a:extLst>
          </p:cNvPr>
          <p:cNvSpPr txBox="1"/>
          <p:nvPr/>
        </p:nvSpPr>
        <p:spPr>
          <a:xfrm>
            <a:off x="945243" y="8035475"/>
            <a:ext cx="1639751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2C2C36"/>
                </a:solidFill>
              </a:rPr>
              <a:t>The Diffusion Transformer (DiT) architecture. </a:t>
            </a:r>
            <a:r>
              <a:rPr lang="zh-CN" altLang="en-US" sz="2800" b="1" dirty="0">
                <a:solidFill>
                  <a:srgbClr val="2C2C36"/>
                </a:solidFill>
              </a:rPr>
              <a:t>Left</a:t>
            </a:r>
            <a:r>
              <a:rPr lang="zh-CN" altLang="en-US" sz="2800" dirty="0">
                <a:solidFill>
                  <a:srgbClr val="2C2C36"/>
                </a:solidFill>
              </a:rPr>
              <a:t>: We train conditional latent DiT models. The input latent is decomposed into patches and processed by several DiT blocks. </a:t>
            </a:r>
            <a:r>
              <a:rPr lang="zh-CN" altLang="en-US" sz="2800" b="1" dirty="0">
                <a:solidFill>
                  <a:srgbClr val="2C2C36"/>
                </a:solidFill>
              </a:rPr>
              <a:t>Right</a:t>
            </a:r>
            <a:r>
              <a:rPr lang="zh-CN" altLang="en-US" sz="2800" dirty="0">
                <a:solidFill>
                  <a:srgbClr val="2C2C36"/>
                </a:solidFill>
              </a:rPr>
              <a:t>: Details of our DiT blocks. We experiment with variants of standard transformer blocks that incorporate conditioning via adaptive layer norm, cross-attention and extra input tokens. Adaptive layer norm works best.</a:t>
            </a:r>
          </a:p>
        </p:txBody>
      </p:sp>
    </p:spTree>
    <p:extLst>
      <p:ext uri="{BB962C8B-B14F-4D97-AF65-F5344CB8AC3E}">
        <p14:creationId xmlns:p14="http://schemas.microsoft.com/office/powerpoint/2010/main" val="4004576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5D4F3-8E20-4629-5B50-11BD9A1F8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053FE6-7282-367A-8A83-3D279299D4C7}"/>
              </a:ext>
            </a:extLst>
          </p:cNvPr>
          <p:cNvSpPr txBox="1"/>
          <p:nvPr/>
        </p:nvSpPr>
        <p:spPr>
          <a:xfrm>
            <a:off x="0" y="9917668"/>
            <a:ext cx="9238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effectLst/>
              </a:rPr>
              <a:t>Peebles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effectLst/>
              </a:rPr>
              <a:t>&amp; Xie, Scalable Diffusion Models with Transformers,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effectLst/>
              </a:rPr>
              <a:t>ICCV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  <a:effectLst/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  <a:effectLst/>
              </a:rPr>
              <a:t>2023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A17C7F6-2C4D-DD54-FF85-633ABA3C9917}"/>
              </a:ext>
            </a:extLst>
          </p:cNvPr>
          <p:cNvSpPr txBox="1"/>
          <p:nvPr/>
        </p:nvSpPr>
        <p:spPr>
          <a:xfrm>
            <a:off x="-1" y="0"/>
            <a:ext cx="8665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2C2C36"/>
                </a:solidFill>
              </a:rPr>
              <a:t>Diffusion Transformer (DiT) </a:t>
            </a:r>
            <a:endParaRPr lang="zh-CN" altLang="en-US" sz="3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73E0B0-5283-86B5-62F9-311FB4B04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2" y="1202115"/>
            <a:ext cx="8439150" cy="6134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 descr="\documentclass{article}&#10;\usepackage{amsmath}&#10;\pagestyle{empty}&#10;&#10;\begin{document}&#10;&#10;Input specifications for DiT. Given patch size \( p \times p \), a spatial representation (the noised latent from the VAE) of shape \( I \times I \times C \) is &quot;patchified&quot; into a sequence of length \( T = (I/p)^2 \) with hidden dimension \( d \). A smaller patch size \( p \) results in a longer sequence length and thus more Gflops.&#10;&#10;\end{document}" title="IguanaTex Bitmap Display">
            <a:extLst>
              <a:ext uri="{FF2B5EF4-FFF2-40B4-BE49-F238E27FC236}">
                <a16:creationId xmlns:a16="http://schemas.microsoft.com/office/drawing/2014/main" id="{97703CA0-A41C-D3F0-8231-7347A1C105B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3" y="7894011"/>
            <a:ext cx="12206933" cy="15957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60F949B-F051-3C66-CE03-7DF826F3B7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6057" y="1016472"/>
            <a:ext cx="6988628" cy="216913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8E41EFD-528F-C59A-8359-CBA2C9145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82400" y="3441918"/>
            <a:ext cx="5473700" cy="412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09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D8878-9025-9A1E-1E8F-5B444EA75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5F686E1-CEAA-BFEC-9072-9DAB7D8008D9}"/>
              </a:ext>
            </a:extLst>
          </p:cNvPr>
          <p:cNvSpPr txBox="1"/>
          <p:nvPr/>
        </p:nvSpPr>
        <p:spPr>
          <a:xfrm>
            <a:off x="0" y="0"/>
            <a:ext cx="2538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PixArt</a:t>
            </a:r>
            <a:r>
              <a:rPr lang="en-US" altLang="zh-CN" sz="3600" dirty="0"/>
              <a:t>-α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21DB764-D0F6-8D40-F962-24C552C10A1B}"/>
              </a:ext>
            </a:extLst>
          </p:cNvPr>
          <p:cNvSpPr txBox="1"/>
          <p:nvPr/>
        </p:nvSpPr>
        <p:spPr>
          <a:xfrm>
            <a:off x="0" y="9917668"/>
            <a:ext cx="1432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Chen et al.,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PixArt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l-GR" altLang="zh-CN" dirty="0">
                <a:solidFill>
                  <a:schemeClr val="bg2">
                    <a:lumMod val="50000"/>
                  </a:schemeClr>
                </a:solidFill>
              </a:rPr>
              <a:t>α: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Fast Training of Diffusion Transformer for Photorealistic Text-to-Image Synthesis, ICLR 2024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E4575D-09EB-F770-34B6-F080FA187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128" y="937274"/>
            <a:ext cx="14401800" cy="6858000"/>
          </a:xfrm>
          <a:prstGeom prst="rect">
            <a:avLst/>
          </a:prstGeom>
        </p:spPr>
      </p:pic>
      <p:pic>
        <p:nvPicPr>
          <p:cNvPr id="10" name="图片 9" descr="\documentclass{article}&#10;\usepackage{amsmath}&#10;\pagestyle{empty}&#10;&#10;\begin{document}&#10;&#10;Comparisons of CO$_2$ emissions and training cost among T2I generators. PixART-$\alpha$ achieves an exceptionally low training cost of \$28,400. Compared to RAPHAEL, our CO$_2$ emissions and training costs are merely 1.2\% and 0.91\%, respectively.&#10;&#10;\end{document}" title="IguanaTex Bitmap Display">
            <a:extLst>
              <a:ext uri="{FF2B5EF4-FFF2-40B4-BE49-F238E27FC236}">
                <a16:creationId xmlns:a16="http://schemas.microsoft.com/office/drawing/2014/main" id="{38D16486-2E3B-6D44-BBD0-7B2F3AB820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484" y="7896874"/>
            <a:ext cx="12202666" cy="159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1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2D38D-524A-15B7-CB77-646CD31F9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5E9CBBE-6864-A756-8E78-2452312D8AAD}"/>
              </a:ext>
            </a:extLst>
          </p:cNvPr>
          <p:cNvSpPr txBox="1"/>
          <p:nvPr/>
        </p:nvSpPr>
        <p:spPr>
          <a:xfrm>
            <a:off x="0" y="0"/>
            <a:ext cx="486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 err="1"/>
              <a:t>PixArt</a:t>
            </a:r>
            <a:r>
              <a:rPr lang="en-US" altLang="zh-CN" sz="3600" dirty="0"/>
              <a:t>-α &amp; </a:t>
            </a:r>
            <a:r>
              <a:rPr lang="en-US" altLang="zh-CN" sz="3600" dirty="0" err="1"/>
              <a:t>PixArt</a:t>
            </a:r>
            <a:r>
              <a:rPr lang="en-US" altLang="zh-CN" sz="3600" dirty="0"/>
              <a:t>-δ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206379-253D-2CDE-665F-258C87756045}"/>
              </a:ext>
            </a:extLst>
          </p:cNvPr>
          <p:cNvSpPr txBox="1"/>
          <p:nvPr/>
        </p:nvSpPr>
        <p:spPr>
          <a:xfrm>
            <a:off x="0" y="9669563"/>
            <a:ext cx="1432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Chen et al.,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PixArt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-</a:t>
            </a:r>
            <a:r>
              <a:rPr lang="el-GR" altLang="zh-CN" dirty="0">
                <a:solidFill>
                  <a:schemeClr val="bg2">
                    <a:lumMod val="50000"/>
                  </a:schemeClr>
                </a:solidFill>
              </a:rPr>
              <a:t>α: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Fast Training of Diffusion Transformer for Photorealistic Text-to-Image Synthesis, ICLR 2024</a:t>
            </a:r>
          </a:p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Chen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et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al.,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PIXART-δ: Fast and Controllable Image Generation with Latent Consistency Models, arXiv 2025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83F94FB-81A5-2B90-E8AD-4EA47031C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708" y="1173376"/>
            <a:ext cx="5442699" cy="6709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F4026E7-25B7-ADC5-DEEA-A947CBD36E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00"/>
          <a:stretch/>
        </p:blipFill>
        <p:spPr>
          <a:xfrm>
            <a:off x="9639341" y="739105"/>
            <a:ext cx="6850743" cy="7438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6B88BE5-D7E8-150A-7E73-6D4B5D9796CB}"/>
              </a:ext>
            </a:extLst>
          </p:cNvPr>
          <p:cNvSpPr txBox="1"/>
          <p:nvPr/>
        </p:nvSpPr>
        <p:spPr>
          <a:xfrm>
            <a:off x="9923131" y="8500915"/>
            <a:ext cx="63862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2C2C36"/>
                </a:solidFill>
              </a:rPr>
              <a:t>PIXART-δ integrated with ControlNetTransformer.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E3D81CA-8E1F-F377-1992-73DCF776DB66}"/>
              </a:ext>
            </a:extLst>
          </p:cNvPr>
          <p:cNvSpPr txBox="1"/>
          <p:nvPr/>
        </p:nvSpPr>
        <p:spPr>
          <a:xfrm>
            <a:off x="755506" y="8177297"/>
            <a:ext cx="78931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2C2C36"/>
                </a:solidFill>
              </a:rPr>
              <a:t>Model architecture of PIXART-α. To optimize efficiency, all blocks share the same adaLN-single parameters for time conditions.</a:t>
            </a:r>
          </a:p>
        </p:txBody>
      </p:sp>
    </p:spTree>
    <p:extLst>
      <p:ext uri="{BB962C8B-B14F-4D97-AF65-F5344CB8AC3E}">
        <p14:creationId xmlns:p14="http://schemas.microsoft.com/office/powerpoint/2010/main" val="185200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5C4370F-92E3-E28C-AB0E-B36420E1514F}"/>
              </a:ext>
            </a:extLst>
          </p:cNvPr>
          <p:cNvSpPr txBox="1"/>
          <p:nvPr/>
        </p:nvSpPr>
        <p:spPr>
          <a:xfrm>
            <a:off x="0" y="0"/>
            <a:ext cx="486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Stable Diffusion 3</a:t>
            </a:r>
            <a:endParaRPr lang="zh-CN" altLang="en-US" sz="3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CAA453-67E0-1EAE-3065-B8C90043AF5C}"/>
              </a:ext>
            </a:extLst>
          </p:cNvPr>
          <p:cNvSpPr txBox="1"/>
          <p:nvPr/>
        </p:nvSpPr>
        <p:spPr>
          <a:xfrm>
            <a:off x="0" y="9917668"/>
            <a:ext cx="10911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Esser et al., Scaling Rectified Flow Transformers for High-Resolution Image Synthesis, ICML 2024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6825B7-927F-54D8-9C31-8313EB876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867" y="748269"/>
            <a:ext cx="11801276" cy="7982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813699F-DC11-7B41-4E18-D759B024567D}"/>
              </a:ext>
            </a:extLst>
          </p:cNvPr>
          <p:cNvSpPr txBox="1"/>
          <p:nvPr/>
        </p:nvSpPr>
        <p:spPr>
          <a:xfrm>
            <a:off x="1932854" y="8861623"/>
            <a:ext cx="138575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rgbClr val="2C2C36"/>
                </a:solidFill>
              </a:rPr>
              <a:t>Our model architecture. Concatenation is indicated by ⊙ and element-wise multiplication by ∗. The RMS-Norm for Q and K can be added to stabilize training runs.</a:t>
            </a:r>
          </a:p>
        </p:txBody>
      </p:sp>
    </p:spTree>
    <p:extLst>
      <p:ext uri="{BB962C8B-B14F-4D97-AF65-F5344CB8AC3E}">
        <p14:creationId xmlns:p14="http://schemas.microsoft.com/office/powerpoint/2010/main" val="21653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24CB320-FEEB-AB13-F774-898355F369EF}"/>
              </a:ext>
            </a:extLst>
          </p:cNvPr>
          <p:cNvSpPr txBox="1"/>
          <p:nvPr/>
        </p:nvSpPr>
        <p:spPr>
          <a:xfrm>
            <a:off x="0" y="9917668"/>
            <a:ext cx="12264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Xie et al., SANA: Efficient High-Resolution Text-to-Image Synthesis with Linear Diffusion Transformers, ICLR 2025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DD2DB1-0374-0055-AF71-98E7D73CB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285" y="1691730"/>
            <a:ext cx="15420975" cy="5791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002B39D-0EE8-CD59-F033-EEB90ABE25E5}"/>
              </a:ext>
            </a:extLst>
          </p:cNvPr>
          <p:cNvSpPr txBox="1"/>
          <p:nvPr/>
        </p:nvSpPr>
        <p:spPr>
          <a:xfrm>
            <a:off x="0" y="0"/>
            <a:ext cx="48622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SANA</a:t>
            </a:r>
            <a:endParaRPr lang="zh-CN" altLang="en-US" sz="36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3AD08E-8693-6A84-25C4-9D6F757EDEE1}"/>
              </a:ext>
            </a:extLst>
          </p:cNvPr>
          <p:cNvSpPr txBox="1"/>
          <p:nvPr/>
        </p:nvSpPr>
        <p:spPr>
          <a:xfrm>
            <a:off x="801915" y="7792358"/>
            <a:ext cx="1619771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2C2C36"/>
                </a:solidFill>
              </a:rPr>
              <a:t>Overview of Sana: Fig. (a) describes the high-level training pipeline, containing our 32× deep compression Autoencoder, Linear </a:t>
            </a:r>
            <a:r>
              <a:rPr lang="en-US" altLang="zh-CN" sz="2800" dirty="0" err="1">
                <a:solidFill>
                  <a:srgbClr val="2C2C36"/>
                </a:solidFill>
              </a:rPr>
              <a:t>DiT</a:t>
            </a:r>
            <a:r>
              <a:rPr lang="en-US" altLang="zh-CN" sz="2800" dirty="0">
                <a:solidFill>
                  <a:srgbClr val="2C2C36"/>
                </a:solidFill>
              </a:rPr>
              <a:t>, and complex human instruction. Note that Positional embedding is not required in our framework. Fig. (b) describes the detailed design of the Linear Attention and Mix-FFN in Linear </a:t>
            </a:r>
            <a:r>
              <a:rPr lang="en-US" altLang="zh-CN" sz="2800" dirty="0" err="1">
                <a:solidFill>
                  <a:srgbClr val="2C2C36"/>
                </a:solidFill>
              </a:rPr>
              <a:t>DiTs</a:t>
            </a:r>
            <a:r>
              <a:rPr lang="en-US" altLang="zh-CN" sz="2800" dirty="0">
                <a:solidFill>
                  <a:srgbClr val="2C2C36"/>
                </a:solidFill>
              </a:rPr>
              <a:t>.</a:t>
            </a:r>
            <a:endParaRPr lang="zh-CN" altLang="en-US" sz="2800" dirty="0">
              <a:solidFill>
                <a:srgbClr val="2C2C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7901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0.9299"/>
  <p:tag name="ORIGINALWIDTH" val="4290.964"/>
  <p:tag name="LATEXADDIN" val="\documentclass{article}&#10;\usepackage{amsmath}&#10;\pagestyle{empty}&#10;&#10;\begin{document}&#10;&#10;Input specifications for DiT. Given patch size \( p \times p \), a spatial representation (the noised latent from the VAE) of shape \( I \times I \times C \) is &quot;patchified&quot; into a sequence of length \( T = (I/p)^2 \) with hidden dimension \( d \). A smaller patch size \( p \) results in a longer sequence length and thus more Gflops.&#10;&#10;\end{document}"/>
  <p:tag name="IGUANATEXSIZE" val="28"/>
  <p:tag name="IGUANATEXCURSOR" val="112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0.9299"/>
  <p:tag name="ORIGINALWIDTH" val="4289.464"/>
  <p:tag name="LATEXADDIN" val="\documentclass{article}&#10;\usepackage{amsmath}&#10;\pagestyle{empty}&#10;&#10;\begin{document}&#10;&#10;Comparisons of CO$_2$ emissions and training cost among T2I generators. PixART-$\alpha$ achieves an exceptionally low training cost of \$28,400. Compared to RAPHAEL, our CO$_2$ emissions and training costs are merely 1.2\% and 0.91\%, respectively.&#10;&#10;\end{document}"/>
  <p:tag name="IGUANATEXSIZE" val="28"/>
  <p:tag name="IGUANATEXCURSOR" val="13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1245</TotalTime>
  <Words>657</Words>
  <Application>Microsoft Office PowerPoint</Application>
  <PresentationFormat>自定义</PresentationFormat>
  <Paragraphs>53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Times New Roman</vt:lpstr>
      <vt:lpstr>Wingdings</vt:lpstr>
      <vt:lpstr>Office 主题​​</vt:lpstr>
      <vt:lpstr>Diffusion Model Track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 Track</dc:title>
  <dc:creator>振源 陈</dc:creator>
  <cp:lastModifiedBy>振源 陈</cp:lastModifiedBy>
  <cp:revision>150</cp:revision>
  <dcterms:created xsi:type="dcterms:W3CDTF">2024-11-18T12:23:42Z</dcterms:created>
  <dcterms:modified xsi:type="dcterms:W3CDTF">2025-05-13T10:35:10Z</dcterms:modified>
</cp:coreProperties>
</file>