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1520-620A-24D9-F98E-49AF3932E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F7A386-F996-401B-33B2-477B99ABF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4A7E-E9AD-DA83-6404-318B9AAB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FD33E-3824-D892-A080-669D3616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EB616-2A86-5ED3-41CE-53BFFFD6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1966E-C213-5164-CA4D-572E9067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29A6B-7893-2C34-DA5B-77EA66784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671A6-8311-A403-5C5C-3821F8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1C5E7-1BB9-FB53-F934-ADD08D7E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A0497-FA57-6D2A-8518-83C8C5D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3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66E576-1839-D467-76F5-A502D6E86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C06C4-FB4F-75CF-5261-9D379CF7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25BEB-23E9-E5BB-A417-A86C9F99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9348E-E130-89C7-4211-772319F3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A1521-6BE5-1F4F-BA8D-20DE0842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BB92-A4FE-ED9C-76CF-26C9346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FFCB9-2B54-BF47-5D5F-F578604C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476D-ECB7-6C89-6109-9CAC098B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09D4E-708D-9B84-8C29-59C79A4E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B8726-642E-8653-3D3D-ECDAEE16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686F2-04B4-5515-2A89-F6731F86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0BC27-F128-FE2E-F0FB-2DE4392E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CD000-A618-F816-BE6D-81CAB840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C3A32-32D6-0E95-FE35-20959F3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989E4-32D4-07C4-7B1D-D61AC07D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4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4DAAB-635B-A691-1F6D-12CF9A10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22D2F-0F64-4DF4-B62D-92E84F494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6782B-5F40-8EAB-A6AC-0A1548BD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0D7FC-0CDE-F22B-06DA-97566344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CF766-6F1C-4F9C-06D0-82D223B9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E6446-0255-D697-031E-0B10346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7D97A-7421-7E0D-1880-65BDA1B9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7FC32-2288-37A4-6DEA-A71D3E6F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7EABE-A638-254B-A018-B632E752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F8167-1B3D-EDD0-25F4-032427545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1E59ED-1D85-90F0-84FB-781F3409E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6209D3-26F6-5819-362C-973FFF56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838158-F182-0DED-1D74-2A61BFA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5249D1-6566-E6EE-98A6-38278535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8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218C6-A89B-09B0-452D-6FDCC907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38A75-48AE-5B36-C496-66566120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C1D4A7-1F1D-143C-FF1D-CFECF1D1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59571E-9F75-020C-061B-0E6B4C29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9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ABCCF-4B65-2DAE-EC51-BF8B0BF2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8F30A-2044-B64F-842A-380C64BB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5AB5A-E158-31EA-4D38-CD7D41F0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2DC24-CE0C-6893-53F7-F54A1191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139D4-F13A-98E9-0368-EB0982BE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A129F-4569-4FA7-B2AF-71A56C46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57670-CE1D-F13F-BC8F-58D5A94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408FD-28EF-B01E-9383-75D3D0BA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22D25-2D94-0630-8F56-B4852594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B280-DB76-B1D4-B567-CE589C9C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C042D-EC9B-AEBC-448B-89A82454C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C7EB8-CD54-99ED-F2CF-2C7B176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E43F4-9C1D-1882-266E-F2E87FF1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C0D9D-A900-8725-2C42-AA507662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641D2-4550-3DA6-D382-17B40F31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103AB-E76C-8040-2519-BB89AAB4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41D49-3BA8-78F9-3623-56CC676C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EA00-012B-6045-45A2-8EDCA5355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BAB17-BB87-4DA7-807B-F40F39E7E5C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47C2D-E71E-DCF5-47DF-26CB170D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B6EFD-740E-446D-4691-BE30571E6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1F936-E6CC-42C3-A211-A172EC5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13A5F-FF22-7265-3EAF-ED8FF259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论文大纲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4B05B5-E12B-D3BC-661C-B37C61BDC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Sakura </a:t>
            </a:r>
          </a:p>
          <a:p>
            <a:r>
              <a:rPr lang="en-US" altLang="zh-CN" dirty="0"/>
              <a:t>2025 March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42E6C4-1A04-E484-43FB-AFA35ACF53AE}"/>
              </a:ext>
            </a:extLst>
          </p:cNvPr>
          <p:cNvSpPr txBox="1"/>
          <p:nvPr/>
        </p:nvSpPr>
        <p:spPr>
          <a:xfrm>
            <a:off x="471055" y="350982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一、序论（研究背景，研究意义）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CA4140-2CCD-565B-F689-7EA3B9F491C0}"/>
              </a:ext>
            </a:extLst>
          </p:cNvPr>
          <p:cNvSpPr txBox="1"/>
          <p:nvPr/>
        </p:nvSpPr>
        <p:spPr>
          <a:xfrm>
            <a:off x="997527" y="1219200"/>
            <a:ext cx="618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（学科背景）军事信息提取的背景和重要性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（技术突破）使用</a:t>
            </a:r>
            <a:r>
              <a:rPr lang="en-US" altLang="zh-CN" dirty="0"/>
              <a:t>AI</a:t>
            </a:r>
            <a:r>
              <a:rPr lang="zh-CN" altLang="en-US" dirty="0"/>
              <a:t>进行自动化批量准确提取，取代人工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E01E-C15A-6C8F-6A48-F62E0106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47595-1B82-DBDB-395E-6BC0CE4E7DF4}"/>
              </a:ext>
            </a:extLst>
          </p:cNvPr>
          <p:cNvSpPr txBox="1"/>
          <p:nvPr/>
        </p:nvSpPr>
        <p:spPr>
          <a:xfrm>
            <a:off x="471055" y="350982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二、相关工作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774BC9-63CA-77C4-24B8-FD77E2F52AF1}"/>
              </a:ext>
            </a:extLst>
          </p:cNvPr>
          <p:cNvSpPr txBox="1"/>
          <p:nvPr/>
        </p:nvSpPr>
        <p:spPr>
          <a:xfrm>
            <a:off x="618836" y="895928"/>
            <a:ext cx="10437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实体识别概念 （</a:t>
            </a:r>
            <a:r>
              <a:rPr lang="en-US" altLang="zh-CN" dirty="0"/>
              <a:t>Named Entity Recognition</a:t>
            </a:r>
            <a:r>
              <a:rPr lang="zh-CN" altLang="en-US" dirty="0"/>
              <a:t>， </a:t>
            </a:r>
            <a:r>
              <a:rPr lang="en-US" altLang="zh-CN" dirty="0"/>
              <a:t>NER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NER is normally formulated as a sequence labeling problem. Specifically, for an input sequence of tokens x = {x1, x2, ..., </a:t>
            </a:r>
            <a:r>
              <a:rPr lang="en-US" altLang="zh-CN" dirty="0" err="1"/>
              <a:t>xt</a:t>
            </a:r>
            <a:r>
              <a:rPr lang="en-US" altLang="zh-CN" dirty="0"/>
              <a:t>}, NER aims to assign each token xi a label </a:t>
            </a:r>
            <a:r>
              <a:rPr lang="en-US" altLang="zh-CN" dirty="0" err="1"/>
              <a:t>yi</a:t>
            </a:r>
            <a:r>
              <a:rPr lang="en-US" altLang="zh-CN" dirty="0"/>
              <a:t> ∈ Y to indicate either the token is a part of a named entity (such as Person,  Organization, Location) or not belong to any entities (denoted as O class), Y being a set of pre-defined entity-types. </a:t>
            </a:r>
            <a:r>
              <a:rPr lang="zh-CN" altLang="en-US" dirty="0"/>
              <a:t>（</a:t>
            </a:r>
            <a:r>
              <a:rPr lang="en-US" altLang="zh-CN" dirty="0"/>
              <a:t>Ding et al., 2021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关系实体提取方法 </a:t>
            </a:r>
            <a:r>
              <a:rPr lang="en-US" altLang="zh-CN" dirty="0"/>
              <a:t>(</a:t>
            </a:r>
            <a:r>
              <a:rPr lang="zh-CN" altLang="en-US" dirty="0"/>
              <a:t>传统</a:t>
            </a:r>
            <a:r>
              <a:rPr lang="en-US" altLang="zh-CN" dirty="0"/>
              <a:t>NLP-&gt;LLM)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Cui et al., 2017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 et al.,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Ding et al.,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Wadhwa et al.,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关系实体数据集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DocRED</a:t>
            </a:r>
            <a:r>
              <a:rPr lang="en-US" altLang="zh-CN" dirty="0"/>
              <a:t> (</a:t>
            </a:r>
            <a:r>
              <a:rPr lang="fr-FR" altLang="zh-CN" sz="1800" b="0" i="0" dirty="0">
                <a:solidFill>
                  <a:srgbClr val="212529"/>
                </a:solidFill>
                <a:effectLst/>
                <a:latin typeface="SFMono-Regular"/>
              </a:rPr>
              <a:t>Yao et al., 2019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Few-NERD (Ding et al., 2021)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ReFinD</a:t>
            </a:r>
            <a:r>
              <a:rPr lang="en-US" altLang="zh-CN" dirty="0"/>
              <a:t> (</a:t>
            </a:r>
            <a:r>
              <a:rPr lang="en-US" altLang="zh-CN" sz="1800" dirty="0"/>
              <a:t>Kaur et al., 2023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SciER</a:t>
            </a:r>
            <a:r>
              <a:rPr lang="en-US" altLang="zh-CN" dirty="0"/>
              <a:t> (Zhang et al., 2024)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9BA31-B6CD-017D-02B7-E5B2895A1FEE}"/>
              </a:ext>
            </a:extLst>
          </p:cNvPr>
          <p:cNvSpPr txBox="1"/>
          <p:nvPr/>
        </p:nvSpPr>
        <p:spPr>
          <a:xfrm>
            <a:off x="0" y="5288340"/>
            <a:ext cx="111852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Ding et al., </a:t>
            </a:r>
            <a:r>
              <a:rPr lang="zh-CN" altLang="en-US" sz="1200" dirty="0"/>
              <a:t>Few-NERD: A Few-shot Named Entity Recognition Dataset</a:t>
            </a:r>
            <a:r>
              <a:rPr lang="en-US" altLang="zh-CN" sz="1200" dirty="0"/>
              <a:t>, ACL 2021</a:t>
            </a:r>
          </a:p>
          <a:p>
            <a:r>
              <a:rPr lang="en-US" altLang="zh-CN" sz="1200" dirty="0"/>
              <a:t>Kaur et al., </a:t>
            </a:r>
            <a:r>
              <a:rPr lang="en-US" altLang="zh-CN" sz="1200" dirty="0" err="1"/>
              <a:t>REFinD</a:t>
            </a:r>
            <a:r>
              <a:rPr lang="en-US" altLang="zh-CN" sz="1200" dirty="0"/>
              <a:t>: Relation Extraction Financial Dataset, ACM SIGIR 2023</a:t>
            </a:r>
          </a:p>
          <a:p>
            <a:r>
              <a:rPr lang="en-US" altLang="zh-CN" sz="1200" dirty="0">
                <a:effectLst/>
              </a:rPr>
              <a:t>Cui et al. </a:t>
            </a:r>
            <a:r>
              <a:rPr lang="en-US" altLang="zh-CN" sz="1200" dirty="0" err="1">
                <a:effectLst/>
              </a:rPr>
              <a:t>Kbqa</a:t>
            </a:r>
            <a:r>
              <a:rPr lang="en-US" altLang="zh-CN" sz="1200" dirty="0">
                <a:effectLst/>
              </a:rPr>
              <a:t>: learning question answering over </a:t>
            </a:r>
            <a:r>
              <a:rPr lang="en-US" altLang="zh-CN" sz="1200" dirty="0" err="1">
                <a:effectLst/>
              </a:rPr>
              <a:t>qa</a:t>
            </a:r>
            <a:r>
              <a:rPr lang="en-US" altLang="zh-CN" sz="1200" dirty="0">
                <a:effectLst/>
              </a:rPr>
              <a:t> corpora and knowledge bases. In Proceedings of 43rd Very Large Data Base Conference Endowment 2017</a:t>
            </a:r>
          </a:p>
          <a:p>
            <a:r>
              <a:rPr lang="en-US" altLang="zh-CN" sz="1200" dirty="0"/>
              <a:t>Li et al., Chinese relation extraction with multi-grained information and external linguistic knowledge. ACL 2019</a:t>
            </a:r>
          </a:p>
          <a:p>
            <a:r>
              <a:rPr lang="en-US" altLang="zh-CN" sz="1200" dirty="0"/>
              <a:t>Ding et al., Event detection with </a:t>
            </a:r>
            <a:r>
              <a:rPr lang="en-US" altLang="zh-CN" sz="1200" dirty="0" err="1"/>
              <a:t>triggeraware</a:t>
            </a:r>
            <a:r>
              <a:rPr lang="en-US" altLang="zh-CN" sz="1200" dirty="0"/>
              <a:t> lattice neural network, EMNLP 2019</a:t>
            </a:r>
          </a:p>
          <a:p>
            <a:r>
              <a:rPr lang="en-US" altLang="zh-CN" sz="1200" dirty="0"/>
              <a:t>Zhang et al., </a:t>
            </a:r>
            <a:r>
              <a:rPr lang="en-US" altLang="zh-CN" sz="1200" dirty="0" err="1"/>
              <a:t>SciER</a:t>
            </a:r>
            <a:r>
              <a:rPr lang="en-US" altLang="zh-CN" sz="1200" dirty="0"/>
              <a:t>: An Entity and Relation Extraction Dataset for Datasets, Methods, and Tasks in Scientific Documents, EMNLP 2024</a:t>
            </a:r>
          </a:p>
          <a:p>
            <a:r>
              <a:rPr lang="en-US" altLang="zh-CN" sz="1200" dirty="0"/>
              <a:t>Wadhwa et al., Revisiting Relation Extraction in the era of Large Language Models,  ACL 2023</a:t>
            </a:r>
          </a:p>
          <a:p>
            <a:r>
              <a:rPr lang="fr-FR" altLang="zh-CN" sz="1200" b="0" i="0" dirty="0">
                <a:solidFill>
                  <a:srgbClr val="212529"/>
                </a:solidFill>
                <a:effectLst/>
                <a:latin typeface="SFMono-Regular"/>
              </a:rPr>
              <a:t>Yao et al., DocRED: A Large-Scale Document-Level Relation Extraction Dataset, ACL 2019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49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FA56-2133-AB6D-0FED-440D65B8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40C6F8-91CB-78C4-1A12-CFF2988F3CCC}"/>
              </a:ext>
            </a:extLst>
          </p:cNvPr>
          <p:cNvSpPr txBox="1"/>
          <p:nvPr/>
        </p:nvSpPr>
        <p:spPr>
          <a:xfrm>
            <a:off x="471055" y="350982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三、方法</a:t>
            </a:r>
            <a:endParaRPr lang="en-US" altLang="zh-CN" dirty="0"/>
          </a:p>
          <a:p>
            <a:r>
              <a:rPr lang="en-US" altLang="zh-CN" dirty="0"/>
              <a:t>3.1 </a:t>
            </a:r>
            <a:r>
              <a:rPr lang="zh-CN" altLang="en-US" dirty="0"/>
              <a:t>问题定义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C5CBA0-CDD2-6192-2176-337ADCD7A787}"/>
                  </a:ext>
                </a:extLst>
              </p:cNvPr>
              <p:cNvSpPr txBox="1"/>
              <p:nvPr/>
            </p:nvSpPr>
            <p:spPr>
              <a:xfrm>
                <a:off x="73890" y="1099127"/>
                <a:ext cx="12284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给定文本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𝑡𝑒𝑥𝑡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其由单词序列组成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我们的目标是识别其中的目标实体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分别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组成实体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单词</m:t>
                    </m:r>
                  </m:oMath>
                </a14:m>
                <a:r>
                  <a:rPr lang="zh-CN" altLang="en-US" dirty="0"/>
                  <a:t>的左右下标，并找出目标实体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对应的数量关系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𝑛𝑢𝑚𝑒𝑟𝑖𝑐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实体（属性值）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最终返回结构化数据集合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1,2, 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C5CBA0-CDD2-6192-2176-337ADCD7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" y="1099127"/>
                <a:ext cx="12284365" cy="923330"/>
              </a:xfrm>
              <a:prstGeom prst="rect">
                <a:avLst/>
              </a:prstGeom>
              <a:blipFill>
                <a:blip r:embed="rId2"/>
                <a:stretch>
                  <a:fillRect l="-397" t="-3289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08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9183C-92A9-5F8C-1F34-CDB7BE142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91CFE9-641F-4518-5FBC-55B93C706867}"/>
              </a:ext>
            </a:extLst>
          </p:cNvPr>
          <p:cNvSpPr txBox="1"/>
          <p:nvPr/>
        </p:nvSpPr>
        <p:spPr>
          <a:xfrm>
            <a:off x="471055" y="350982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四、实验设计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E165D-F06A-4D51-B239-44E3C28DB03F}"/>
              </a:ext>
            </a:extLst>
          </p:cNvPr>
          <p:cNvSpPr txBox="1"/>
          <p:nvPr/>
        </p:nvSpPr>
        <p:spPr>
          <a:xfrm>
            <a:off x="471054" y="877560"/>
            <a:ext cx="7472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实验流程</a:t>
            </a:r>
            <a:endParaRPr lang="en-US" altLang="zh-CN" dirty="0"/>
          </a:p>
          <a:p>
            <a:r>
              <a:rPr lang="en-US" altLang="zh-CN" dirty="0"/>
              <a:t>	4.1.1 </a:t>
            </a:r>
            <a:r>
              <a:rPr lang="zh-CN" altLang="en-US" dirty="0"/>
              <a:t>数据集合成</a:t>
            </a:r>
            <a:endParaRPr lang="en-US" altLang="zh-CN" dirty="0"/>
          </a:p>
          <a:p>
            <a:r>
              <a:rPr lang="en-US" altLang="zh-CN" dirty="0"/>
              <a:t>	4.1.2 </a:t>
            </a:r>
            <a:r>
              <a:rPr lang="zh-CN" altLang="en-US" dirty="0"/>
              <a:t>评估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模型选型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a) </a:t>
            </a:r>
            <a:r>
              <a:rPr lang="zh-CN" altLang="en-US" dirty="0"/>
              <a:t>开源模型 </a:t>
            </a:r>
            <a:r>
              <a:rPr lang="en-US" altLang="zh-CN" dirty="0"/>
              <a:t>(</a:t>
            </a:r>
            <a:r>
              <a:rPr lang="en-US" altLang="zh-CN" dirty="0" err="1"/>
              <a:t>qwen</a:t>
            </a:r>
            <a:r>
              <a:rPr lang="en-US" altLang="zh-CN" dirty="0"/>
              <a:t>, llama, gemma)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b) </a:t>
            </a:r>
            <a:r>
              <a:rPr lang="zh-CN" altLang="en-US" dirty="0"/>
              <a:t>闭源模型 </a:t>
            </a:r>
            <a:r>
              <a:rPr lang="en-US" altLang="zh-CN" dirty="0"/>
              <a:t>(</a:t>
            </a:r>
            <a:r>
              <a:rPr lang="en-US" altLang="zh-CN" dirty="0" err="1"/>
              <a:t>deepseek</a:t>
            </a:r>
            <a:r>
              <a:rPr lang="en-US" altLang="zh-CN" dirty="0"/>
              <a:t>*, gpt-4o, glm4-plus, </a:t>
            </a:r>
            <a:r>
              <a:rPr lang="en-US" altLang="zh-CN" dirty="0" err="1"/>
              <a:t>kimi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4.3 </a:t>
            </a:r>
            <a:r>
              <a:rPr lang="zh-CN" altLang="en-US" dirty="0"/>
              <a:t>评估指标 （</a:t>
            </a:r>
            <a:r>
              <a:rPr lang="en-US" altLang="zh-CN" dirty="0"/>
              <a:t>F1 Score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532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3A263F-F819-B52C-2197-A3A8947EF81A}"/>
              </a:ext>
            </a:extLst>
          </p:cNvPr>
          <p:cNvSpPr txBox="1"/>
          <p:nvPr/>
        </p:nvSpPr>
        <p:spPr>
          <a:xfrm>
            <a:off x="286327" y="203201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411760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487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SFMono-Regular</vt:lpstr>
      <vt:lpstr>Arial</vt:lpstr>
      <vt:lpstr>Cambria Math</vt:lpstr>
      <vt:lpstr>Corbel</vt:lpstr>
      <vt:lpstr>Office 主题​​</vt:lpstr>
      <vt:lpstr>论文大纲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振源 陈</dc:creator>
  <cp:lastModifiedBy>振源 陈</cp:lastModifiedBy>
  <cp:revision>15</cp:revision>
  <dcterms:created xsi:type="dcterms:W3CDTF">2025-03-13T08:55:18Z</dcterms:created>
  <dcterms:modified xsi:type="dcterms:W3CDTF">2025-03-13T11:16:08Z</dcterms:modified>
</cp:coreProperties>
</file>