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C954F-6B25-4732-B10C-C0C8490CBAEF}"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52078-4CDF-4581-A018-4C1BBEBC942E}" type="slidenum">
              <a:rPr lang="zh-CN" altLang="en-US" smtClean="0"/>
              <a:t>‹#›</a:t>
            </a:fld>
            <a:endParaRPr lang="zh-CN" altLang="en-US"/>
          </a:p>
        </p:txBody>
      </p:sp>
    </p:spTree>
    <p:extLst>
      <p:ext uri="{BB962C8B-B14F-4D97-AF65-F5344CB8AC3E}">
        <p14:creationId xmlns:p14="http://schemas.microsoft.com/office/powerpoint/2010/main" val="243041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B2E87E-32E0-4943-9DA8-90C866FFE8D7}" type="slidenum">
              <a:rPr lang="zh-CN" altLang="en-US" smtClean="0"/>
              <a:t>1</a:t>
            </a:fld>
            <a:endParaRPr lang="zh-CN" altLang="en-US"/>
          </a:p>
        </p:txBody>
      </p:sp>
    </p:spTree>
    <p:extLst>
      <p:ext uri="{BB962C8B-B14F-4D97-AF65-F5344CB8AC3E}">
        <p14:creationId xmlns:p14="http://schemas.microsoft.com/office/powerpoint/2010/main" val="28198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0C2EA-1C95-47C1-BF71-FF59C05F7F8C}" type="slidenum">
              <a:rPr lang="zh-CN" altLang="en-US" smtClean="0"/>
              <a:t>2</a:t>
            </a:fld>
            <a:endParaRPr lang="zh-CN" altLang="en-US"/>
          </a:p>
        </p:txBody>
      </p:sp>
    </p:spTree>
    <p:extLst>
      <p:ext uri="{BB962C8B-B14F-4D97-AF65-F5344CB8AC3E}">
        <p14:creationId xmlns:p14="http://schemas.microsoft.com/office/powerpoint/2010/main" val="254777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552078-4CDF-4581-A018-4C1BBEBC942E}" type="slidenum">
              <a:rPr lang="zh-CN" altLang="en-US" smtClean="0"/>
              <a:t>9</a:t>
            </a:fld>
            <a:endParaRPr lang="zh-CN" altLang="en-US"/>
          </a:p>
        </p:txBody>
      </p:sp>
    </p:spTree>
    <p:extLst>
      <p:ext uri="{BB962C8B-B14F-4D97-AF65-F5344CB8AC3E}">
        <p14:creationId xmlns:p14="http://schemas.microsoft.com/office/powerpoint/2010/main" val="339846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7DB86-CC18-0F0F-D8E3-DDB60B12BF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7D16FC-3CBC-624A-9250-ED8FAA120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000634-CA6F-8DD3-66DF-506BC0ED1FB6}"/>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A58DB1EC-0865-C3BE-F238-7032A3A464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50B682-8475-B86D-0BBB-85F55F4D8B10}"/>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362441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D648D-C34E-2F78-F485-15548681B3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305F1C-6106-4E00-F78E-E4230A24A36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242DDA-FE28-BA72-FD8D-F9A964B64046}"/>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CAAEC27C-C185-3F8F-FF0B-68636F07F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54B92-AF17-7196-4868-637220970CEB}"/>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14359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2FECF9-C4B4-9F0C-7E8D-2387F32203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278012-2741-80BA-A5D0-9DF99FA112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AAAC3-8F52-499D-CF85-A1234A7D4E5B}"/>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6E9054E9-272A-7A72-E97D-6C983F51B6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B118AE-B43D-E4C1-E105-69A754811C26}"/>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109125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505B4-B7EF-FCC2-6E2D-538FD07FB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A5BAEE-7025-8A79-D2D6-EB8BE3B862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8E0858-92CF-451A-F43A-9D2D9DAD7EC4}"/>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8C00327E-7EED-7662-31A9-F2E8F4462C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34BB5-E59D-9DD3-9386-CF8B4E1DBDDE}"/>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7096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CBB54-5CDA-4A5A-D7D7-6BB7AA65F6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69D653-CFB4-ADE2-AC84-52E8F27312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B44905-707C-3FAF-BAFB-F4E2A00B53D4}"/>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C5F43B5F-174C-1486-7DA5-E53E39DB0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30A784-AD5E-391D-CD12-2CD822D73FBA}"/>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129522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8F495-D3FD-C556-7301-D555C12F2A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3C727C-BAA6-3CA8-AD86-D6FA76C1BB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32D944-1771-FB16-747B-3F11EDA51F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305F90-75AB-9400-3FCA-113C7ABEC98A}"/>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7BE41470-2CE6-B055-D595-3113694F61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0A916B-C269-C8F2-99D9-BC642EFEBFCF}"/>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110842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85A3D-85F5-B759-4173-1B2B456758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B3BB73-2E94-6B16-2939-DA1EEF504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71B7B8-2E05-BEB1-C97F-719EFA64E7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6BC136-346C-F60F-DC95-519EE1B88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4DE7FE-6EF1-8516-B386-602D3F9348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5747DE-00CE-5D57-8FEB-E0DA35D2598E}"/>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8" name="页脚占位符 7">
            <a:extLst>
              <a:ext uri="{FF2B5EF4-FFF2-40B4-BE49-F238E27FC236}">
                <a16:creationId xmlns:a16="http://schemas.microsoft.com/office/drawing/2014/main" id="{414C3B3E-CA53-1557-7204-E0ACA6FBAB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DB0D3F-2E79-F85F-107F-9445E94009DF}"/>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3088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8464B-DDAC-AC94-8B98-35AE20181B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12875-C298-9F67-2083-1B675D33F1C7}"/>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4" name="页脚占位符 3">
            <a:extLst>
              <a:ext uri="{FF2B5EF4-FFF2-40B4-BE49-F238E27FC236}">
                <a16:creationId xmlns:a16="http://schemas.microsoft.com/office/drawing/2014/main" id="{1E017498-A17D-9647-A9E7-943737ACA9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22A9C7-048C-D22C-15D6-D55BFDEC847A}"/>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349012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10003F-9982-E9C7-2806-B1E2CBB6D4AA}"/>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3" name="页脚占位符 2">
            <a:extLst>
              <a:ext uri="{FF2B5EF4-FFF2-40B4-BE49-F238E27FC236}">
                <a16:creationId xmlns:a16="http://schemas.microsoft.com/office/drawing/2014/main" id="{F9C00583-D567-B997-4A68-D5A94D528D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C905B7-151C-5235-5872-1DF4D26B3032}"/>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288438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E21-FA85-8537-FC85-4F06F6AF78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0DC07-F152-7ED2-EC41-BB952FE46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9D2967-0E64-3229-8F5B-CE1EA0CE5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3907A8-47FA-EB0B-CE05-1FA9CAAC5F26}"/>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AEFEEF39-0D71-131F-4C1C-BB2A776BC5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97F3A6-9E5B-F9D3-19D2-8E67B4342BC6}"/>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30406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9493-AAF8-C929-FDC7-A2BAA7BE9C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557C14-1C9C-69DE-314F-12395ECB6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F106B0-FE2F-4849-BC0D-10C65CD30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E504AF-CAF1-7C65-C86E-C90E7405B660}"/>
              </a:ext>
            </a:extLst>
          </p:cNvPr>
          <p:cNvSpPr>
            <a:spLocks noGrp="1"/>
          </p:cNvSpPr>
          <p:nvPr>
            <p:ph type="dt" sz="half" idx="10"/>
          </p:nvPr>
        </p:nvSpPr>
        <p:spPr/>
        <p:txBody>
          <a:bodyPr/>
          <a:lstStyle/>
          <a:p>
            <a:fld id="{7B58E6CE-BF99-4EFA-82E3-7C0D1639196E}"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359538C8-3A1E-695B-A23A-ADA6E6E00D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BC7D20-1273-112A-7C34-D867963EB690}"/>
              </a:ext>
            </a:extLst>
          </p:cNvPr>
          <p:cNvSpPr>
            <a:spLocks noGrp="1"/>
          </p:cNvSpPr>
          <p:nvPr>
            <p:ph type="sldNum" sz="quarter" idx="12"/>
          </p:nvPr>
        </p:nvSpPr>
        <p:spPr/>
        <p:txBody>
          <a:body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204399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8B1AB9-0F56-4CCC-6B9F-53F63F9C1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C26E24-6CEC-6B1B-110A-226B425C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6FB0AE-2926-1C78-DA6A-A1AD015AC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58E6CE-BF99-4EFA-82E3-7C0D1639196E}"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0D173EAB-CB4B-A89A-446B-44E51156A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BE1C4579-B0E6-CFC0-78DC-809665BBF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809E1C-9EA8-40F8-A6B3-B21579A11163}" type="slidenum">
              <a:rPr lang="zh-CN" altLang="en-US" smtClean="0"/>
              <a:t>‹#›</a:t>
            </a:fld>
            <a:endParaRPr lang="zh-CN" altLang="en-US"/>
          </a:p>
        </p:txBody>
      </p:sp>
    </p:spTree>
    <p:extLst>
      <p:ext uri="{BB962C8B-B14F-4D97-AF65-F5344CB8AC3E}">
        <p14:creationId xmlns:p14="http://schemas.microsoft.com/office/powerpoint/2010/main" val="222641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li_sakura@zju.edu.c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kaggle.com/competitions/ariel-data-challenge-202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hyperlink" Target="https://byjus.com/physics/visible-light/"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kaggle.com/code/gordonyip/update-calibrating-and-binning-astronomical-data/comments#2953798"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kaggle.com/code/gordonyip/update-calibrating-and-binning-astronomical-data" TargetMode="External"/><Relationship Id="rId1" Type="http://schemas.openxmlformats.org/officeDocument/2006/relationships/slideLayout" Target="../slideLayouts/slideLayout7.xml"/><Relationship Id="rId4" Type="http://schemas.openxmlformats.org/officeDocument/2006/relationships/hyperlink" Target="https://www.kaggle.com/code/gordonyip/update-calibrating-and-binning-astronomical-data/comments#295117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code/gordonyip/update-calibrating-and-binning-astronomical-data" TargetMode="External"/><Relationship Id="rId1" Type="http://schemas.openxmlformats.org/officeDocument/2006/relationships/slideLayout" Target="../slideLayouts/slideLayout7.xml"/><Relationship Id="rId5" Type="http://schemas.openxmlformats.org/officeDocument/2006/relationships/hyperlink" Target="https://www.kaggle.com/code/gordonyip/update-calibrating-and-binning-astronomical-data/comments#2957303" TargetMode="External"/><Relationship Id="rId4" Type="http://schemas.openxmlformats.org/officeDocument/2006/relationships/hyperlink" Target="https://www.kaggle.com/code/gordonyip/update-calibrating-and-binning-astronomical-data/comments#294849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223" y="5551913"/>
            <a:ext cx="7412088" cy="830997"/>
          </a:xfrm>
          <a:prstGeom prst="rect">
            <a:avLst/>
          </a:prstGeom>
          <a:solidFill>
            <a:srgbClr val="FEFEFE">
              <a:alpha val="40000"/>
            </a:srgbClr>
          </a:solid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Presenter: </a:t>
            </a:r>
            <a:r>
              <a:rPr lang="en-US" altLang="zh-CN" sz="2400" dirty="0" err="1">
                <a:latin typeface="Times New Roman" panose="02020603050405020304" pitchFamily="18" charset="0"/>
                <a:cs typeface="Times New Roman" panose="02020603050405020304" pitchFamily="18" charset="0"/>
              </a:rPr>
              <a:t>kaggle</a:t>
            </a:r>
            <a:r>
              <a:rPr lang="zh-CN" altLang="en-US" sz="2400" dirty="0">
                <a:latin typeface="Times New Roman" panose="02020603050405020304" pitchFamily="18" charset="0"/>
                <a:cs typeface="Times New Roman" panose="02020603050405020304" pitchFamily="18" charset="0"/>
              </a:rPr>
              <a:t>君</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sakura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hlinkClick r:id="rId3"/>
              </a:rPr>
              <a:t>bili_sakura@zju.edu.cn</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Date: October 9, 2024</a:t>
            </a:r>
          </a:p>
        </p:txBody>
      </p:sp>
      <p:sp>
        <p:nvSpPr>
          <p:cNvPr id="5" name="标题 1"/>
          <p:cNvSpPr txBox="1">
            <a:spLocks/>
          </p:cNvSpPr>
          <p:nvPr/>
        </p:nvSpPr>
        <p:spPr>
          <a:xfrm>
            <a:off x="-1" y="4615158"/>
            <a:ext cx="12192001" cy="9367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Times New Roman" panose="02020603050405020304" pitchFamily="18" charset="0"/>
              </a:rPr>
              <a:t>Lecture 2: Official Solution Walkthrough</a:t>
            </a:r>
          </a:p>
          <a:p>
            <a:pPr algn="ctr"/>
            <a:r>
              <a:rPr lang="de-DE" altLang="zh-CN" sz="2000" dirty="0">
                <a:latin typeface="Arial" panose="020B0604020202020204" pitchFamily="34" charset="0"/>
                <a:cs typeface="Arial" panose="020B0604020202020204" pitchFamily="34" charset="0"/>
              </a:rPr>
              <a:t>Tutorials: </a:t>
            </a:r>
            <a:r>
              <a:rPr lang="de-DE" altLang="zh-CN" sz="2000" dirty="0">
                <a:latin typeface="Arial" panose="020B0604020202020204" pitchFamily="34" charset="0"/>
                <a:cs typeface="Arial" panose="020B0604020202020204" pitchFamily="34" charset="0"/>
                <a:hlinkClick r:id="rId4"/>
              </a:rPr>
              <a:t>NeurIPS - Ariel Data Challenge 2024</a:t>
            </a:r>
            <a:endParaRPr lang="de-DE" altLang="zh-CN"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5"/>
          <a:stretch>
            <a:fillRect/>
          </a:stretch>
        </p:blipFill>
        <p:spPr>
          <a:xfrm>
            <a:off x="589644" y="98206"/>
            <a:ext cx="10718821" cy="4288980"/>
          </a:xfrm>
          <a:prstGeom prst="rect">
            <a:avLst/>
          </a:prstGeom>
        </p:spPr>
      </p:pic>
      <p:sp>
        <p:nvSpPr>
          <p:cNvPr id="13" name="文本框 12"/>
          <p:cNvSpPr txBox="1"/>
          <p:nvPr/>
        </p:nvSpPr>
        <p:spPr>
          <a:xfrm>
            <a:off x="0" y="6488668"/>
            <a:ext cx="60858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Image Credit: </a:t>
            </a:r>
            <a:r>
              <a:rPr lang="en-US" altLang="zh-CN" dirty="0">
                <a:latin typeface="Times New Roman" panose="02020603050405020304" pitchFamily="18" charset="0"/>
                <a:cs typeface="Times New Roman" panose="02020603050405020304" pitchFamily="18" charset="0"/>
                <a:hlinkClick r:id="rId4"/>
              </a:rPr>
              <a:t>NeurIPS - Ariel Data Challenge 2024 | Kaggle</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5C06CE1-9F8C-9E87-F3B6-B0736B9CDE66}"/>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13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C96EB-28DE-BFCB-8020-27DE7262DAD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48128A2-6048-74DB-1B41-C4487D9B8436}"/>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0716BB56-A895-DA38-4BD9-409DC5C119D5}"/>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04D976A-7FA0-FAF0-0089-E6BD74A9EFF0}"/>
              </a:ext>
            </a:extLst>
          </p:cNvPr>
          <p:cNvPicPr>
            <a:picLocks noChangeAspect="1"/>
          </p:cNvPicPr>
          <p:nvPr/>
        </p:nvPicPr>
        <p:blipFill>
          <a:blip r:embed="rId2"/>
          <a:stretch>
            <a:fillRect/>
          </a:stretch>
        </p:blipFill>
        <p:spPr>
          <a:xfrm>
            <a:off x="462749" y="3799939"/>
            <a:ext cx="11469701" cy="1219370"/>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05405D68-15BF-64D2-69B6-25DD100B20D8}"/>
              </a:ext>
            </a:extLst>
          </p:cNvPr>
          <p:cNvPicPr>
            <a:picLocks noChangeAspect="1"/>
          </p:cNvPicPr>
          <p:nvPr/>
        </p:nvPicPr>
        <p:blipFill>
          <a:blip r:embed="rId3"/>
          <a:stretch>
            <a:fillRect/>
          </a:stretch>
        </p:blipFill>
        <p:spPr>
          <a:xfrm>
            <a:off x="481222" y="5453228"/>
            <a:ext cx="11412543" cy="828791"/>
          </a:xfrm>
          <a:prstGeom prst="rect">
            <a:avLst/>
          </a:prstGeom>
          <a:ln>
            <a:noFill/>
          </a:ln>
          <a:effectLst>
            <a:outerShdw blurRad="292100" dist="139700" dir="2700000" algn="tl" rotWithShape="0">
              <a:srgbClr val="333333">
                <a:alpha val="65000"/>
              </a:srgbClr>
            </a:outerShdw>
          </a:effectLst>
        </p:spPr>
      </p:pic>
      <p:sp>
        <p:nvSpPr>
          <p:cNvPr id="9" name="文本框 8">
            <a:extLst>
              <a:ext uri="{FF2B5EF4-FFF2-40B4-BE49-F238E27FC236}">
                <a16:creationId xmlns:a16="http://schemas.microsoft.com/office/drawing/2014/main" id="{4C0E26A7-82A2-4A05-BE96-E5EF47602C4A}"/>
              </a:ext>
            </a:extLst>
          </p:cNvPr>
          <p:cNvSpPr txBox="1"/>
          <p:nvPr/>
        </p:nvSpPr>
        <p:spPr>
          <a:xfrm>
            <a:off x="925945" y="5028565"/>
            <a:ext cx="1068416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we sum up the pixels on the y-axis to transform the data into 2D images</a:t>
            </a:r>
          </a:p>
        </p:txBody>
      </p:sp>
      <p:sp>
        <p:nvSpPr>
          <p:cNvPr id="11" name="文本框 10">
            <a:extLst>
              <a:ext uri="{FF2B5EF4-FFF2-40B4-BE49-F238E27FC236}">
                <a16:creationId xmlns:a16="http://schemas.microsoft.com/office/drawing/2014/main" id="{7A2A76B1-DE44-8A9A-1CBD-0D3E3F0C10ED}"/>
              </a:ext>
            </a:extLst>
          </p:cNvPr>
          <p:cNvSpPr txBox="1"/>
          <p:nvPr/>
        </p:nvSpPr>
        <p:spPr>
          <a:xfrm>
            <a:off x="361149" y="3164015"/>
            <a:ext cx="11128886"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We create the dataset by adding the FGS frame, crushed in one column, at the end of the AIRS data cube.  </a:t>
            </a:r>
          </a:p>
          <a:p>
            <a:r>
              <a:rPr lang="zh-CN" altLang="en-US" dirty="0">
                <a:latin typeface="Times New Roman" panose="02020603050405020304" pitchFamily="18" charset="0"/>
                <a:cs typeface="Times New Roman" panose="02020603050405020304" pitchFamily="18" charset="0"/>
              </a:rPr>
              <a:t>The images are normalized using the star spectrum extracted from the images themselves.</a:t>
            </a:r>
          </a:p>
        </p:txBody>
      </p:sp>
      <p:pic>
        <p:nvPicPr>
          <p:cNvPr id="10" name="图片 9">
            <a:extLst>
              <a:ext uri="{FF2B5EF4-FFF2-40B4-BE49-F238E27FC236}">
                <a16:creationId xmlns:a16="http://schemas.microsoft.com/office/drawing/2014/main" id="{691F98EE-519D-00B8-9EE8-E8408AF2E840}"/>
              </a:ext>
            </a:extLst>
          </p:cNvPr>
          <p:cNvPicPr>
            <a:picLocks noChangeAspect="1"/>
          </p:cNvPicPr>
          <p:nvPr/>
        </p:nvPicPr>
        <p:blipFill>
          <a:blip r:embed="rId4"/>
          <a:stretch>
            <a:fillRect/>
          </a:stretch>
        </p:blipFill>
        <p:spPr>
          <a:xfrm>
            <a:off x="361149" y="1509997"/>
            <a:ext cx="8192643" cy="1543265"/>
          </a:xfrm>
          <a:prstGeom prst="rect">
            <a:avLst/>
          </a:prstGeom>
          <a:ln>
            <a:noFill/>
          </a:ln>
          <a:effectLst>
            <a:outerShdw blurRad="292100" dist="139700" dir="2700000" algn="tl" rotWithShape="0">
              <a:srgbClr val="333333">
                <a:alpha val="65000"/>
              </a:srgbClr>
            </a:outerShdw>
          </a:effectLst>
        </p:spPr>
      </p:pic>
      <p:sp>
        <p:nvSpPr>
          <p:cNvPr id="13" name="文本框 12">
            <a:extLst>
              <a:ext uri="{FF2B5EF4-FFF2-40B4-BE49-F238E27FC236}">
                <a16:creationId xmlns:a16="http://schemas.microsoft.com/office/drawing/2014/main" id="{6CB934FE-766B-FBF1-42B0-393C01B16DA1}"/>
              </a:ext>
            </a:extLst>
          </p:cNvPr>
          <p:cNvSpPr txBox="1"/>
          <p:nvPr/>
        </p:nvSpPr>
        <p:spPr>
          <a:xfrm>
            <a:off x="361149" y="1157180"/>
            <a:ext cx="6174508" cy="369332"/>
          </a:xfrm>
          <a:prstGeom prst="rect">
            <a:avLst/>
          </a:prstGeom>
          <a:noFill/>
        </p:spPr>
        <p:txBody>
          <a:bodyPr wrap="square">
            <a:spAutoFit/>
          </a:bodyPr>
          <a:lstStyle/>
          <a:p>
            <a:pPr algn="l" fontAlgn="base"/>
            <a:r>
              <a:rPr lang="en-US" altLang="zh-CN" b="1" i="0" dirty="0">
                <a:effectLst/>
                <a:latin typeface="Times New Roman" panose="02020603050405020304" pitchFamily="18" charset="0"/>
              </a:rPr>
              <a:t>1D-CNN for mean transit depth</a:t>
            </a:r>
          </a:p>
        </p:txBody>
      </p:sp>
    </p:spTree>
    <p:extLst>
      <p:ext uri="{BB962C8B-B14F-4D97-AF65-F5344CB8AC3E}">
        <p14:creationId xmlns:p14="http://schemas.microsoft.com/office/powerpoint/2010/main" val="261208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9235E-ADFC-935B-CEE3-86A9865ED47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BEF53E1-344C-3F73-A60A-B80ED504FFAC}"/>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76467AD4-9424-61CB-0E73-8350AD27B6E7}"/>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7349B14F-2FBD-3DD2-BE2B-A3520E6FA419}"/>
              </a:ext>
            </a:extLst>
          </p:cNvPr>
          <p:cNvPicPr>
            <a:picLocks noChangeAspect="1"/>
          </p:cNvPicPr>
          <p:nvPr/>
        </p:nvPicPr>
        <p:blipFill>
          <a:blip r:embed="rId2"/>
          <a:stretch>
            <a:fillRect/>
          </a:stretch>
        </p:blipFill>
        <p:spPr>
          <a:xfrm>
            <a:off x="271952" y="1929388"/>
            <a:ext cx="11374437" cy="4163006"/>
          </a:xfrm>
          <a:prstGeom prst="rect">
            <a:avLst/>
          </a:prstGeom>
          <a:ln>
            <a:noFill/>
          </a:ln>
          <a:effectLst>
            <a:outerShdw blurRad="292100" dist="139700" dir="2700000" algn="tl" rotWithShape="0">
              <a:srgbClr val="333333">
                <a:alpha val="65000"/>
              </a:srgbClr>
            </a:outerShdw>
          </a:effectLst>
        </p:spPr>
      </p:pic>
      <p:sp>
        <p:nvSpPr>
          <p:cNvPr id="8" name="文本框 7">
            <a:extLst>
              <a:ext uri="{FF2B5EF4-FFF2-40B4-BE49-F238E27FC236}">
                <a16:creationId xmlns:a16="http://schemas.microsoft.com/office/drawing/2014/main" id="{8B0A590C-A548-2605-B1C5-D600C2BEE763}"/>
              </a:ext>
            </a:extLst>
          </p:cNvPr>
          <p:cNvSpPr txBox="1"/>
          <p:nvPr/>
        </p:nvSpPr>
        <p:spPr>
          <a:xfrm>
            <a:off x="647323" y="1209948"/>
            <a:ext cx="6097554"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We divide the images by the star flux assuming the first and last 50 instants belong to the out of transit. </a:t>
            </a:r>
          </a:p>
        </p:txBody>
      </p:sp>
    </p:spTree>
    <p:extLst>
      <p:ext uri="{BB962C8B-B14F-4D97-AF65-F5344CB8AC3E}">
        <p14:creationId xmlns:p14="http://schemas.microsoft.com/office/powerpoint/2010/main" val="348739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4D4A9-7DE5-6A2E-9F05-E10AFD5C37C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C030F85-A3C3-A353-AAAE-C1D3FC934D68}"/>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8A4EDBDA-39BE-98F3-72E3-E490FC66093D}"/>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811ABAE-B214-4ED0-0D3D-182530317034}"/>
              </a:ext>
            </a:extLst>
          </p:cNvPr>
          <p:cNvSpPr txBox="1"/>
          <p:nvPr/>
        </p:nvSpPr>
        <p:spPr>
          <a:xfrm>
            <a:off x="602769" y="1157180"/>
            <a:ext cx="10813376" cy="646331"/>
          </a:xfrm>
          <a:prstGeom prst="rect">
            <a:avLst/>
          </a:prstGeom>
          <a:noFill/>
        </p:spPr>
        <p:txBody>
          <a:bodyPr wrap="square">
            <a:spAutoFit/>
          </a:bodyPr>
          <a:lstStyle/>
          <a:p>
            <a:r>
              <a:rPr lang="en-US" altLang="zh-CN" b="0" i="0" dirty="0">
                <a:effectLst/>
                <a:latin typeface="Times New Roman" panose="02020603050405020304" pitchFamily="18" charset="0"/>
              </a:rPr>
              <a:t>We start by computing a "white curve", that is actually the sum of the signal over the all image, as a function of time. We split the data and normalize the train/valid/test data.</a:t>
            </a:r>
            <a:endParaRPr lang="zh-CN" altLang="en-US" dirty="0"/>
          </a:p>
        </p:txBody>
      </p:sp>
      <p:pic>
        <p:nvPicPr>
          <p:cNvPr id="9" name="图片 8">
            <a:extLst>
              <a:ext uri="{FF2B5EF4-FFF2-40B4-BE49-F238E27FC236}">
                <a16:creationId xmlns:a16="http://schemas.microsoft.com/office/drawing/2014/main" id="{6FFEFD8F-62D2-CF9F-FE5B-ACB7EE966000}"/>
              </a:ext>
            </a:extLst>
          </p:cNvPr>
          <p:cNvPicPr>
            <a:picLocks noChangeAspect="1"/>
          </p:cNvPicPr>
          <p:nvPr/>
        </p:nvPicPr>
        <p:blipFill>
          <a:blip r:embed="rId2"/>
          <a:stretch>
            <a:fillRect/>
          </a:stretch>
        </p:blipFill>
        <p:spPr>
          <a:xfrm>
            <a:off x="1096134" y="1803511"/>
            <a:ext cx="9999731" cy="4486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523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7BA88-7762-8D21-851A-7ABAB12C4CF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85798F6-CDD3-45D1-3D6C-C58347A86CC4}"/>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A3B15275-1FC7-F653-5B0E-F861C80FB490}"/>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72BCEB4C-9334-EC99-AC35-754437DE3BC0}"/>
              </a:ext>
            </a:extLst>
          </p:cNvPr>
          <p:cNvPicPr>
            <a:picLocks noChangeAspect="1"/>
          </p:cNvPicPr>
          <p:nvPr/>
        </p:nvPicPr>
        <p:blipFill>
          <a:blip r:embed="rId2"/>
          <a:stretch>
            <a:fillRect/>
          </a:stretch>
        </p:blipFill>
        <p:spPr>
          <a:xfrm>
            <a:off x="778774" y="1131162"/>
            <a:ext cx="10766526" cy="53575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35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5E9AD-4EFE-0870-BF09-DC7460D3725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C9833DC-A792-7F29-F4B0-B770E19AD754}"/>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C629CA4A-F237-189A-4AEA-1CC93C6AC606}"/>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B429CD7-B536-00F0-4647-5349E64DF4A8}"/>
              </a:ext>
            </a:extLst>
          </p:cNvPr>
          <p:cNvPicPr>
            <a:picLocks noChangeAspect="1"/>
          </p:cNvPicPr>
          <p:nvPr/>
        </p:nvPicPr>
        <p:blipFill>
          <a:blip r:embed="rId2"/>
          <a:stretch>
            <a:fillRect/>
          </a:stretch>
        </p:blipFill>
        <p:spPr>
          <a:xfrm>
            <a:off x="585248" y="1366084"/>
            <a:ext cx="4316691" cy="4913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53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7D203-DFFC-DB81-A9D6-E083C5D7814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3B49185-7CC6-3A2C-6DB7-E64A9EB9A841}"/>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Train 1D CNN</a:t>
            </a:r>
          </a:p>
        </p:txBody>
      </p:sp>
      <p:sp>
        <p:nvSpPr>
          <p:cNvPr id="3" name="矩形 2">
            <a:extLst>
              <a:ext uri="{FF2B5EF4-FFF2-40B4-BE49-F238E27FC236}">
                <a16:creationId xmlns:a16="http://schemas.microsoft.com/office/drawing/2014/main" id="{AAA0664D-B0C6-993E-5B47-DC9686D6FB22}"/>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ADC81DB-405D-0FDB-D2C0-99AA7AA61BF9}"/>
              </a:ext>
            </a:extLst>
          </p:cNvPr>
          <p:cNvPicPr>
            <a:picLocks noChangeAspect="1"/>
          </p:cNvPicPr>
          <p:nvPr/>
        </p:nvPicPr>
        <p:blipFill>
          <a:blip r:embed="rId2"/>
          <a:stretch>
            <a:fillRect/>
          </a:stretch>
        </p:blipFill>
        <p:spPr>
          <a:xfrm>
            <a:off x="352563" y="1355517"/>
            <a:ext cx="11353857" cy="5053189"/>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5EF98680-7806-A052-20B0-0A0A145BB79A}"/>
              </a:ext>
            </a:extLst>
          </p:cNvPr>
          <p:cNvPicPr>
            <a:picLocks noChangeAspect="1"/>
          </p:cNvPicPr>
          <p:nvPr/>
        </p:nvPicPr>
        <p:blipFill>
          <a:blip r:embed="rId3"/>
          <a:stretch>
            <a:fillRect/>
          </a:stretch>
        </p:blipFill>
        <p:spPr>
          <a:xfrm>
            <a:off x="7035539" y="1884219"/>
            <a:ext cx="4190052" cy="4376706"/>
          </a:xfrm>
          <a:prstGeom prst="rect">
            <a:avLst/>
          </a:prstGeom>
        </p:spPr>
      </p:pic>
    </p:spTree>
    <p:extLst>
      <p:ext uri="{BB962C8B-B14F-4D97-AF65-F5344CB8AC3E}">
        <p14:creationId xmlns:p14="http://schemas.microsoft.com/office/powerpoint/2010/main" val="126497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3A368-4A6D-301E-F67D-579973F4C71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0A187E4-600F-BEAF-DD71-6A3A45364E10}"/>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Train 1D CNN</a:t>
            </a:r>
          </a:p>
        </p:txBody>
      </p:sp>
      <p:sp>
        <p:nvSpPr>
          <p:cNvPr id="3" name="矩形 2">
            <a:extLst>
              <a:ext uri="{FF2B5EF4-FFF2-40B4-BE49-F238E27FC236}">
                <a16:creationId xmlns:a16="http://schemas.microsoft.com/office/drawing/2014/main" id="{23297B0C-CC1B-5F87-A5FA-CE3A2B26AF90}"/>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2EF78CEA-CA6C-B84D-C734-CF44EF5EB66C}"/>
              </a:ext>
            </a:extLst>
          </p:cNvPr>
          <p:cNvPicPr>
            <a:picLocks noChangeAspect="1"/>
          </p:cNvPicPr>
          <p:nvPr/>
        </p:nvPicPr>
        <p:blipFill>
          <a:blip r:embed="rId2"/>
          <a:stretch>
            <a:fillRect/>
          </a:stretch>
        </p:blipFill>
        <p:spPr>
          <a:xfrm>
            <a:off x="669011" y="1368928"/>
            <a:ext cx="8262656" cy="49079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916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A985E-53D1-1D59-2342-170F0BA32709}"/>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D1F2B47-5DC4-F042-0265-BC3F8D2EA6A8}"/>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1D CNN Inference</a:t>
            </a:r>
          </a:p>
        </p:txBody>
      </p:sp>
      <p:sp>
        <p:nvSpPr>
          <p:cNvPr id="3" name="矩形 2">
            <a:extLst>
              <a:ext uri="{FF2B5EF4-FFF2-40B4-BE49-F238E27FC236}">
                <a16:creationId xmlns:a16="http://schemas.microsoft.com/office/drawing/2014/main" id="{67E98DBE-713B-3114-1D71-A1F0AF16B9D0}"/>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BCCB0D8-712F-FB19-0609-4063451CBC11}"/>
              </a:ext>
            </a:extLst>
          </p:cNvPr>
          <p:cNvPicPr>
            <a:picLocks noChangeAspect="1"/>
          </p:cNvPicPr>
          <p:nvPr/>
        </p:nvPicPr>
        <p:blipFill>
          <a:blip r:embed="rId2"/>
          <a:stretch>
            <a:fillRect/>
          </a:stretch>
        </p:blipFill>
        <p:spPr>
          <a:xfrm>
            <a:off x="529817" y="1248707"/>
            <a:ext cx="5215201" cy="4900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16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83E2-9E3D-08E3-48F2-706B1C40FA6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6B2CDB0-0C36-0C21-C9BF-53C0A4F30133}"/>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1D CNN Inference</a:t>
            </a:r>
          </a:p>
        </p:txBody>
      </p:sp>
      <p:sp>
        <p:nvSpPr>
          <p:cNvPr id="3" name="矩形 2">
            <a:extLst>
              <a:ext uri="{FF2B5EF4-FFF2-40B4-BE49-F238E27FC236}">
                <a16:creationId xmlns:a16="http://schemas.microsoft.com/office/drawing/2014/main" id="{47AFB949-7B99-F9FB-4462-1FA754F914EB}"/>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9748FD6-E251-A8F7-15C1-CA75B8A277A4}"/>
              </a:ext>
            </a:extLst>
          </p:cNvPr>
          <p:cNvSpPr txBox="1"/>
          <p:nvPr/>
        </p:nvSpPr>
        <p:spPr>
          <a:xfrm>
            <a:off x="584200" y="1307099"/>
            <a:ext cx="9428018" cy="646331"/>
          </a:xfrm>
          <a:prstGeom prst="rect">
            <a:avLst/>
          </a:prstGeom>
          <a:noFill/>
        </p:spPr>
        <p:txBody>
          <a:bodyPr wrap="square">
            <a:spAutoFit/>
          </a:bodyPr>
          <a:lstStyle/>
          <a:p>
            <a:r>
              <a:rPr lang="en-US" altLang="zh-CN" b="0" i="0" dirty="0">
                <a:effectLst/>
                <a:latin typeface="Times New Roman" panose="02020603050405020304" pitchFamily="18" charset="0"/>
              </a:rPr>
              <a:t>Then, we perform the MC Dropout to obtain the mean prediction and the uncertainty associated. We choose to compute 1000 instances.</a:t>
            </a:r>
            <a:endParaRPr lang="zh-CN" altLang="en-US" dirty="0"/>
          </a:p>
        </p:txBody>
      </p:sp>
      <p:pic>
        <p:nvPicPr>
          <p:cNvPr id="8" name="图片 7">
            <a:extLst>
              <a:ext uri="{FF2B5EF4-FFF2-40B4-BE49-F238E27FC236}">
                <a16:creationId xmlns:a16="http://schemas.microsoft.com/office/drawing/2014/main" id="{BFFC348B-0A63-DCD5-15F9-FDF0EFAD717A}"/>
              </a:ext>
            </a:extLst>
          </p:cNvPr>
          <p:cNvPicPr>
            <a:picLocks noChangeAspect="1"/>
          </p:cNvPicPr>
          <p:nvPr/>
        </p:nvPicPr>
        <p:blipFill>
          <a:blip r:embed="rId2"/>
          <a:stretch>
            <a:fillRect/>
          </a:stretch>
        </p:blipFill>
        <p:spPr>
          <a:xfrm>
            <a:off x="447443" y="2218624"/>
            <a:ext cx="10155903" cy="38731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272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246D3-BAAD-B0E9-FE4C-8166BAA2F3E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503B128-08EB-CD94-C2CD-E3FF42657251}"/>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1D CNN Inference</a:t>
            </a:r>
          </a:p>
        </p:txBody>
      </p:sp>
      <p:sp>
        <p:nvSpPr>
          <p:cNvPr id="3" name="矩形 2">
            <a:extLst>
              <a:ext uri="{FF2B5EF4-FFF2-40B4-BE49-F238E27FC236}">
                <a16:creationId xmlns:a16="http://schemas.microsoft.com/office/drawing/2014/main" id="{67FDA6F2-170C-2C00-660E-448477261801}"/>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6A0B975-6C66-EAA7-D622-0BAC2B1F09E6}"/>
              </a:ext>
            </a:extLst>
          </p:cNvPr>
          <p:cNvPicPr>
            <a:picLocks noChangeAspect="1"/>
          </p:cNvPicPr>
          <p:nvPr/>
        </p:nvPicPr>
        <p:blipFill>
          <a:blip r:embed="rId2"/>
          <a:stretch>
            <a:fillRect/>
          </a:stretch>
        </p:blipFill>
        <p:spPr>
          <a:xfrm>
            <a:off x="127755" y="1157180"/>
            <a:ext cx="11224940" cy="4550893"/>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20EE022E-C89E-A648-6EDE-1F1EBE115649}"/>
              </a:ext>
            </a:extLst>
          </p:cNvPr>
          <p:cNvPicPr>
            <a:picLocks noChangeAspect="1"/>
          </p:cNvPicPr>
          <p:nvPr/>
        </p:nvPicPr>
        <p:blipFill>
          <a:blip r:embed="rId3"/>
          <a:stretch>
            <a:fillRect/>
          </a:stretch>
        </p:blipFill>
        <p:spPr>
          <a:xfrm>
            <a:off x="5182166" y="1865066"/>
            <a:ext cx="6170529" cy="3708613"/>
          </a:xfrm>
          <a:prstGeom prst="rect">
            <a:avLst/>
          </a:prstGeom>
        </p:spPr>
      </p:pic>
    </p:spTree>
    <p:extLst>
      <p:ext uri="{BB962C8B-B14F-4D97-AF65-F5344CB8AC3E}">
        <p14:creationId xmlns:p14="http://schemas.microsoft.com/office/powerpoint/2010/main" val="70817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1952" y="449294"/>
            <a:ext cx="598983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Outline</a:t>
            </a:r>
            <a:endParaRPr lang="zh-CN" altLang="en-US" sz="4000" b="1"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762340" y="1238060"/>
            <a:ext cx="1018702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n"/>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Recall the Task for Ariel Data Challenge</a:t>
            </a:r>
          </a:p>
          <a:p>
            <a:pPr marL="342900" lvl="0" indent="-342900" eaLnBrk="0" fontAlgn="base" hangingPunct="0">
              <a:spcBef>
                <a:spcPct val="0"/>
              </a:spcBef>
              <a:spcAft>
                <a:spcPct val="0"/>
              </a:spcAft>
              <a:buFont typeface="Wingdings" panose="05000000000000000000" pitchFamily="2" charset="2"/>
              <a:buChar char="n"/>
            </a:pPr>
            <a:r>
              <a:rPr kumimoji="0" lang="en-US" altLang="zh-CN" sz="2800" b="1" i="0" u="none" strike="noStrike" cap="none" normalizeH="0" baseline="0" dirty="0">
                <a:ln>
                  <a:noFill/>
                </a:ln>
                <a:solidFill>
                  <a:srgbClr val="333333"/>
                </a:solidFill>
                <a:effectLst/>
                <a:latin typeface="Times New Roman" panose="02020603050405020304" pitchFamily="18" charset="0"/>
                <a:ea typeface="Open Sans"/>
                <a:cs typeface="Times New Roman" panose="02020603050405020304" pitchFamily="18" charset="0"/>
              </a:rPr>
              <a:t>Calibration Details</a:t>
            </a:r>
          </a:p>
          <a:p>
            <a:pPr marL="342900" lvl="0" indent="-342900" eaLnBrk="0" fontAlgn="base" hangingPunct="0">
              <a:spcBef>
                <a:spcPct val="0"/>
              </a:spcBef>
              <a:spcAft>
                <a:spcPct val="0"/>
              </a:spcAft>
              <a:buFont typeface="Wingdings" panose="05000000000000000000" pitchFamily="2" charset="2"/>
              <a:buChar char="n"/>
            </a:pPr>
            <a:r>
              <a:rPr kumimoji="0" lang="en-US" altLang="zh-CN" sz="2800" b="1" i="0" u="none" strike="noStrike" cap="none" normalizeH="0" baseline="0" dirty="0">
                <a:ln>
                  <a:noFill/>
                </a:ln>
                <a:solidFill>
                  <a:srgbClr val="333333"/>
                </a:solidFill>
                <a:effectLst/>
                <a:latin typeface="Times New Roman" panose="02020603050405020304" pitchFamily="18" charset="0"/>
                <a:ea typeface="Open Sans"/>
                <a:cs typeface="Times New Roman" panose="02020603050405020304" pitchFamily="18" charset="0"/>
              </a:rPr>
              <a:t>Explanation </a:t>
            </a:r>
            <a:r>
              <a:rPr lang="en-US" altLang="zh-CN" sz="2800" b="1" dirty="0">
                <a:solidFill>
                  <a:srgbClr val="333333"/>
                </a:solidFill>
                <a:latin typeface="Times New Roman" panose="02020603050405020304" pitchFamily="18" charset="0"/>
                <a:ea typeface="Open Sans"/>
                <a:cs typeface="Times New Roman" panose="02020603050405020304" pitchFamily="18" charset="0"/>
              </a:rPr>
              <a:t>on </a:t>
            </a:r>
            <a:r>
              <a:rPr kumimoji="0" lang="en-US" altLang="zh-CN" sz="2800" b="1" i="0" u="none" strike="noStrike" cap="none" normalizeH="0" baseline="0" dirty="0">
                <a:ln>
                  <a:noFill/>
                </a:ln>
                <a:solidFill>
                  <a:srgbClr val="333333"/>
                </a:solidFill>
                <a:effectLst/>
                <a:latin typeface="Times New Roman" panose="02020603050405020304" pitchFamily="18" charset="0"/>
                <a:ea typeface="Open Sans"/>
                <a:cs typeface="Times New Roman" panose="02020603050405020304" pitchFamily="18" charset="0"/>
              </a:rPr>
              <a:t>Official Baseline Solution</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Data Preparation</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1D-CNN for mean transit depth</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2D CNN for atmospheric features</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Combine 1D and 2D CNN output for FINAL SPECTRA</a:t>
            </a:r>
          </a:p>
          <a:p>
            <a:pPr marL="457200" indent="-457200" eaLnBrk="0" fontAlgn="base" hangingPunct="0">
              <a:spcBef>
                <a:spcPct val="0"/>
              </a:spcBef>
              <a:spcAft>
                <a:spcPct val="0"/>
              </a:spcAft>
              <a:buFont typeface="Wingdings" panose="05000000000000000000" pitchFamily="2" charset="2"/>
              <a:buChar char="n"/>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Insights</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Possible Tricks for Baseline Improvement</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DL-Tech1 : End-to-End Transformer-Based Solution</a:t>
            </a:r>
          </a:p>
          <a:p>
            <a:pPr marL="914400" lvl="1" indent="-457200" eaLnBrk="0" fontAlgn="base" hangingPunct="0">
              <a:spcBef>
                <a:spcPct val="0"/>
              </a:spcBef>
              <a:spcAft>
                <a:spcPct val="0"/>
              </a:spcAft>
              <a:buFont typeface="Wingdings" panose="05000000000000000000" pitchFamily="2" charset="2"/>
              <a:buChar char="p"/>
            </a:pPr>
            <a:r>
              <a:rPr lang="en-US" altLang="zh-CN" sz="2800" b="1" dirty="0">
                <a:solidFill>
                  <a:srgbClr val="333333"/>
                </a:solidFill>
                <a:latin typeface="Times New Roman" panose="02020603050405020304" pitchFamily="18" charset="0"/>
                <a:ea typeface="Open Sans"/>
                <a:cs typeface="Times New Roman" panose="02020603050405020304" pitchFamily="18" charset="0"/>
              </a:rPr>
              <a:t>DL-Tech2 : Consider 3D Convolutional Module</a:t>
            </a:r>
          </a:p>
          <a:p>
            <a:pPr marL="914400" lvl="1" indent="-457200" eaLnBrk="0" fontAlgn="base" hangingPunct="0">
              <a:spcBef>
                <a:spcPct val="0"/>
              </a:spcBef>
              <a:spcAft>
                <a:spcPct val="0"/>
              </a:spcAft>
              <a:buFont typeface="Wingdings" panose="05000000000000000000" pitchFamily="2" charset="2"/>
              <a:buChar char="p"/>
            </a:pPr>
            <a:endParaRPr lang="en-US" altLang="zh-CN" sz="2800" b="1" dirty="0">
              <a:solidFill>
                <a:srgbClr val="333333"/>
              </a:solidFill>
              <a:latin typeface="Times New Roman" panose="02020603050405020304" pitchFamily="18" charset="0"/>
              <a:ea typeface="Open Sans"/>
              <a:cs typeface="Times New Roman" panose="02020603050405020304" pitchFamily="18" charset="0"/>
            </a:endParaRPr>
          </a:p>
        </p:txBody>
      </p:sp>
      <p:sp>
        <p:nvSpPr>
          <p:cNvPr id="3" name="矩形 2">
            <a:extLst>
              <a:ext uri="{FF2B5EF4-FFF2-40B4-BE49-F238E27FC236}">
                <a16:creationId xmlns:a16="http://schemas.microsoft.com/office/drawing/2014/main" id="{B22FE41F-5FAF-4223-3E59-C348A2B12A05}"/>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98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1F8D4AF-0A0F-802E-2B0E-9A3ACE3254C2}"/>
              </a:ext>
            </a:extLst>
          </p:cNvPr>
          <p:cNvPicPr>
            <a:picLocks noChangeAspect="1"/>
          </p:cNvPicPr>
          <p:nvPr/>
        </p:nvPicPr>
        <p:blipFill>
          <a:blip r:embed="rId2"/>
          <a:srcRect t="1789"/>
          <a:stretch/>
        </p:blipFill>
        <p:spPr>
          <a:xfrm>
            <a:off x="536111" y="1523999"/>
            <a:ext cx="6649378" cy="2544799"/>
          </a:xfrm>
          <a:prstGeom prst="rect">
            <a:avLst/>
          </a:prstGeom>
          <a:ln>
            <a:noFill/>
          </a:ln>
          <a:effectLst>
            <a:outerShdw blurRad="292100" dist="139700" dir="2700000" algn="tl" rotWithShape="0">
              <a:srgbClr val="333333">
                <a:alpha val="65000"/>
              </a:srgbClr>
            </a:outerShdw>
          </a:effectLst>
        </p:spPr>
      </p:pic>
      <p:sp>
        <p:nvSpPr>
          <p:cNvPr id="4" name="文本框 3">
            <a:extLst>
              <a:ext uri="{FF2B5EF4-FFF2-40B4-BE49-F238E27FC236}">
                <a16:creationId xmlns:a16="http://schemas.microsoft.com/office/drawing/2014/main" id="{1E3A5686-7551-ECB5-8274-10E98AE8CC2D}"/>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1D CNN Inference</a:t>
            </a:r>
          </a:p>
        </p:txBody>
      </p:sp>
      <p:sp>
        <p:nvSpPr>
          <p:cNvPr id="5" name="矩形 4">
            <a:extLst>
              <a:ext uri="{FF2B5EF4-FFF2-40B4-BE49-F238E27FC236}">
                <a16:creationId xmlns:a16="http://schemas.microsoft.com/office/drawing/2014/main" id="{1981E729-DA33-0F4C-E989-FC90D4DAD0FC}"/>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3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443D5-CAF4-864D-51FE-5AC556D8B66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86BA27E-ECF6-8FC9-D70D-0D9392028BF7}"/>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Preprocessing for 2D CNN</a:t>
            </a:r>
          </a:p>
        </p:txBody>
      </p:sp>
      <p:sp>
        <p:nvSpPr>
          <p:cNvPr id="5" name="矩形 4">
            <a:extLst>
              <a:ext uri="{FF2B5EF4-FFF2-40B4-BE49-F238E27FC236}">
                <a16:creationId xmlns:a16="http://schemas.microsoft.com/office/drawing/2014/main" id="{33D6C5A1-4336-91C0-15F1-B2DA9BCF989E}"/>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BDBCEB36-45F2-7126-5776-A19AB89273AC}"/>
              </a:ext>
            </a:extLst>
          </p:cNvPr>
          <p:cNvSpPr txBox="1"/>
          <p:nvPr/>
        </p:nvSpPr>
        <p:spPr>
          <a:xfrm>
            <a:off x="417944" y="1195194"/>
            <a:ext cx="9899073" cy="646331"/>
          </a:xfrm>
          <a:prstGeom prst="rect">
            <a:avLst/>
          </a:prstGeom>
          <a:noFill/>
        </p:spPr>
        <p:txBody>
          <a:bodyPr wrap="square">
            <a:spAutoFit/>
          </a:bodyPr>
          <a:lstStyle/>
          <a:p>
            <a:pPr algn="l" fontAlgn="base"/>
            <a:r>
              <a:rPr lang="en-US" altLang="zh-CN" b="1" i="0" dirty="0">
                <a:effectLst/>
                <a:latin typeface="Times New Roman" panose="02020603050405020304" pitchFamily="18" charset="0"/>
              </a:rPr>
              <a:t>2D CNN for atmospheric features</a:t>
            </a:r>
          </a:p>
          <a:p>
            <a:pPr algn="l" fontAlgn="base"/>
            <a:r>
              <a:rPr lang="en-US" altLang="zh-CN" b="0" i="0" dirty="0">
                <a:effectLst/>
                <a:latin typeface="Times New Roman" panose="02020603050405020304" pitchFamily="18" charset="0"/>
              </a:rPr>
              <a:t>We now remove the mean value (transit depth) of the spectra to keep the atmospheric features only</a:t>
            </a:r>
          </a:p>
        </p:txBody>
      </p:sp>
      <p:pic>
        <p:nvPicPr>
          <p:cNvPr id="7" name="图片 6">
            <a:extLst>
              <a:ext uri="{FF2B5EF4-FFF2-40B4-BE49-F238E27FC236}">
                <a16:creationId xmlns:a16="http://schemas.microsoft.com/office/drawing/2014/main" id="{8CEDDD38-E8DA-FA8D-DB26-D5F366F7A2F0}"/>
              </a:ext>
            </a:extLst>
          </p:cNvPr>
          <p:cNvPicPr>
            <a:picLocks noChangeAspect="1"/>
          </p:cNvPicPr>
          <p:nvPr/>
        </p:nvPicPr>
        <p:blipFill>
          <a:blip r:embed="rId2"/>
          <a:stretch>
            <a:fillRect/>
          </a:stretch>
        </p:blipFill>
        <p:spPr>
          <a:xfrm>
            <a:off x="501073" y="1879539"/>
            <a:ext cx="7988049" cy="1615461"/>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0C38AAA4-D45C-FBB9-3BA0-7EA5BE00A6B4}"/>
              </a:ext>
            </a:extLst>
          </p:cNvPr>
          <p:cNvPicPr>
            <a:picLocks noChangeAspect="1"/>
          </p:cNvPicPr>
          <p:nvPr/>
        </p:nvPicPr>
        <p:blipFill>
          <a:blip r:embed="rId3"/>
          <a:stretch>
            <a:fillRect/>
          </a:stretch>
        </p:blipFill>
        <p:spPr>
          <a:xfrm>
            <a:off x="501073" y="3646458"/>
            <a:ext cx="9603509" cy="2740035"/>
          </a:xfrm>
          <a:prstGeom prst="rect">
            <a:avLst/>
          </a:prstGeom>
          <a:ln>
            <a:noFill/>
          </a:ln>
          <a:effectLst>
            <a:outerShdw blurRad="292100" dist="139700" dir="2700000" algn="tl" rotWithShape="0">
              <a:srgbClr val="333333">
                <a:alpha val="65000"/>
              </a:srgbClr>
            </a:outerShdw>
          </a:effectLst>
        </p:spPr>
      </p:pic>
      <p:sp>
        <p:nvSpPr>
          <p:cNvPr id="11" name="文本框 10">
            <a:extLst>
              <a:ext uri="{FF2B5EF4-FFF2-40B4-BE49-F238E27FC236}">
                <a16:creationId xmlns:a16="http://schemas.microsoft.com/office/drawing/2014/main" id="{2F492215-A289-E4DB-F014-C58FD27BFA88}"/>
              </a:ext>
            </a:extLst>
          </p:cNvPr>
          <p:cNvSpPr txBox="1"/>
          <p:nvPr/>
        </p:nvSpPr>
        <p:spPr>
          <a:xfrm>
            <a:off x="4232563" y="3880804"/>
            <a:ext cx="7700819" cy="369332"/>
          </a:xfrm>
          <a:prstGeom prst="rect">
            <a:avLst/>
          </a:prstGeom>
          <a:solidFill>
            <a:schemeClr val="bg1"/>
          </a:solidFill>
        </p:spPr>
        <p:txBody>
          <a:bodyPr wrap="square">
            <a:spAutoFit/>
          </a:bodyPr>
          <a:lstStyle/>
          <a:p>
            <a:r>
              <a:rPr lang="en-US" altLang="zh-CN" b="0" i="0" dirty="0">
                <a:effectLst/>
                <a:latin typeface="Times New Roman" panose="02020603050405020304" pitchFamily="18" charset="0"/>
                <a:cs typeface="Times New Roman" panose="02020603050405020304" pitchFamily="18" charset="0"/>
              </a:rPr>
              <a:t>We normalize the targets so that they range between -1 and 1, centered on zero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39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4E91A-CA3B-B292-AF2D-4A339CF6539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F5F8542-98E1-E7FD-F85A-33CCEC46802C}"/>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Preprocessing for 2D CNN</a:t>
            </a:r>
          </a:p>
        </p:txBody>
      </p:sp>
      <p:sp>
        <p:nvSpPr>
          <p:cNvPr id="5" name="矩形 4">
            <a:extLst>
              <a:ext uri="{FF2B5EF4-FFF2-40B4-BE49-F238E27FC236}">
                <a16:creationId xmlns:a16="http://schemas.microsoft.com/office/drawing/2014/main" id="{6D05FD5F-25B0-CBC3-CE5F-432636B5CD42}"/>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B42A524-12C2-473B-25D9-35405913801C}"/>
              </a:ext>
            </a:extLst>
          </p:cNvPr>
          <p:cNvPicPr>
            <a:picLocks noChangeAspect="1"/>
          </p:cNvPicPr>
          <p:nvPr/>
        </p:nvPicPr>
        <p:blipFill>
          <a:blip r:embed="rId2"/>
          <a:stretch>
            <a:fillRect/>
          </a:stretch>
        </p:blipFill>
        <p:spPr>
          <a:xfrm>
            <a:off x="410152" y="1831163"/>
            <a:ext cx="11076132" cy="3983521"/>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2CFB796F-0A9C-F609-19DC-0F2DDC150A4B}"/>
              </a:ext>
            </a:extLst>
          </p:cNvPr>
          <p:cNvPicPr>
            <a:picLocks noChangeAspect="1"/>
          </p:cNvPicPr>
          <p:nvPr/>
        </p:nvPicPr>
        <p:blipFill>
          <a:blip r:embed="rId3"/>
          <a:stretch>
            <a:fillRect/>
          </a:stretch>
        </p:blipFill>
        <p:spPr>
          <a:xfrm>
            <a:off x="1286652" y="2220512"/>
            <a:ext cx="3617857" cy="15283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695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D0DC-782E-0ADC-C7BA-83E94A74334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46A17C6-FFE5-18F2-51B7-1F58531D6190}"/>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Preprocessing for 2D CNN</a:t>
            </a:r>
          </a:p>
        </p:txBody>
      </p:sp>
      <p:sp>
        <p:nvSpPr>
          <p:cNvPr id="5" name="矩形 4">
            <a:extLst>
              <a:ext uri="{FF2B5EF4-FFF2-40B4-BE49-F238E27FC236}">
                <a16:creationId xmlns:a16="http://schemas.microsoft.com/office/drawing/2014/main" id="{6DB8616B-69FC-0E11-2BA1-383874FC705F}"/>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6E195FF9-B4FB-7A26-47E6-9FB73F3541D8}"/>
              </a:ext>
            </a:extLst>
          </p:cNvPr>
          <p:cNvPicPr>
            <a:picLocks noChangeAspect="1"/>
          </p:cNvPicPr>
          <p:nvPr/>
        </p:nvPicPr>
        <p:blipFill>
          <a:blip r:embed="rId2"/>
          <a:stretch>
            <a:fillRect/>
          </a:stretch>
        </p:blipFill>
        <p:spPr>
          <a:xfrm>
            <a:off x="445940" y="1344018"/>
            <a:ext cx="8326012" cy="4391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404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917C3-79D7-C57E-16F6-1E4AEC64C1B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FA5DF5A-E022-54C5-A8E0-D00CCE2330A2}"/>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Preprocessing for 2D CNN</a:t>
            </a:r>
          </a:p>
        </p:txBody>
      </p:sp>
      <p:sp>
        <p:nvSpPr>
          <p:cNvPr id="5" name="矩形 4">
            <a:extLst>
              <a:ext uri="{FF2B5EF4-FFF2-40B4-BE49-F238E27FC236}">
                <a16:creationId xmlns:a16="http://schemas.microsoft.com/office/drawing/2014/main" id="{9707F8B6-28E0-164C-9EA9-A06CB3A077E4}"/>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BFA6353-65BF-4D74-D5DA-8C8FEBE00210}"/>
              </a:ext>
            </a:extLst>
          </p:cNvPr>
          <p:cNvPicPr>
            <a:picLocks noChangeAspect="1"/>
          </p:cNvPicPr>
          <p:nvPr/>
        </p:nvPicPr>
        <p:blipFill>
          <a:blip r:embed="rId2"/>
          <a:srcRect b="13279"/>
          <a:stretch/>
        </p:blipFill>
        <p:spPr>
          <a:xfrm>
            <a:off x="253090" y="1157180"/>
            <a:ext cx="4648849" cy="2057075"/>
          </a:xfrm>
          <a:prstGeom prst="rect">
            <a:avLst/>
          </a:prstGeom>
          <a:ln>
            <a:noFill/>
          </a:ln>
          <a:effectLst>
            <a:outerShdw blurRad="292100" dist="139700" dir="2700000" algn="tl" rotWithShape="0">
              <a:srgbClr val="333333">
                <a:alpha val="65000"/>
              </a:srgbClr>
            </a:outerShdw>
          </a:effectLst>
        </p:spPr>
      </p:pic>
      <p:sp>
        <p:nvSpPr>
          <p:cNvPr id="8" name="文本框 7">
            <a:extLst>
              <a:ext uri="{FF2B5EF4-FFF2-40B4-BE49-F238E27FC236}">
                <a16:creationId xmlns:a16="http://schemas.microsoft.com/office/drawing/2014/main" id="{DF8765C5-B352-AC3F-A95C-1DE2375FC6C4}"/>
              </a:ext>
            </a:extLst>
          </p:cNvPr>
          <p:cNvSpPr txBox="1"/>
          <p:nvPr/>
        </p:nvSpPr>
        <p:spPr>
          <a:xfrm>
            <a:off x="3429000" y="1473265"/>
            <a:ext cx="8301181" cy="369332"/>
          </a:xfrm>
          <a:prstGeom prst="rect">
            <a:avLst/>
          </a:prstGeom>
          <a:solidFill>
            <a:schemeClr val="bg1"/>
          </a:solidFill>
        </p:spPr>
        <p:txBody>
          <a:bodyPr wrap="square">
            <a:spAutoFit/>
          </a:bodyPr>
          <a:lstStyle/>
          <a:p>
            <a:r>
              <a:rPr lang="en-US" altLang="zh-CN" b="0" i="0" dirty="0">
                <a:effectLst/>
                <a:latin typeface="-apple-system"/>
              </a:rPr>
              <a:t>We remove the mean value of the in-transit to get relative data like the targets</a:t>
            </a:r>
            <a:endParaRPr lang="zh-CN" altLang="en-US" dirty="0"/>
          </a:p>
        </p:txBody>
      </p:sp>
      <p:pic>
        <p:nvPicPr>
          <p:cNvPr id="12" name="图片 11">
            <a:extLst>
              <a:ext uri="{FF2B5EF4-FFF2-40B4-BE49-F238E27FC236}">
                <a16:creationId xmlns:a16="http://schemas.microsoft.com/office/drawing/2014/main" id="{C4306687-3310-E823-8E93-C8E4446D64E5}"/>
              </a:ext>
            </a:extLst>
          </p:cNvPr>
          <p:cNvPicPr>
            <a:picLocks noChangeAspect="1"/>
          </p:cNvPicPr>
          <p:nvPr/>
        </p:nvPicPr>
        <p:blipFill>
          <a:blip r:embed="rId3"/>
          <a:stretch>
            <a:fillRect/>
          </a:stretch>
        </p:blipFill>
        <p:spPr>
          <a:xfrm>
            <a:off x="253090" y="3373558"/>
            <a:ext cx="7944959" cy="3115110"/>
          </a:xfrm>
          <a:prstGeom prst="rect">
            <a:avLst/>
          </a:prstGeom>
          <a:ln>
            <a:noFill/>
          </a:ln>
          <a:effectLst>
            <a:outerShdw blurRad="292100" dist="139700" dir="2700000" algn="tl" rotWithShape="0">
              <a:srgbClr val="333333">
                <a:alpha val="65000"/>
              </a:srgbClr>
            </a:outerShdw>
          </a:effectLst>
        </p:spPr>
      </p:pic>
      <p:sp>
        <p:nvSpPr>
          <p:cNvPr id="10" name="文本框 9">
            <a:extLst>
              <a:ext uri="{FF2B5EF4-FFF2-40B4-BE49-F238E27FC236}">
                <a16:creationId xmlns:a16="http://schemas.microsoft.com/office/drawing/2014/main" id="{6D780499-B105-01DF-1FDA-85BF724B5C0F}"/>
              </a:ext>
            </a:extLst>
          </p:cNvPr>
          <p:cNvSpPr txBox="1"/>
          <p:nvPr/>
        </p:nvSpPr>
        <p:spPr>
          <a:xfrm>
            <a:off x="3545364" y="3610403"/>
            <a:ext cx="8393546" cy="369332"/>
          </a:xfrm>
          <a:prstGeom prst="rect">
            <a:avLst/>
          </a:prstGeom>
          <a:solidFill>
            <a:schemeClr val="bg1"/>
          </a:solidFill>
        </p:spPr>
        <p:txBody>
          <a:bodyPr wrap="square">
            <a:spAutoFit/>
          </a:bodyPr>
          <a:lstStyle/>
          <a:p>
            <a:r>
              <a:rPr lang="en-US" altLang="zh-CN" b="0" i="0" dirty="0">
                <a:effectLst/>
                <a:latin typeface="Times New Roman" panose="02020603050405020304" pitchFamily="18" charset="0"/>
                <a:cs typeface="Times New Roman" panose="02020603050405020304" pitchFamily="18" charset="0"/>
              </a:rPr>
              <a:t>We use the same normalization as for the targets, i.e. between -1 and 1 centered on zero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74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BDACB-2F88-87BB-85FD-D1160EA8DA3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E80646F-7E8F-0A15-71DF-C266F08E2CEC}"/>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Train 2D CNN</a:t>
            </a:r>
          </a:p>
        </p:txBody>
      </p:sp>
      <p:sp>
        <p:nvSpPr>
          <p:cNvPr id="5" name="矩形 4">
            <a:extLst>
              <a:ext uri="{FF2B5EF4-FFF2-40B4-BE49-F238E27FC236}">
                <a16:creationId xmlns:a16="http://schemas.microsoft.com/office/drawing/2014/main" id="{7C29FD27-0EE7-62DD-0143-4B63B102193D}"/>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B97806D-213E-8B4E-27D9-B5C38828A36E}"/>
              </a:ext>
            </a:extLst>
          </p:cNvPr>
          <p:cNvPicPr>
            <a:picLocks noChangeAspect="1"/>
          </p:cNvPicPr>
          <p:nvPr/>
        </p:nvPicPr>
        <p:blipFill>
          <a:blip r:embed="rId2"/>
          <a:stretch>
            <a:fillRect/>
          </a:stretch>
        </p:blipFill>
        <p:spPr>
          <a:xfrm>
            <a:off x="508835" y="1310932"/>
            <a:ext cx="3692876" cy="5097774"/>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AF549FBB-291F-3630-32B4-B1E172BC5379}"/>
              </a:ext>
            </a:extLst>
          </p:cNvPr>
          <p:cNvPicPr>
            <a:picLocks noChangeAspect="1"/>
          </p:cNvPicPr>
          <p:nvPr/>
        </p:nvPicPr>
        <p:blipFill>
          <a:blip r:embed="rId3"/>
          <a:stretch>
            <a:fillRect/>
          </a:stretch>
        </p:blipFill>
        <p:spPr>
          <a:xfrm>
            <a:off x="4438570" y="1310932"/>
            <a:ext cx="3640261" cy="5097774"/>
          </a:xfrm>
          <a:prstGeom prst="rect">
            <a:avLst/>
          </a:prstGeom>
          <a:ln>
            <a:noFill/>
          </a:ln>
          <a:effectLst>
            <a:outerShdw blurRad="292100" dist="139700" dir="2700000" algn="tl" rotWithShape="0">
              <a:srgbClr val="333333">
                <a:alpha val="65000"/>
              </a:srgbClr>
            </a:outerShdw>
          </a:effectLst>
        </p:spPr>
      </p:pic>
      <p:pic>
        <p:nvPicPr>
          <p:cNvPr id="11" name="图片 10">
            <a:extLst>
              <a:ext uri="{FF2B5EF4-FFF2-40B4-BE49-F238E27FC236}">
                <a16:creationId xmlns:a16="http://schemas.microsoft.com/office/drawing/2014/main" id="{7FEE147B-4734-465A-A0C3-2D846664C0BC}"/>
              </a:ext>
            </a:extLst>
          </p:cNvPr>
          <p:cNvPicPr>
            <a:picLocks noChangeAspect="1"/>
          </p:cNvPicPr>
          <p:nvPr/>
        </p:nvPicPr>
        <p:blipFill>
          <a:blip r:embed="rId4"/>
          <a:stretch>
            <a:fillRect/>
          </a:stretch>
        </p:blipFill>
        <p:spPr>
          <a:xfrm>
            <a:off x="8241612" y="1427428"/>
            <a:ext cx="3501750" cy="1596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269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82792-E343-BD52-B5A4-831CCC22C2C0}"/>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Recall the Task for Ariel Data Challenge</a:t>
            </a:r>
          </a:p>
        </p:txBody>
      </p:sp>
      <p:sp>
        <p:nvSpPr>
          <p:cNvPr id="3" name="矩形 2">
            <a:extLst>
              <a:ext uri="{FF2B5EF4-FFF2-40B4-BE49-F238E27FC236}">
                <a16:creationId xmlns:a16="http://schemas.microsoft.com/office/drawing/2014/main" id="{C6DAB742-4F8F-45C0-5ECF-3779D341A81F}"/>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9604351-5B3B-54CF-7857-214C3908DC5A}"/>
                  </a:ext>
                </a:extLst>
              </p:cNvPr>
              <p:cNvSpPr txBox="1"/>
              <p:nvPr/>
            </p:nvSpPr>
            <p:spPr>
              <a:xfrm>
                <a:off x="951081" y="1442931"/>
                <a:ext cx="7368310" cy="456714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challenge's primary objective is to process these exposures to produce a single, clean spectrum for each exoplanet, summarizing the</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𝑟</m:t>
                        </m:r>
                      </m:e>
                      <m:sub>
                        <m:r>
                          <a:rPr lang="zh-CN" altLang="en-US" i="1" dirty="0" smtClean="0">
                            <a:latin typeface="Cambria Math" panose="02040503050406030204" pitchFamily="18" charset="0"/>
                            <a:ea typeface="微软雅黑" panose="020B0503020204020204" pitchFamily="34" charset="-122"/>
                          </a:rPr>
                          <m:t>𝑝</m:t>
                        </m:r>
                      </m:sub>
                    </m:sSub>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𝑟</m:t>
                        </m:r>
                      </m:e>
                      <m:sub>
                        <m:r>
                          <a:rPr lang="en-US" altLang="zh-CN" b="0" i="1" dirty="0" smtClean="0">
                            <a:latin typeface="Cambria Math" panose="02040503050406030204" pitchFamily="18" charset="0"/>
                            <a:ea typeface="微软雅黑" panose="020B0503020204020204" pitchFamily="34" charset="-122"/>
                          </a:rPr>
                          <m:t>𝑠</m:t>
                        </m:r>
                      </m:sub>
                    </m:sSub>
                  </m:oMath>
                </a14:m>
                <a:r>
                  <a:rPr lang="en-US" altLang="zh-CN" dirty="0">
                    <a:latin typeface="Times New Roman" panose="02020603050405020304" pitchFamily="18" charset="0"/>
                    <a:cs typeface="Times New Roman" panose="02020603050405020304" pitchFamily="18" charset="0"/>
                  </a:rPr>
                  <a:t> values across all wavelengths.</a:t>
                </a:r>
              </a:p>
              <a:p>
                <a:r>
                  <a:rPr lang="zh-CN" altLang="en-US" dirty="0">
                    <a:latin typeface="微软雅黑" panose="020B0503020204020204" pitchFamily="34" charset="-122"/>
                    <a:ea typeface="微软雅黑" panose="020B0503020204020204" pitchFamily="34" charset="-122"/>
                  </a:rPr>
                  <a:t>挑战的主要目标是处理这些曝光数据，为每个系外行星生成一个干净的单一光谱，汇总所有波长下的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𝑟</m:t>
                        </m:r>
                      </m:e>
                      <m:sub>
                        <m:r>
                          <a:rPr lang="zh-CN" altLang="en-US" i="1" dirty="0" smtClean="0">
                            <a:latin typeface="Cambria Math" panose="02040503050406030204" pitchFamily="18" charset="0"/>
                            <a:ea typeface="微软雅黑" panose="020B0503020204020204" pitchFamily="34" charset="-122"/>
                          </a:rPr>
                          <m:t>𝑝</m:t>
                        </m:r>
                      </m:sub>
                    </m:sSub>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𝑟</m:t>
                        </m:r>
                      </m:e>
                      <m:sub>
                        <m:r>
                          <a:rPr lang="en-US" altLang="zh-CN" b="0" i="1" dirty="0" smtClean="0">
                            <a:latin typeface="Cambria Math" panose="02040503050406030204" pitchFamily="18" charset="0"/>
                            <a:ea typeface="微软雅黑" panose="020B0503020204020204" pitchFamily="34" charset="-122"/>
                          </a:rPr>
                          <m:t>𝑠</m:t>
                        </m:r>
                      </m:sub>
                    </m:sSub>
                  </m:oMath>
                </a14:m>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exposure are subject to noises and the images or spectrum are not perfect. The Jitter noise has a complex signature that the ML model should recognize to produce a better spectra.</a:t>
                </a:r>
              </a:p>
              <a:p>
                <a:r>
                  <a:rPr lang="zh-CN" altLang="en-US" dirty="0">
                    <a:latin typeface="微软雅黑" panose="020B0503020204020204" pitchFamily="34" charset="-122"/>
                    <a:ea typeface="微软雅黑" panose="020B0503020204020204" pitchFamily="34" charset="-122"/>
                  </a:rPr>
                  <a:t>图像或光谱并不完美。抖动噪声具有复杂的特征，机器学习模型需要识别这些特征以生成更好的光谱。</a:t>
                </a:r>
                <a:endParaRPr lang="en-US" altLang="zh-CN" dirty="0">
                  <a:latin typeface="微软雅黑" panose="020B0503020204020204" pitchFamily="34" charset="-122"/>
                  <a:ea typeface="微软雅黑" panose="020B0503020204020204" pitchFamily="34" charset="-122"/>
                </a:endParaRPr>
              </a:p>
              <a:p>
                <a:endParaRPr lang="zh-CN" altLang="en-US" dirty="0"/>
              </a:p>
              <a:p>
                <a:r>
                  <a:rPr lang="en-US" altLang="zh-CN" dirty="0">
                    <a:latin typeface="Times New Roman" panose="02020603050405020304" pitchFamily="18" charset="0"/>
                    <a:cs typeface="Times New Roman" panose="02020603050405020304" pitchFamily="18" charset="0"/>
                  </a:rPr>
                  <a:t>Different techniques are possible and are up to the participant imagination to produce a novel (and hopefully better) solution to this task.</a:t>
                </a:r>
              </a:p>
              <a:p>
                <a:r>
                  <a:rPr lang="zh-CN" altLang="en-US" dirty="0">
                    <a:latin typeface="微软雅黑" panose="020B0503020204020204" pitchFamily="34" charset="-122"/>
                    <a:ea typeface="微软雅黑" panose="020B0503020204020204" pitchFamily="34" charset="-122"/>
                  </a:rPr>
                  <a:t>这些曝光数据受到噪声的影响，可以使用不同的技术，参与者可以发挥想象力，提出一种新颖（并且希望更好）的解决方案来完成这一任务。</a:t>
                </a:r>
              </a:p>
            </p:txBody>
          </p:sp>
        </mc:Choice>
        <mc:Fallback xmlns="">
          <p:sp>
            <p:nvSpPr>
              <p:cNvPr id="7" name="文本框 6">
                <a:extLst>
                  <a:ext uri="{FF2B5EF4-FFF2-40B4-BE49-F238E27FC236}">
                    <a16:creationId xmlns:a16="http://schemas.microsoft.com/office/drawing/2014/main" id="{89604351-5B3B-54CF-7857-214C3908DC5A}"/>
                  </a:ext>
                </a:extLst>
              </p:cNvPr>
              <p:cNvSpPr txBox="1">
                <a:spLocks noRot="1" noChangeAspect="1" noMove="1" noResize="1" noEditPoints="1" noAdjustHandles="1" noChangeArrowheads="1" noChangeShapeType="1" noTextEdit="1"/>
              </p:cNvSpPr>
              <p:nvPr/>
            </p:nvSpPr>
            <p:spPr>
              <a:xfrm>
                <a:off x="951081" y="1442931"/>
                <a:ext cx="7368310" cy="4567148"/>
              </a:xfrm>
              <a:prstGeom prst="rect">
                <a:avLst/>
              </a:prstGeom>
              <a:blipFill>
                <a:blip r:embed="rId2"/>
                <a:stretch>
                  <a:fillRect l="-662" t="-801" r="-993" b="-120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6D0285E-06D1-4E81-89E6-CB4265C25EEA}"/>
              </a:ext>
            </a:extLst>
          </p:cNvPr>
          <p:cNvPicPr>
            <a:picLocks noChangeAspect="1"/>
          </p:cNvPicPr>
          <p:nvPr/>
        </p:nvPicPr>
        <p:blipFill rotWithShape="1">
          <a:blip r:embed="rId3"/>
          <a:srcRect l="2727" t="10599" r="63720" b="42002"/>
          <a:stretch/>
        </p:blipFill>
        <p:spPr>
          <a:xfrm>
            <a:off x="9008050" y="1442931"/>
            <a:ext cx="1936407" cy="1355356"/>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39B9B2B0-D421-1DC6-C342-33A23A501DAF}"/>
              </a:ext>
            </a:extLst>
          </p:cNvPr>
          <p:cNvPicPr>
            <a:picLocks noChangeAspect="1"/>
          </p:cNvPicPr>
          <p:nvPr/>
        </p:nvPicPr>
        <p:blipFill rotWithShape="1">
          <a:blip r:embed="rId3"/>
          <a:srcRect l="36280" t="10599" r="30729" b="42002"/>
          <a:stretch/>
        </p:blipFill>
        <p:spPr>
          <a:xfrm>
            <a:off x="9040516" y="2929093"/>
            <a:ext cx="1903941" cy="1355356"/>
          </a:xfrm>
          <a:prstGeom prst="rect">
            <a:avLst/>
          </a:prstGeom>
          <a:ln>
            <a:noFill/>
          </a:ln>
          <a:effectLst>
            <a:outerShdw blurRad="292100" dist="139700" dir="2700000" algn="tl" rotWithShape="0">
              <a:srgbClr val="333333">
                <a:alpha val="65000"/>
              </a:srgbClr>
            </a:outerShdw>
          </a:effectLst>
        </p:spPr>
      </p:pic>
      <p:pic>
        <p:nvPicPr>
          <p:cNvPr id="10" name="图片 9">
            <a:extLst>
              <a:ext uri="{FF2B5EF4-FFF2-40B4-BE49-F238E27FC236}">
                <a16:creationId xmlns:a16="http://schemas.microsoft.com/office/drawing/2014/main" id="{6450B91F-6390-980C-9905-E609EF8BA482}"/>
              </a:ext>
            </a:extLst>
          </p:cNvPr>
          <p:cNvPicPr>
            <a:picLocks noChangeAspect="1"/>
          </p:cNvPicPr>
          <p:nvPr/>
        </p:nvPicPr>
        <p:blipFill rotWithShape="1">
          <a:blip r:embed="rId3"/>
          <a:srcRect l="67810" t="10599" r="1289" b="42002"/>
          <a:stretch/>
        </p:blipFill>
        <p:spPr>
          <a:xfrm>
            <a:off x="9040516" y="4415255"/>
            <a:ext cx="1903941" cy="1447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4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06EBE-9D57-904C-D08B-2B097A5A7772}"/>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0BF7EB5-4959-1CB4-379E-0DFA5B86F006}"/>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Calibration</a:t>
            </a:r>
          </a:p>
        </p:txBody>
      </p:sp>
      <p:sp>
        <p:nvSpPr>
          <p:cNvPr id="3" name="矩形 2">
            <a:extLst>
              <a:ext uri="{FF2B5EF4-FFF2-40B4-BE49-F238E27FC236}">
                <a16:creationId xmlns:a16="http://schemas.microsoft.com/office/drawing/2014/main" id="{B6150533-2F1A-FCE0-E1C1-C10691B7DF63}"/>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770E14B-511D-1ADD-F21B-AFEC8539737C}"/>
                  </a:ext>
                </a:extLst>
              </p:cNvPr>
              <p:cNvSpPr/>
              <p:nvPr/>
            </p:nvSpPr>
            <p:spPr>
              <a:xfrm>
                <a:off x="355438" y="1194911"/>
                <a:ext cx="9850743" cy="1200329"/>
              </a:xfrm>
              <a:prstGeom prst="rect">
                <a:avLst/>
              </a:prstGeom>
            </p:spPr>
            <p:txBody>
              <a:bodyPr wrap="square">
                <a:spAutoFit/>
              </a:bodyPr>
              <a:lstStyle/>
              <a:p>
                <a:r>
                  <a:rPr lang="en-US" altLang="zh-CN" b="1" dirty="0"/>
                  <a:t>For each sample:</a:t>
                </a:r>
              </a:p>
              <a:p>
                <a:r>
                  <a:rPr lang="en-US" altLang="zh-CN" b="1" dirty="0"/>
                  <a:t>AIRS-CH0_signal.parquet</a:t>
                </a:r>
                <a:r>
                  <a:rPr lang="en-US" altLang="zh-CN" dirty="0"/>
                  <a:t>: </a:t>
                </a:r>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𝟏𝟏𝟐𝟓𝟎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𝟑𝟓𝟔</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𝟑𝟐</m:t>
                    </m:r>
                    <m:r>
                      <a:rPr lang="en-US" altLang="zh-CN" b="1" i="1" dirty="0" smtClean="0">
                        <a:latin typeface="Cambria Math" panose="02040503050406030204" pitchFamily="18" charset="0"/>
                      </a:rPr>
                      <m:t>) </m:t>
                    </m:r>
                  </m:oMath>
                </a14:m>
                <a:r>
                  <a:rPr lang="en-US" altLang="zh-CN" b="1" dirty="0"/>
                  <a:t>-&gt; </a:t>
                </a:r>
                <a14:m>
                  <m:oMath xmlns:m="http://schemas.openxmlformats.org/officeDocument/2006/math">
                    <m:d>
                      <m:dPr>
                        <m:ctrlP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ctrlPr>
                      </m:dPr>
                      <m:e>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𝟐𝟖𝟐</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e>
                    </m:d>
                  </m:oMath>
                </a14:m>
                <a:r>
                  <a:rPr lang="en-US" altLang="zh-CN" b="1" dirty="0"/>
                  <a:t> (time, spectral, spatial) </a:t>
                </a:r>
              </a:p>
              <a:p>
                <a:r>
                  <a:rPr lang="en-US" altLang="zh-CN" b="1" dirty="0"/>
                  <a:t>FGS1_signal.parquet</a:t>
                </a:r>
                <a:r>
                  <a:rPr lang="en-US" altLang="zh-CN" dirty="0"/>
                  <a:t>: </a:t>
                </a:r>
                <a14:m>
                  <m:oMath xmlns:m="http://schemas.openxmlformats.org/officeDocument/2006/math">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𝟏𝟑𝟓𝟎𝟎𝟎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𝟑𝟐</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𝟑𝟐</m:t>
                    </m:r>
                    <m:r>
                      <a:rPr lang="en-US" altLang="zh-CN" b="1" i="1" dirty="0" smtClean="0">
                        <a:latin typeface="Cambria Math" panose="02040503050406030204" pitchFamily="18" charset="0"/>
                      </a:rPr>
                      <m:t>) </m:t>
                    </m:r>
                  </m:oMath>
                </a14:m>
                <a:r>
                  <a:rPr lang="en-US" altLang="zh-CN" b="1" dirty="0"/>
                  <a:t>-&gt; </a:t>
                </a:r>
                <a14:m>
                  <m:oMath xmlns:m="http://schemas.openxmlformats.org/officeDocument/2006/math">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en-US"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8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oMath>
                </a14:m>
                <a:r>
                  <a:rPr lang="en-US" altLang="zh-CN" b="1" dirty="0"/>
                  <a:t> (time, spectral, spatial) </a:t>
                </a:r>
              </a:p>
              <a:p>
                <a:endParaRPr lang="en-US" altLang="zh-CN" b="1" dirty="0"/>
              </a:p>
            </p:txBody>
          </p:sp>
        </mc:Choice>
        <mc:Fallback xmlns="">
          <p:sp>
            <p:nvSpPr>
              <p:cNvPr id="16" name="矩形 15">
                <a:extLst>
                  <a:ext uri="{FF2B5EF4-FFF2-40B4-BE49-F238E27FC236}">
                    <a16:creationId xmlns:a16="http://schemas.microsoft.com/office/drawing/2014/main" id="{7770E14B-511D-1ADD-F21B-AFEC8539737C}"/>
                  </a:ext>
                </a:extLst>
              </p:cNvPr>
              <p:cNvSpPr>
                <a:spLocks noRot="1" noChangeAspect="1" noMove="1" noResize="1" noEditPoints="1" noAdjustHandles="1" noChangeArrowheads="1" noChangeShapeType="1" noTextEdit="1"/>
              </p:cNvSpPr>
              <p:nvPr/>
            </p:nvSpPr>
            <p:spPr>
              <a:xfrm>
                <a:off x="355438" y="1194911"/>
                <a:ext cx="9850743" cy="1200329"/>
              </a:xfrm>
              <a:prstGeom prst="rect">
                <a:avLst/>
              </a:prstGeom>
              <a:blipFill>
                <a:blip r:embed="rId2"/>
                <a:stretch>
                  <a:fillRect l="-495" t="-2538"/>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2C0EF03-E33F-A65A-EB96-641C84815608}"/>
              </a:ext>
            </a:extLst>
          </p:cNvPr>
          <p:cNvSpPr txBox="1"/>
          <p:nvPr/>
        </p:nvSpPr>
        <p:spPr>
          <a:xfrm>
            <a:off x="355438" y="2154437"/>
            <a:ext cx="9619835" cy="2308324"/>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Calibrating and Time Binning Astronomical Data </a:t>
            </a:r>
            <a:r>
              <a:rPr lang="zh-CN" altLang="en-US" b="1" dirty="0">
                <a:latin typeface="Times New Roman" panose="02020603050405020304" pitchFamily="18" charset="0"/>
                <a:cs typeface="Times New Roman" panose="02020603050405020304" pitchFamily="18" charset="0"/>
              </a:rPr>
              <a:t>校准和时间分箱天文数据</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1: Analog-to-Digital Conversion </a:t>
            </a:r>
            <a:r>
              <a:rPr lang="zh-CN" altLang="en-US" dirty="0">
                <a:latin typeface="Times New Roman" panose="02020603050405020304" pitchFamily="18" charset="0"/>
                <a:cs typeface="Times New Roman" panose="02020603050405020304" pitchFamily="18" charset="0"/>
              </a:rPr>
              <a:t>模拟到数字转换</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2: Mask hot/dead Pixel </a:t>
            </a:r>
            <a:r>
              <a:rPr lang="zh-CN" altLang="en-US" dirty="0">
                <a:latin typeface="Times New Roman" panose="02020603050405020304" pitchFamily="18" charset="0"/>
                <a:cs typeface="Times New Roman" panose="02020603050405020304" pitchFamily="18" charset="0"/>
              </a:rPr>
              <a:t>屏蔽热像素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坏像素</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2: Linearity Correction </a:t>
            </a:r>
            <a:r>
              <a:rPr lang="zh-CN" altLang="en-US" dirty="0">
                <a:latin typeface="Times New Roman" panose="02020603050405020304" pitchFamily="18" charset="0"/>
                <a:cs typeface="Times New Roman" panose="02020603050405020304" pitchFamily="18" charset="0"/>
              </a:rPr>
              <a:t>线性校正</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3: Dark Current Subtraction </a:t>
            </a:r>
            <a:r>
              <a:rPr lang="zh-CN" altLang="en-US" dirty="0">
                <a:latin typeface="Times New Roman" panose="02020603050405020304" pitchFamily="18" charset="0"/>
                <a:cs typeface="Times New Roman" panose="02020603050405020304" pitchFamily="18" charset="0"/>
              </a:rPr>
              <a:t>暗电流扣除</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4: Get Correlated Double Sampling (CDS) </a:t>
            </a:r>
            <a:r>
              <a:rPr lang="zh-CN" altLang="en-US" dirty="0">
                <a:latin typeface="Times New Roman" panose="02020603050405020304" pitchFamily="18" charset="0"/>
                <a:cs typeface="Times New Roman" panose="02020603050405020304" pitchFamily="18" charset="0"/>
              </a:rPr>
              <a:t>获取相关双重采样 </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5 (Optional): Time Binning </a:t>
            </a:r>
            <a:r>
              <a:rPr lang="zh-CN" altLang="en-US" dirty="0">
                <a:latin typeface="Times New Roman" panose="02020603050405020304" pitchFamily="18" charset="0"/>
                <a:cs typeface="Times New Roman" panose="02020603050405020304" pitchFamily="18" charset="0"/>
              </a:rPr>
              <a:t>时间分箱</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Step 6: Flat Field Correction </a:t>
            </a:r>
            <a:r>
              <a:rPr lang="zh-CN" altLang="en-US" dirty="0">
                <a:latin typeface="Times New Roman" panose="02020603050405020304" pitchFamily="18" charset="0"/>
                <a:cs typeface="Times New Roman" panose="02020603050405020304" pitchFamily="18" charset="0"/>
              </a:rPr>
              <a:t>平场校正</a:t>
            </a:r>
            <a:endParaRPr lang="en-US" altLang="zh-CN"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C7E907BA-1C50-41FE-B777-89D349709B3B}"/>
              </a:ext>
            </a:extLst>
          </p:cNvPr>
          <p:cNvPicPr>
            <a:picLocks noChangeAspect="1"/>
          </p:cNvPicPr>
          <p:nvPr/>
        </p:nvPicPr>
        <p:blipFill>
          <a:blip r:embed="rId3"/>
          <a:srcRect r="49066" b="80995"/>
          <a:stretch/>
        </p:blipFill>
        <p:spPr>
          <a:xfrm>
            <a:off x="9460291" y="960051"/>
            <a:ext cx="2159055" cy="115665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705B3B9-052C-C7DA-C581-1969AEB94EA3}"/>
                  </a:ext>
                </a:extLst>
              </p:cNvPr>
              <p:cNvSpPr txBox="1"/>
              <p:nvPr/>
            </p:nvSpPr>
            <p:spPr>
              <a:xfrm>
                <a:off x="443344" y="4377381"/>
                <a:ext cx="10815783" cy="2031325"/>
              </a:xfrm>
              <a:prstGeom prst="rect">
                <a:avLst/>
              </a:prstGeom>
              <a:noFill/>
            </p:spPr>
            <p:txBody>
              <a:bodyPr wrap="square" rtlCol="0">
                <a:spAutoFit/>
              </a:bodyPr>
              <a:lstStyle/>
              <a:p>
                <a:r>
                  <a:rPr lang="en-US" altLang="zh-CN" sz="1400" dirty="0">
                    <a:solidFill>
                      <a:srgbClr val="3C4043"/>
                    </a:solidFill>
                    <a:latin typeface="Times New Roman" panose="02020603050405020304" pitchFamily="18" charset="0"/>
                    <a:cs typeface="Times New Roman" panose="02020603050405020304" pitchFamily="18" charset="0"/>
                  </a:rPr>
                  <a:t>Q1: How does dimension of time decrease?</a:t>
                </a:r>
              </a:p>
              <a:p>
                <a:r>
                  <a:rPr lang="en-US" altLang="zh-CN" sz="1400" dirty="0">
                    <a:solidFill>
                      <a:srgbClr val="3C4043"/>
                    </a:solidFill>
                    <a:latin typeface="Times New Roman" panose="02020603050405020304" pitchFamily="18" charset="0"/>
                    <a:cs typeface="Times New Roman" panose="02020603050405020304" pitchFamily="18" charset="0"/>
                  </a:rPr>
                  <a:t>A1: </a:t>
                </a:r>
              </a:p>
              <a:p>
                <a:r>
                  <a:rPr lang="en-US" altLang="zh-CN" sz="1400" dirty="0">
                    <a:solidFill>
                      <a:srgbClr val="3C4043"/>
                    </a:solidFill>
                    <a:latin typeface="Times New Roman" panose="02020603050405020304" pitchFamily="18" charset="0"/>
                    <a:cs typeface="Times New Roman" panose="02020603050405020304" pitchFamily="18" charset="0"/>
                  </a:rPr>
                  <a:t>- The observations </a:t>
                </a:r>
                <a:r>
                  <a:rPr lang="en-US" altLang="zh-CN" sz="1400" b="0" i="0" dirty="0">
                    <a:solidFill>
                      <a:srgbClr val="3C4043"/>
                    </a:solidFill>
                    <a:effectLst/>
                    <a:latin typeface="Times New Roman" panose="02020603050405020304" pitchFamily="18" charset="0"/>
                    <a:cs typeface="Times New Roman" panose="02020603050405020304" pitchFamily="18" charset="0"/>
                  </a:rPr>
                  <a:t>are first conducted CDS. </a:t>
                </a:r>
                <a:endParaRPr lang="en-US" altLang="zh-CN" sz="1400" dirty="0">
                  <a:solidFill>
                    <a:srgbClr val="3C4043"/>
                  </a:solidFill>
                  <a:latin typeface="Times New Roman" panose="02020603050405020304" pitchFamily="18" charset="0"/>
                  <a:cs typeface="Times New Roman" panose="02020603050405020304" pitchFamily="18" charset="0"/>
                </a:endParaRPr>
              </a:p>
              <a:p>
                <a:r>
                  <a:rPr lang="en-US" altLang="zh-CN" sz="1400" i="0" dirty="0">
                    <a:solidFill>
                      <a:srgbClr val="3C4043"/>
                    </a:solidFill>
                    <a:effectLst/>
                    <a:latin typeface="Times New Roman" panose="02020603050405020304" pitchFamily="18" charset="0"/>
                    <a:cs typeface="Times New Roman" panose="02020603050405020304" pitchFamily="18" charset="0"/>
                  </a:rPr>
                  <a:t>AIRS: (</a:t>
                </a:r>
                <a:r>
                  <a:rPr lang="zh-CN" altLang="en-US" sz="1400" i="0" dirty="0">
                    <a:solidFill>
                      <a:srgbClr val="3C4043"/>
                    </a:solidFill>
                    <a:effectLst/>
                    <a:latin typeface="Times New Roman" panose="02020603050405020304" pitchFamily="18" charset="0"/>
                    <a:cs typeface="Times New Roman" panose="02020603050405020304" pitchFamily="18" charset="0"/>
                  </a:rPr>
                  <a:t>𝟏𝟏𝟐𝟓𝟎</a:t>
                </a:r>
                <a:r>
                  <a:rPr lang="en-US" altLang="zh-CN" sz="1400" i="0" dirty="0">
                    <a:solidFill>
                      <a:srgbClr val="3C4043"/>
                    </a:solidFill>
                    <a:effectLst/>
                    <a:latin typeface="Times New Roman" panose="02020603050405020304" pitchFamily="18" charset="0"/>
                    <a:cs typeface="Times New Roman" panose="02020603050405020304" pitchFamily="18" charset="0"/>
                  </a:rPr>
                  <a:t>,</a:t>
                </a:r>
                <a:r>
                  <a:rPr lang="zh-CN" altLang="en-US" sz="1400" i="0" dirty="0">
                    <a:solidFill>
                      <a:srgbClr val="3C4043"/>
                    </a:solidFill>
                    <a:effectLst/>
                    <a:latin typeface="Times New Roman" panose="02020603050405020304" pitchFamily="18" charset="0"/>
                    <a:cs typeface="Times New Roman" panose="02020603050405020304" pitchFamily="18" charset="0"/>
                  </a:rPr>
                  <a:t>𝟑𝟓𝟔</a:t>
                </a:r>
                <a:r>
                  <a:rPr lang="en-US" altLang="zh-CN" sz="1400" i="0" dirty="0">
                    <a:solidFill>
                      <a:srgbClr val="3C4043"/>
                    </a:solidFill>
                    <a:effectLst/>
                    <a:latin typeface="Times New Roman" panose="02020603050405020304" pitchFamily="18" charset="0"/>
                    <a:cs typeface="Times New Roman" panose="02020603050405020304" pitchFamily="18" charset="0"/>
                  </a:rPr>
                  <a:t>,</a:t>
                </a:r>
                <a:r>
                  <a:rPr lang="zh-CN" altLang="en-US" sz="1400" i="0" dirty="0">
                    <a:solidFill>
                      <a:srgbClr val="3C4043"/>
                    </a:solidFill>
                    <a:effectLst/>
                    <a:latin typeface="Times New Roman" panose="02020603050405020304" pitchFamily="18" charset="0"/>
                    <a:cs typeface="Times New Roman" panose="02020603050405020304" pitchFamily="18" charset="0"/>
                  </a:rPr>
                  <a:t>𝟑𝟐</a:t>
                </a:r>
                <a:r>
                  <a:rPr lang="en-US" altLang="zh-CN" sz="1400" i="0" dirty="0">
                    <a:solidFill>
                      <a:srgbClr val="3C4043"/>
                    </a:solidFill>
                    <a:effectLst/>
                    <a:latin typeface="Times New Roman" panose="02020603050405020304" pitchFamily="18" charset="0"/>
                    <a:cs typeface="Times New Roman" panose="02020603050405020304" pitchFamily="18" charset="0"/>
                  </a:rPr>
                  <a:t>) -&gt;</a:t>
                </a:r>
                <a14:m>
                  <m:oMath xmlns:m="http://schemas.openxmlformats.org/officeDocument/2006/math">
                    <m:r>
                      <a:rPr lang="en-US" altLang="zh-CN" sz="1400" b="0" i="1" dirty="0" smtClean="0">
                        <a:latin typeface="Cambria Math" panose="02040503050406030204" pitchFamily="18" charset="0"/>
                      </a:rPr>
                      <m:t>(</m:t>
                    </m:r>
                    <m:r>
                      <m:rPr>
                        <m:nor/>
                      </m:rPr>
                      <a:rPr lang="en-US" altLang="zh-CN" sz="1400" b="1" i="0" dirty="0" smtClean="0">
                        <a:solidFill>
                          <a:srgbClr val="FF0000"/>
                        </a:solidFill>
                        <a:effectLst/>
                        <a:latin typeface="Times New Roman" panose="02020603050405020304" pitchFamily="18" charset="0"/>
                        <a:cs typeface="Times New Roman" panose="02020603050405020304" pitchFamily="18" charset="0"/>
                      </a:rPr>
                      <m:t>5625</m:t>
                    </m:r>
                    <m:r>
                      <a:rPr lang="en-US" altLang="zh-CN" sz="1400" b="0" i="1" dirty="0" smtClean="0">
                        <a:latin typeface="Cambria Math" panose="02040503050406030204" pitchFamily="18" charset="0"/>
                      </a:rPr>
                      <m:t>,356,32) </m:t>
                    </m:r>
                  </m:oMath>
                </a14:m>
                <a:r>
                  <a:rPr lang="en-US" altLang="zh-CN" sz="1400" i="0" dirty="0">
                    <a:solidFill>
                      <a:srgbClr val="3C4043"/>
                    </a:solidFill>
                    <a:effectLst/>
                    <a:latin typeface="Times New Roman" panose="02020603050405020304" pitchFamily="18" charset="0"/>
                    <a:cs typeface="Times New Roman" panose="02020603050405020304" pitchFamily="18" charset="0"/>
                  </a:rPr>
                  <a:t>; FGS1: </a:t>
                </a:r>
                <a14:m>
                  <m:oMath xmlns:m="http://schemas.openxmlformats.org/officeDocument/2006/math">
                    <m:r>
                      <a:rPr lang="en-US" altLang="zh-CN" sz="1400" b="0" i="1" dirty="0" smtClean="0">
                        <a:latin typeface="Cambria Math" panose="02040503050406030204" pitchFamily="18" charset="0"/>
                      </a:rPr>
                      <m:t>(</m:t>
                    </m:r>
                    <m:r>
                      <m:rPr>
                        <m:nor/>
                      </m:rPr>
                      <a:rPr lang="en-US" altLang="zh-CN" sz="1400" b="1" i="0" dirty="0" smtClean="0">
                        <a:solidFill>
                          <a:srgbClr val="3C4043"/>
                        </a:solidFill>
                        <a:effectLst/>
                        <a:latin typeface="Times New Roman" panose="02020603050405020304" pitchFamily="18" charset="0"/>
                        <a:cs typeface="Times New Roman" panose="02020603050405020304" pitchFamily="18" charset="0"/>
                      </a:rPr>
                      <m:t>135000</m:t>
                    </m:r>
                    <m:r>
                      <a:rPr lang="en-US" altLang="zh-CN" sz="1400" b="0" i="1" dirty="0" smtClean="0">
                        <a:latin typeface="Cambria Math" panose="02040503050406030204" pitchFamily="18" charset="0"/>
                      </a:rPr>
                      <m:t>,32,32) </m:t>
                    </m:r>
                  </m:oMath>
                </a14:m>
                <a:r>
                  <a:rPr lang="en-US" altLang="zh-CN" sz="1400" i="0" dirty="0">
                    <a:solidFill>
                      <a:srgbClr val="3C4043"/>
                    </a:solidFill>
                    <a:effectLst/>
                    <a:latin typeface="Times New Roman" panose="02020603050405020304" pitchFamily="18" charset="0"/>
                    <a:cs typeface="Times New Roman" panose="02020603050405020304" pitchFamily="18" charset="0"/>
                  </a:rPr>
                  <a:t>-&gt;</a:t>
                </a:r>
                <a14:m>
                  <m:oMath xmlns:m="http://schemas.openxmlformats.org/officeDocument/2006/math">
                    <m:r>
                      <a:rPr lang="en-US" altLang="zh-CN" sz="1400" b="0" i="1" dirty="0" smtClean="0">
                        <a:latin typeface="Cambria Math" panose="02040503050406030204" pitchFamily="18" charset="0"/>
                      </a:rPr>
                      <m:t>(</m:t>
                    </m:r>
                    <m:r>
                      <m:rPr>
                        <m:nor/>
                      </m:rPr>
                      <a:rPr lang="en-US" altLang="zh-CN" sz="1400" b="1" dirty="0" smtClean="0">
                        <a:solidFill>
                          <a:srgbClr val="FF0000"/>
                        </a:solidFill>
                        <a:latin typeface="Times New Roman" panose="02020603050405020304" pitchFamily="18" charset="0"/>
                        <a:cs typeface="Times New Roman" panose="02020603050405020304" pitchFamily="18" charset="0"/>
                      </a:rPr>
                      <m:t>67500</m:t>
                    </m:r>
                    <m:r>
                      <a:rPr lang="en-US" altLang="zh-CN" sz="1400" b="0" i="1" dirty="0" smtClean="0">
                        <a:latin typeface="Cambria Math" panose="02040503050406030204" pitchFamily="18" charset="0"/>
                      </a:rPr>
                      <m:t>,32,32) </m:t>
                    </m:r>
                  </m:oMath>
                </a14:m>
                <a:endParaRPr lang="en-US" altLang="zh-CN" sz="1400" i="0" dirty="0">
                  <a:solidFill>
                    <a:srgbClr val="3C4043"/>
                  </a:solidFill>
                  <a:effectLst/>
                  <a:latin typeface="Times New Roman" panose="02020603050405020304" pitchFamily="18" charset="0"/>
                  <a:cs typeface="Times New Roman" panose="02020603050405020304" pitchFamily="18" charset="0"/>
                </a:endParaRPr>
              </a:p>
              <a:p>
                <a:r>
                  <a:rPr lang="en-US" altLang="zh-CN" sz="1400" dirty="0">
                    <a:solidFill>
                      <a:srgbClr val="3C4043"/>
                    </a:solidFill>
                    <a:latin typeface="Times New Roman" panose="02020603050405020304" pitchFamily="18" charset="0"/>
                    <a:cs typeface="Times New Roman" panose="02020603050405020304" pitchFamily="18" charset="0"/>
                  </a:rPr>
                  <a:t>- T</a:t>
                </a:r>
                <a:r>
                  <a:rPr lang="en-US" altLang="zh-CN" sz="1400" b="0" i="0" dirty="0">
                    <a:solidFill>
                      <a:srgbClr val="3C4043"/>
                    </a:solidFill>
                    <a:effectLst/>
                    <a:latin typeface="Times New Roman" panose="02020603050405020304" pitchFamily="18" charset="0"/>
                    <a:cs typeface="Times New Roman" panose="02020603050405020304" pitchFamily="18" charset="0"/>
                  </a:rPr>
                  <a:t>hen they are binned in time by group of 30 frames for AIRS  and 360 frames for FGS1.</a:t>
                </a:r>
              </a:p>
              <a:p>
                <a:r>
                  <a:rPr lang="en-US" altLang="zh-CN" sz="1400" i="0" dirty="0">
                    <a:solidFill>
                      <a:srgbClr val="3C4043"/>
                    </a:solidFill>
                    <a:effectLst/>
                    <a:latin typeface="Times New Roman" panose="02020603050405020304" pitchFamily="18" charset="0"/>
                    <a:cs typeface="Times New Roman" panose="02020603050405020304" pitchFamily="18" charset="0"/>
                  </a:rPr>
                  <a:t>AIRS: (5625,</a:t>
                </a:r>
                <a:r>
                  <a:rPr lang="zh-CN" altLang="en-US" sz="1400" i="0" dirty="0">
                    <a:solidFill>
                      <a:srgbClr val="3C4043"/>
                    </a:solidFill>
                    <a:effectLst/>
                    <a:latin typeface="Times New Roman" panose="02020603050405020304" pitchFamily="18" charset="0"/>
                    <a:cs typeface="Times New Roman" panose="02020603050405020304" pitchFamily="18" charset="0"/>
                  </a:rPr>
                  <a:t>𝟑𝟓𝟔</a:t>
                </a:r>
                <a:r>
                  <a:rPr lang="en-US" altLang="zh-CN" sz="1400" i="0" dirty="0">
                    <a:solidFill>
                      <a:srgbClr val="3C4043"/>
                    </a:solidFill>
                    <a:effectLst/>
                    <a:latin typeface="Times New Roman" panose="02020603050405020304" pitchFamily="18" charset="0"/>
                    <a:cs typeface="Times New Roman" panose="02020603050405020304" pitchFamily="18" charset="0"/>
                  </a:rPr>
                  <a:t>,</a:t>
                </a:r>
                <a:r>
                  <a:rPr lang="zh-CN" altLang="en-US" sz="1400" i="0" dirty="0">
                    <a:solidFill>
                      <a:srgbClr val="3C4043"/>
                    </a:solidFill>
                    <a:effectLst/>
                    <a:latin typeface="Times New Roman" panose="02020603050405020304" pitchFamily="18" charset="0"/>
                    <a:cs typeface="Times New Roman" panose="02020603050405020304" pitchFamily="18" charset="0"/>
                  </a:rPr>
                  <a:t>𝟑𝟐</a:t>
                </a:r>
                <a:r>
                  <a:rPr lang="en-US" altLang="zh-CN" sz="1400" i="0" dirty="0">
                    <a:solidFill>
                      <a:srgbClr val="3C4043"/>
                    </a:solidFill>
                    <a:effectLst/>
                    <a:latin typeface="Times New Roman" panose="02020603050405020304" pitchFamily="18" charset="0"/>
                    <a:cs typeface="Times New Roman" panose="02020603050405020304" pitchFamily="18" charset="0"/>
                  </a:rPr>
                  <a:t>) -&gt;</a:t>
                </a:r>
                <a14:m>
                  <m:oMath xmlns:m="http://schemas.openxmlformats.org/officeDocument/2006/math">
                    <m:r>
                      <a:rPr lang="en-US" altLang="zh-CN" sz="1400" b="0" i="1" dirty="0" smtClean="0">
                        <a:latin typeface="Cambria Math" panose="02040503050406030204" pitchFamily="18" charset="0"/>
                      </a:rPr>
                      <m:t>(</m:t>
                    </m:r>
                    <m:r>
                      <m:rPr>
                        <m:nor/>
                      </m:rPr>
                      <a:rPr lang="en-US" altLang="zh-CN" sz="1400" b="1" i="0" dirty="0" smtClean="0">
                        <a:solidFill>
                          <a:srgbClr val="FF0000"/>
                        </a:solidFill>
                        <a:latin typeface="Cambria Math" panose="02040503050406030204" pitchFamily="18" charset="0"/>
                      </a:rPr>
                      <m:t>187</m:t>
                    </m:r>
                    <m:r>
                      <a:rPr lang="en-US" altLang="zh-CN" sz="1400" b="0" i="1" dirty="0" smtClean="0">
                        <a:latin typeface="Cambria Math" panose="02040503050406030204" pitchFamily="18" charset="0"/>
                      </a:rPr>
                      <m:t>,356,32) </m:t>
                    </m:r>
                  </m:oMath>
                </a14:m>
                <a:r>
                  <a:rPr lang="en-US" altLang="zh-CN" sz="1400" i="0" dirty="0">
                    <a:solidFill>
                      <a:srgbClr val="3C4043"/>
                    </a:solidFill>
                    <a:effectLst/>
                    <a:latin typeface="Times New Roman" panose="02020603050405020304" pitchFamily="18" charset="0"/>
                    <a:cs typeface="Times New Roman" panose="02020603050405020304" pitchFamily="18" charset="0"/>
                  </a:rPr>
                  <a:t>; FGS1: </a:t>
                </a:r>
                <a14:m>
                  <m:oMath xmlns:m="http://schemas.openxmlformats.org/officeDocument/2006/math">
                    <m:r>
                      <a:rPr lang="en-US" altLang="zh-CN" sz="1400" b="0" i="1" dirty="0" smtClean="0">
                        <a:latin typeface="Cambria Math" panose="02040503050406030204" pitchFamily="18" charset="0"/>
                      </a:rPr>
                      <m:t>(</m:t>
                    </m:r>
                    <m:r>
                      <m:rPr>
                        <m:nor/>
                      </m:rPr>
                      <a:rPr lang="en-US" altLang="zh-CN" sz="1400" b="1" i="0" dirty="0" smtClean="0">
                        <a:solidFill>
                          <a:srgbClr val="3C4043"/>
                        </a:solidFill>
                        <a:effectLst/>
                        <a:latin typeface="Times New Roman" panose="02020603050405020304" pitchFamily="18" charset="0"/>
                        <a:cs typeface="Times New Roman" panose="02020603050405020304" pitchFamily="18" charset="0"/>
                      </a:rPr>
                      <m:t>135000</m:t>
                    </m:r>
                    <m:r>
                      <a:rPr lang="en-US" altLang="zh-CN" sz="1400" b="0" i="1" dirty="0" smtClean="0">
                        <a:latin typeface="Cambria Math" panose="02040503050406030204" pitchFamily="18" charset="0"/>
                      </a:rPr>
                      <m:t>,32,32) </m:t>
                    </m:r>
                  </m:oMath>
                </a14:m>
                <a:r>
                  <a:rPr lang="en-US" altLang="zh-CN" sz="1400" i="0" dirty="0">
                    <a:solidFill>
                      <a:srgbClr val="3C4043"/>
                    </a:solidFill>
                    <a:effectLst/>
                    <a:latin typeface="Times New Roman" panose="02020603050405020304" pitchFamily="18" charset="0"/>
                    <a:cs typeface="Times New Roman" panose="02020603050405020304" pitchFamily="18" charset="0"/>
                  </a:rPr>
                  <a:t>-&gt;</a:t>
                </a:r>
                <a14:m>
                  <m:oMath xmlns:m="http://schemas.openxmlformats.org/officeDocument/2006/math">
                    <m:r>
                      <a:rPr lang="en-US" altLang="zh-CN" sz="1400" b="0" i="1" dirty="0" smtClean="0">
                        <a:latin typeface="Cambria Math" panose="02040503050406030204" pitchFamily="18" charset="0"/>
                      </a:rPr>
                      <m:t>(</m:t>
                    </m:r>
                    <m:r>
                      <m:rPr>
                        <m:nor/>
                      </m:rPr>
                      <a:rPr lang="en-US" altLang="zh-CN" sz="1400" b="1" i="0" dirty="0" smtClean="0">
                        <a:solidFill>
                          <a:srgbClr val="FF0000"/>
                        </a:solidFill>
                        <a:latin typeface="Times New Roman" panose="02020603050405020304" pitchFamily="18" charset="0"/>
                        <a:cs typeface="Times New Roman" panose="02020603050405020304" pitchFamily="18" charset="0"/>
                      </a:rPr>
                      <m:t>187</m:t>
                    </m:r>
                    <m:r>
                      <a:rPr lang="en-US" altLang="zh-CN" sz="1400" b="0" i="1" dirty="0" smtClean="0">
                        <a:latin typeface="Cambria Math" panose="02040503050406030204" pitchFamily="18" charset="0"/>
                      </a:rPr>
                      <m:t>,32,32) </m:t>
                    </m:r>
                  </m:oMath>
                </a14:m>
                <a:endParaRPr lang="en-US" altLang="zh-CN" sz="1400" i="0" dirty="0">
                  <a:solidFill>
                    <a:srgbClr val="3C4043"/>
                  </a:solidFill>
                  <a:effectLst/>
                  <a:latin typeface="Times New Roman" panose="02020603050405020304" pitchFamily="18" charset="0"/>
                  <a:cs typeface="Times New Roman" panose="02020603050405020304" pitchFamily="18" charset="0"/>
                </a:endParaRPr>
              </a:p>
              <a:p>
                <a:r>
                  <a:rPr lang="en-US" altLang="zh-CN" sz="1400" dirty="0">
                    <a:solidFill>
                      <a:srgbClr val="3C4043"/>
                    </a:solidFill>
                    <a:latin typeface="Times New Roman" panose="02020603050405020304" pitchFamily="18" charset="0"/>
                    <a:cs typeface="Times New Roman" panose="02020603050405020304" pitchFamily="18" charset="0"/>
                  </a:rPr>
                  <a:t>Q2: How does dimension of spectral in AIRS decrease?</a:t>
                </a:r>
              </a:p>
              <a:p>
                <a:r>
                  <a:rPr lang="en-US" altLang="zh-CN" sz="1400" i="0" dirty="0">
                    <a:solidFill>
                      <a:srgbClr val="3C4043"/>
                    </a:solidFill>
                    <a:effectLst/>
                    <a:latin typeface="Times New Roman" panose="02020603050405020304" pitchFamily="18" charset="0"/>
                    <a:cs typeface="Times New Roman" panose="02020603050405020304" pitchFamily="18" charset="0"/>
                  </a:rPr>
                  <a:t>A2: </a:t>
                </a:r>
                <a:r>
                  <a:rPr lang="en-US" altLang="zh-CN" sz="1400" i="0" dirty="0">
                    <a:solidFill>
                      <a:srgbClr val="FF0000"/>
                    </a:solidFill>
                    <a:effectLst/>
                    <a:latin typeface="Times New Roman" panose="02020603050405020304" pitchFamily="18" charset="0"/>
                    <a:cs typeface="Times New Roman" panose="02020603050405020304" pitchFamily="18" charset="0"/>
                  </a:rPr>
                  <a:t>The images are cut along the wavelength axis between pixels 39 and 321, so that the 282 pixels left in the wavelength dimension match the last 282 targets' points, from AIRS*.</a:t>
                </a:r>
              </a:p>
            </p:txBody>
          </p:sp>
        </mc:Choice>
        <mc:Fallback xmlns="">
          <p:sp>
            <p:nvSpPr>
              <p:cNvPr id="26" name="文本框 25">
                <a:extLst>
                  <a:ext uri="{FF2B5EF4-FFF2-40B4-BE49-F238E27FC236}">
                    <a16:creationId xmlns:a16="http://schemas.microsoft.com/office/drawing/2014/main" id="{A705B3B9-052C-C7DA-C581-1969AEB94EA3}"/>
                  </a:ext>
                </a:extLst>
              </p:cNvPr>
              <p:cNvSpPr txBox="1">
                <a:spLocks noRot="1" noChangeAspect="1" noMove="1" noResize="1" noEditPoints="1" noAdjustHandles="1" noChangeArrowheads="1" noChangeShapeType="1" noTextEdit="1"/>
              </p:cNvSpPr>
              <p:nvPr/>
            </p:nvSpPr>
            <p:spPr>
              <a:xfrm>
                <a:off x="443344" y="4377381"/>
                <a:ext cx="10815783" cy="2031325"/>
              </a:xfrm>
              <a:prstGeom prst="rect">
                <a:avLst/>
              </a:prstGeom>
              <a:blipFill>
                <a:blip r:embed="rId4"/>
                <a:stretch>
                  <a:fillRect l="-169" t="-601" b="-2402"/>
                </a:stretch>
              </a:blipFill>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93871BCE-1EEA-CD2A-2EBA-8D961B9A0A6C}"/>
              </a:ext>
            </a:extLst>
          </p:cNvPr>
          <p:cNvPicPr>
            <a:picLocks noChangeAspect="1"/>
          </p:cNvPicPr>
          <p:nvPr/>
        </p:nvPicPr>
        <p:blipFill>
          <a:blip r:embed="rId5"/>
          <a:stretch>
            <a:fillRect/>
          </a:stretch>
        </p:blipFill>
        <p:spPr>
          <a:xfrm>
            <a:off x="5486869" y="4485493"/>
            <a:ext cx="6261787" cy="544365"/>
          </a:xfrm>
          <a:prstGeom prst="rect">
            <a:avLst/>
          </a:prstGeom>
          <a:ln>
            <a:noFill/>
          </a:ln>
          <a:effectLst>
            <a:outerShdw blurRad="292100" dist="139700" dir="2700000" algn="tl" rotWithShape="0">
              <a:srgbClr val="333333">
                <a:alpha val="65000"/>
              </a:srgbClr>
            </a:outerShdw>
          </a:effectLst>
        </p:spPr>
      </p:pic>
      <p:sp>
        <p:nvSpPr>
          <p:cNvPr id="1025" name="文本框 1024">
            <a:extLst>
              <a:ext uri="{FF2B5EF4-FFF2-40B4-BE49-F238E27FC236}">
                <a16:creationId xmlns:a16="http://schemas.microsoft.com/office/drawing/2014/main" id="{B5CC9A3F-D1B3-F431-01E0-48E4A502E576}"/>
              </a:ext>
            </a:extLst>
          </p:cNvPr>
          <p:cNvSpPr txBox="1"/>
          <p:nvPr/>
        </p:nvSpPr>
        <p:spPr>
          <a:xfrm>
            <a:off x="0" y="6411098"/>
            <a:ext cx="12402127" cy="830997"/>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hlinkClick r:id="rId6"/>
              </a:rPr>
              <a:t>* https://www.kaggle.com/code/gordonyip/update-calibrating-and-binning-astronomical-data/comments#2953798</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Image Credit: </a:t>
            </a:r>
            <a:r>
              <a:rPr lang="en-US" altLang="zh-CN" sz="1200" dirty="0">
                <a:latin typeface="Times New Roman" panose="02020603050405020304" pitchFamily="18" charset="0"/>
                <a:cs typeface="Times New Roman" panose="02020603050405020304" pitchFamily="18" charset="0"/>
                <a:hlinkClick r:id="rId7"/>
              </a:rPr>
              <a:t>https://byjus.com/physics/visible-light/</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p:txBody>
      </p:sp>
      <p:pic>
        <p:nvPicPr>
          <p:cNvPr id="1032" name="Picture 8" descr="Visible Light">
            <a:extLst>
              <a:ext uri="{FF2B5EF4-FFF2-40B4-BE49-F238E27FC236}">
                <a16:creationId xmlns:a16="http://schemas.microsoft.com/office/drawing/2014/main" id="{16CB274B-E1DC-C4C9-A53E-0FD59061E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9476" y="2302146"/>
            <a:ext cx="3171594" cy="2012905"/>
          </a:xfrm>
          <a:prstGeom prst="rect">
            <a:avLst/>
          </a:prstGeom>
          <a:noFill/>
          <a:extLst>
            <a:ext uri="{909E8E84-426E-40DD-AFC4-6F175D3DCCD1}">
              <a14:hiddenFill xmlns:a14="http://schemas.microsoft.com/office/drawing/2010/main">
                <a:solidFill>
                  <a:srgbClr val="FFFFFF"/>
                </a:solidFill>
              </a14:hiddenFill>
            </a:ext>
          </a:extLst>
        </p:spPr>
      </p:pic>
      <p:sp>
        <p:nvSpPr>
          <p:cNvPr id="1027" name="文本框 1026">
            <a:extLst>
              <a:ext uri="{FF2B5EF4-FFF2-40B4-BE49-F238E27FC236}">
                <a16:creationId xmlns:a16="http://schemas.microsoft.com/office/drawing/2014/main" id="{06D23AB5-B53D-6C7A-BA05-EAF802C4A563}"/>
              </a:ext>
            </a:extLst>
          </p:cNvPr>
          <p:cNvSpPr txBox="1"/>
          <p:nvPr/>
        </p:nvSpPr>
        <p:spPr>
          <a:xfrm>
            <a:off x="8546232" y="2272903"/>
            <a:ext cx="2337394" cy="307777"/>
          </a:xfrm>
          <a:prstGeom prst="rect">
            <a:avLst/>
          </a:prstGeom>
          <a:noFill/>
        </p:spPr>
        <p:txBody>
          <a:bodyPr wrap="square">
            <a:spAutoFit/>
          </a:bodyPr>
          <a:lstStyle/>
          <a:p>
            <a:r>
              <a:rPr lang="en-US" altLang="zh-CN" sz="1400" dirty="0">
                <a:latin typeface="Arial" panose="020B0604020202020204" pitchFamily="34" charset="0"/>
                <a:cs typeface="Arial" panose="020B0604020202020204" pitchFamily="34" charset="0"/>
              </a:rPr>
              <a:t>AIRS-CH0: 1.95 - 3.90 µm</a:t>
            </a:r>
            <a:endParaRPr lang="zh-CN" altLang="en-US" sz="1400" dirty="0"/>
          </a:p>
        </p:txBody>
      </p:sp>
      <p:cxnSp>
        <p:nvCxnSpPr>
          <p:cNvPr id="1031" name="直接箭头连接符 1030">
            <a:extLst>
              <a:ext uri="{FF2B5EF4-FFF2-40B4-BE49-F238E27FC236}">
                <a16:creationId xmlns:a16="http://schemas.microsoft.com/office/drawing/2014/main" id="{EA51B932-1819-A3B7-2FE8-A394AD093F25}"/>
              </a:ext>
            </a:extLst>
          </p:cNvPr>
          <p:cNvCxnSpPr>
            <a:stCxn id="1027" idx="2"/>
          </p:cNvCxnSpPr>
          <p:nvPr/>
        </p:nvCxnSpPr>
        <p:spPr>
          <a:xfrm>
            <a:off x="9714929" y="2580680"/>
            <a:ext cx="115454" cy="250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9" name="文本框 1028">
            <a:extLst>
              <a:ext uri="{FF2B5EF4-FFF2-40B4-BE49-F238E27FC236}">
                <a16:creationId xmlns:a16="http://schemas.microsoft.com/office/drawing/2014/main" id="{75025138-C56B-C2D3-D9A3-CD2088F8C6C5}"/>
              </a:ext>
            </a:extLst>
          </p:cNvPr>
          <p:cNvSpPr txBox="1"/>
          <p:nvPr/>
        </p:nvSpPr>
        <p:spPr>
          <a:xfrm>
            <a:off x="9207157" y="4138931"/>
            <a:ext cx="1998047" cy="307777"/>
          </a:xfrm>
          <a:prstGeom prst="rect">
            <a:avLst/>
          </a:prstGeom>
          <a:noFill/>
        </p:spPr>
        <p:txBody>
          <a:bodyPr wrap="square">
            <a:spAutoFit/>
          </a:bodyPr>
          <a:lstStyle/>
          <a:p>
            <a:r>
              <a:rPr lang="en-US" altLang="zh-CN" sz="1400" dirty="0">
                <a:latin typeface="Arial" panose="020B0604020202020204" pitchFamily="34" charset="0"/>
                <a:cs typeface="Arial" panose="020B0604020202020204" pitchFamily="34" charset="0"/>
              </a:rPr>
              <a:t>FGS1: 0.60 – 0.80 µm</a:t>
            </a:r>
            <a:endParaRPr lang="zh-CN" altLang="en-US" sz="1400" dirty="0"/>
          </a:p>
        </p:txBody>
      </p:sp>
      <p:cxnSp>
        <p:nvCxnSpPr>
          <p:cNvPr id="1033" name="直接箭头连接符 1032">
            <a:extLst>
              <a:ext uri="{FF2B5EF4-FFF2-40B4-BE49-F238E27FC236}">
                <a16:creationId xmlns:a16="http://schemas.microsoft.com/office/drawing/2014/main" id="{F74F8023-C2E8-B42C-BDEE-D0FC7C628F17}"/>
              </a:ext>
            </a:extLst>
          </p:cNvPr>
          <p:cNvCxnSpPr>
            <a:cxnSpLocks/>
            <a:stCxn id="1029" idx="0"/>
          </p:cNvCxnSpPr>
          <p:nvPr/>
        </p:nvCxnSpPr>
        <p:spPr>
          <a:xfrm flipH="1" flipV="1">
            <a:off x="9772656" y="2910821"/>
            <a:ext cx="433525" cy="12281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37" name="文本框 1036">
                <a:extLst>
                  <a:ext uri="{FF2B5EF4-FFF2-40B4-BE49-F238E27FC236}">
                    <a16:creationId xmlns:a16="http://schemas.microsoft.com/office/drawing/2014/main" id="{F975ACC1-1785-1F0A-0E4A-15E8EB447ECC}"/>
                  </a:ext>
                </a:extLst>
              </p:cNvPr>
              <p:cNvSpPr txBox="1"/>
              <p:nvPr/>
            </p:nvSpPr>
            <p:spPr>
              <a:xfrm>
                <a:off x="3001818" y="6136971"/>
                <a:ext cx="8894618" cy="324384"/>
              </a:xfrm>
              <a:prstGeom prst="rect">
                <a:avLst/>
              </a:prstGeom>
              <a:noFill/>
              <a:ln>
                <a:solidFill>
                  <a:srgbClr val="FF0000"/>
                </a:solidFill>
              </a:ln>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 think this mapping by cropping is confusing. We would find a way to match </a:t>
                </a:r>
                <a14:m>
                  <m:oMath xmlns:m="http://schemas.openxmlformats.org/officeDocument/2006/math">
                    <m:sSub>
                      <m:sSubPr>
                        <m:ctrlPr>
                          <a:rPr lang="en-US" altLang="zh-CN" sz="1400" b="0" i="1" smtClean="0">
                            <a:highlight>
                              <a:srgbClr val="FFFF00"/>
                            </a:highlight>
                            <a:latin typeface="Cambria Math" panose="02040503050406030204" pitchFamily="18" charset="0"/>
                          </a:rPr>
                        </m:ctrlPr>
                      </m:sSubPr>
                      <m:e>
                        <m:r>
                          <a:rPr lang="en-US" altLang="zh-CN" sz="1400" b="0" i="1" smtClean="0">
                            <a:highlight>
                              <a:srgbClr val="FFFF00"/>
                            </a:highlight>
                            <a:latin typeface="Cambria Math" panose="02040503050406030204" pitchFamily="18" charset="0"/>
                          </a:rPr>
                          <m:t>𝑁</m:t>
                        </m:r>
                      </m:e>
                      <m:sub>
                        <m:r>
                          <a:rPr lang="en-US" altLang="zh-CN" sz="1400" b="0" i="1" smtClean="0">
                            <a:highlight>
                              <a:srgbClr val="FFFF00"/>
                            </a:highlight>
                            <a:latin typeface="Cambria Math" panose="02040503050406030204" pitchFamily="18" charset="0"/>
                          </a:rPr>
                          <m:t>𝑠𝑝𝑒𝑐𝑡𝑟𝑎𝑙</m:t>
                        </m:r>
                      </m:sub>
                    </m:sSub>
                    <m:r>
                      <a:rPr lang="en-US" altLang="zh-CN" sz="1400" b="0" i="1" smtClean="0">
                        <a:highlight>
                          <a:srgbClr val="FFFF00"/>
                        </a:highlight>
                        <a:latin typeface="Cambria Math" panose="02040503050406030204" pitchFamily="18" charset="0"/>
                      </a:rPr>
                      <m:t>=356 →</m:t>
                    </m:r>
                    <m:sSub>
                      <m:sSubPr>
                        <m:ctrlPr>
                          <a:rPr lang="en-US" altLang="zh-CN" sz="1400" b="0" i="1" smtClean="0">
                            <a:highlight>
                              <a:srgbClr val="FFFF00"/>
                            </a:highlight>
                            <a:latin typeface="Cambria Math" panose="02040503050406030204" pitchFamily="18" charset="0"/>
                          </a:rPr>
                        </m:ctrlPr>
                      </m:sSubPr>
                      <m:e>
                        <m:r>
                          <a:rPr lang="en-US" altLang="zh-CN" sz="1400" b="0" i="1" smtClean="0">
                            <a:highlight>
                              <a:srgbClr val="FFFF00"/>
                            </a:highlight>
                            <a:latin typeface="Cambria Math" panose="02040503050406030204" pitchFamily="18" charset="0"/>
                          </a:rPr>
                          <m:t>𝑁</m:t>
                        </m:r>
                      </m:e>
                      <m:sub>
                        <m:r>
                          <a:rPr lang="en-US" altLang="zh-CN" sz="1400" b="0" i="1" smtClean="0">
                            <a:highlight>
                              <a:srgbClr val="FFFF00"/>
                            </a:highlight>
                            <a:latin typeface="Cambria Math" panose="02040503050406030204" pitchFamily="18" charset="0"/>
                          </a:rPr>
                          <m:t>𝑠𝑝𝑒𝑐𝑡𝑟𝑎𝑙</m:t>
                        </m:r>
                      </m:sub>
                    </m:sSub>
                    <m:r>
                      <a:rPr lang="en-US" altLang="zh-CN" sz="1400" b="0" i="1" smtClean="0">
                        <a:highlight>
                          <a:srgbClr val="FFFF00"/>
                        </a:highlight>
                        <a:latin typeface="Cambria Math" panose="02040503050406030204" pitchFamily="18" charset="0"/>
                      </a:rPr>
                      <m:t>=282</m:t>
                    </m:r>
                  </m:oMath>
                </a14:m>
                <a:endParaRPr lang="en-US" altLang="zh-CN" sz="1400" b="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1037" name="文本框 1036">
                <a:extLst>
                  <a:ext uri="{FF2B5EF4-FFF2-40B4-BE49-F238E27FC236}">
                    <a16:creationId xmlns:a16="http://schemas.microsoft.com/office/drawing/2014/main" id="{F975ACC1-1785-1F0A-0E4A-15E8EB447ECC}"/>
                  </a:ext>
                </a:extLst>
              </p:cNvPr>
              <p:cNvSpPr txBox="1">
                <a:spLocks noRot="1" noChangeAspect="1" noMove="1" noResize="1" noEditPoints="1" noAdjustHandles="1" noChangeArrowheads="1" noChangeShapeType="1" noTextEdit="1"/>
              </p:cNvSpPr>
              <p:nvPr/>
            </p:nvSpPr>
            <p:spPr>
              <a:xfrm>
                <a:off x="3001818" y="6136971"/>
                <a:ext cx="8894618" cy="324384"/>
              </a:xfrm>
              <a:prstGeom prst="rect">
                <a:avLst/>
              </a:prstGeom>
              <a:blipFill>
                <a:blip r:embed="rId9"/>
                <a:stretch>
                  <a:fillRect l="-137" t="-1818" b="-10909"/>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43276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973ED-7A34-05AF-498F-18C6FFB0A1F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62780DC-1CA2-335B-4EDB-38D0599EE00B}"/>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Calibration</a:t>
            </a:r>
          </a:p>
        </p:txBody>
      </p:sp>
      <p:sp>
        <p:nvSpPr>
          <p:cNvPr id="3" name="矩形 2">
            <a:extLst>
              <a:ext uri="{FF2B5EF4-FFF2-40B4-BE49-F238E27FC236}">
                <a16:creationId xmlns:a16="http://schemas.microsoft.com/office/drawing/2014/main" id="{44DC47D0-EC52-BC37-D6D5-C2325481B371}"/>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A20D2903-F60E-AFF0-B931-BFF642837A8A}"/>
              </a:ext>
            </a:extLst>
          </p:cNvPr>
          <p:cNvSpPr/>
          <p:nvPr/>
        </p:nvSpPr>
        <p:spPr>
          <a:xfrm>
            <a:off x="355438" y="1194911"/>
            <a:ext cx="9850743" cy="646331"/>
          </a:xfrm>
          <a:prstGeom prst="rect">
            <a:avLst/>
          </a:prstGeom>
        </p:spPr>
        <p:txBody>
          <a:bodyPr wrap="square">
            <a:spAutoFit/>
          </a:bodyPr>
          <a:lstStyle/>
          <a:p>
            <a:r>
              <a:rPr lang="en-US" altLang="zh-CN" b="1" dirty="0"/>
              <a:t>There are some things you should pay attention to/modify in </a:t>
            </a:r>
            <a:r>
              <a:rPr lang="en-US" altLang="zh-CN" b="1" dirty="0">
                <a:hlinkClick r:id="rId2"/>
              </a:rPr>
              <a:t>official calibration notebook</a:t>
            </a:r>
            <a:r>
              <a:rPr lang="en-US" altLang="zh-CN" b="1" dirty="0"/>
              <a:t>:</a:t>
            </a:r>
          </a:p>
          <a:p>
            <a:endParaRPr lang="en-US" altLang="zh-CN" b="1" dirty="0"/>
          </a:p>
        </p:txBody>
      </p:sp>
      <p:pic>
        <p:nvPicPr>
          <p:cNvPr id="7" name="图片 6">
            <a:extLst>
              <a:ext uri="{FF2B5EF4-FFF2-40B4-BE49-F238E27FC236}">
                <a16:creationId xmlns:a16="http://schemas.microsoft.com/office/drawing/2014/main" id="{F7A278B5-7DCE-5E02-8682-AC007F3233DE}"/>
              </a:ext>
            </a:extLst>
          </p:cNvPr>
          <p:cNvPicPr>
            <a:picLocks noChangeAspect="1"/>
          </p:cNvPicPr>
          <p:nvPr/>
        </p:nvPicPr>
        <p:blipFill>
          <a:blip r:embed="rId3"/>
          <a:stretch>
            <a:fillRect/>
          </a:stretch>
        </p:blipFill>
        <p:spPr>
          <a:xfrm>
            <a:off x="184912" y="1750087"/>
            <a:ext cx="11822175" cy="3839111"/>
          </a:xfrm>
          <a:prstGeom prst="rect">
            <a:avLst/>
          </a:prstGeom>
          <a:ln>
            <a:noFill/>
          </a:ln>
          <a:effectLst>
            <a:outerShdw blurRad="292100" dist="139700" dir="2700000" algn="tl" rotWithShape="0">
              <a:srgbClr val="333333">
                <a:alpha val="65000"/>
              </a:srgbClr>
            </a:outerShdw>
          </a:effectLst>
        </p:spPr>
      </p:pic>
      <p:sp>
        <p:nvSpPr>
          <p:cNvPr id="9" name="矩形 8">
            <a:extLst>
              <a:ext uri="{FF2B5EF4-FFF2-40B4-BE49-F238E27FC236}">
                <a16:creationId xmlns:a16="http://schemas.microsoft.com/office/drawing/2014/main" id="{A9D74423-DEB1-4A5B-85FB-46BCC91A53E4}"/>
              </a:ext>
            </a:extLst>
          </p:cNvPr>
          <p:cNvSpPr/>
          <p:nvPr/>
        </p:nvSpPr>
        <p:spPr>
          <a:xfrm>
            <a:off x="1126837" y="4716118"/>
            <a:ext cx="1496291" cy="206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BEAC1CA-1044-A8D2-A955-C55FB53083D4}"/>
              </a:ext>
            </a:extLst>
          </p:cNvPr>
          <p:cNvSpPr txBox="1"/>
          <p:nvPr/>
        </p:nvSpPr>
        <p:spPr>
          <a:xfrm>
            <a:off x="2780144" y="4708982"/>
            <a:ext cx="7527638" cy="523220"/>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Note we divide gain as the gain provided is an inversion factor of a standard gain. </a:t>
            </a:r>
          </a:p>
          <a:p>
            <a:r>
              <a:rPr lang="en-US" altLang="zh-CN" sz="1400" dirty="0">
                <a:latin typeface="Arial" panose="020B0604020202020204" pitchFamily="34" charset="0"/>
                <a:cs typeface="Arial" panose="020B0604020202020204" pitchFamily="34" charset="0"/>
              </a:rPr>
              <a:t>See * for more explanation.</a:t>
            </a:r>
            <a:endParaRPr lang="zh-CN" altLang="en-US" sz="1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E5249017-4B2F-86B4-6C9A-30468D58168B}"/>
              </a:ext>
            </a:extLst>
          </p:cNvPr>
          <p:cNvSpPr txBox="1"/>
          <p:nvPr/>
        </p:nvSpPr>
        <p:spPr>
          <a:xfrm>
            <a:off x="0" y="6594867"/>
            <a:ext cx="8358909" cy="461665"/>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hlinkClick r:id="rId4"/>
              </a:rPr>
              <a:t>*</a:t>
            </a:r>
            <a:r>
              <a:rPr lang="zh-CN" altLang="en-US" sz="1200" dirty="0">
                <a:latin typeface="Times New Roman" panose="02020603050405020304" pitchFamily="18" charset="0"/>
                <a:cs typeface="Times New Roman" panose="02020603050405020304" pitchFamily="18" charset="0"/>
                <a:hlinkClick r:id="rId4"/>
              </a:rPr>
              <a:t>https://www.kaggle.com/code/gordonyip/update-calibrating-and-binning-astronomical-data/comments#2951175</a:t>
            </a:r>
            <a:endParaRPr lang="en-US"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37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7EDB3-F87A-C9C7-347E-AF872CF8F99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EA1D303-644B-1618-4E45-67B2F0CF1E3F}"/>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Calibration</a:t>
            </a:r>
          </a:p>
        </p:txBody>
      </p:sp>
      <p:sp>
        <p:nvSpPr>
          <p:cNvPr id="3" name="矩形 2">
            <a:extLst>
              <a:ext uri="{FF2B5EF4-FFF2-40B4-BE49-F238E27FC236}">
                <a16:creationId xmlns:a16="http://schemas.microsoft.com/office/drawing/2014/main" id="{FADE36F9-CC65-FF53-2553-A8F20B9FB6B7}"/>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AB1BEE3F-ED8D-06D0-9946-62EB3FBFF141}"/>
              </a:ext>
            </a:extLst>
          </p:cNvPr>
          <p:cNvSpPr/>
          <p:nvPr/>
        </p:nvSpPr>
        <p:spPr>
          <a:xfrm>
            <a:off x="355438" y="1194911"/>
            <a:ext cx="9850743" cy="646331"/>
          </a:xfrm>
          <a:prstGeom prst="rect">
            <a:avLst/>
          </a:prstGeom>
        </p:spPr>
        <p:txBody>
          <a:bodyPr wrap="square">
            <a:spAutoFit/>
          </a:bodyPr>
          <a:lstStyle/>
          <a:p>
            <a:r>
              <a:rPr lang="en-US" altLang="zh-CN" b="1" dirty="0"/>
              <a:t>There are some things you should pay attention to/modify in </a:t>
            </a:r>
            <a:r>
              <a:rPr lang="en-US" altLang="zh-CN" b="1" dirty="0">
                <a:hlinkClick r:id="rId2"/>
              </a:rPr>
              <a:t>official calibration notebook</a:t>
            </a:r>
            <a:r>
              <a:rPr lang="en-US" altLang="zh-CN" b="1" dirty="0"/>
              <a:t>:</a:t>
            </a:r>
          </a:p>
          <a:p>
            <a:endParaRPr lang="en-US" altLang="zh-CN" b="1" dirty="0"/>
          </a:p>
        </p:txBody>
      </p:sp>
      <p:pic>
        <p:nvPicPr>
          <p:cNvPr id="5" name="图片 4">
            <a:extLst>
              <a:ext uri="{FF2B5EF4-FFF2-40B4-BE49-F238E27FC236}">
                <a16:creationId xmlns:a16="http://schemas.microsoft.com/office/drawing/2014/main" id="{BA331FD5-0DAA-858F-9176-6D473C20B4DB}"/>
              </a:ext>
            </a:extLst>
          </p:cNvPr>
          <p:cNvPicPr>
            <a:picLocks noChangeAspect="1"/>
          </p:cNvPicPr>
          <p:nvPr/>
        </p:nvPicPr>
        <p:blipFill>
          <a:blip r:embed="rId3"/>
          <a:stretch>
            <a:fillRect/>
          </a:stretch>
        </p:blipFill>
        <p:spPr>
          <a:xfrm>
            <a:off x="1447893" y="1717595"/>
            <a:ext cx="7665832" cy="4193210"/>
          </a:xfrm>
          <a:prstGeom prst="rect">
            <a:avLst/>
          </a:prstGeom>
          <a:ln>
            <a:noFill/>
          </a:ln>
          <a:effectLst>
            <a:outerShdw blurRad="292100" dist="139700" dir="2700000" algn="tl" rotWithShape="0">
              <a:srgbClr val="333333">
                <a:alpha val="65000"/>
              </a:srgbClr>
            </a:outerShdw>
          </a:effectLst>
        </p:spPr>
      </p:pic>
      <p:sp>
        <p:nvSpPr>
          <p:cNvPr id="6" name="矩形 5">
            <a:extLst>
              <a:ext uri="{FF2B5EF4-FFF2-40B4-BE49-F238E27FC236}">
                <a16:creationId xmlns:a16="http://schemas.microsoft.com/office/drawing/2014/main" id="{0384EEFA-9644-7EFB-5B7C-E818E479D950}"/>
              </a:ext>
            </a:extLst>
          </p:cNvPr>
          <p:cNvSpPr/>
          <p:nvPr/>
        </p:nvSpPr>
        <p:spPr>
          <a:xfrm>
            <a:off x="1514765" y="2302265"/>
            <a:ext cx="2946399" cy="1915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07EF3C7-F995-6614-BBD9-80C0E9EA9DFC}"/>
              </a:ext>
            </a:extLst>
          </p:cNvPr>
          <p:cNvSpPr txBox="1"/>
          <p:nvPr/>
        </p:nvSpPr>
        <p:spPr>
          <a:xfrm>
            <a:off x="3509817" y="3222278"/>
            <a:ext cx="5301674" cy="1600438"/>
          </a:xfrm>
          <a:prstGeom prst="rect">
            <a:avLst/>
          </a:prstGeom>
          <a:solidFill>
            <a:schemeClr val="bg1"/>
          </a:solidFill>
          <a:ln>
            <a:solidFill>
              <a:srgbClr val="FF0000"/>
            </a:solidFill>
          </a:ln>
        </p:spPr>
        <p:txBody>
          <a:bodyPr wrap="square" rtlCol="0">
            <a:spAutoFit/>
          </a:bodyPr>
          <a:lstStyle/>
          <a:p>
            <a:r>
              <a:rPr lang="en-US" altLang="zh-CN" sz="1400" dirty="0">
                <a:latin typeface="Arial" panose="020B0604020202020204" pitchFamily="34" charset="0"/>
                <a:cs typeface="Arial" panose="020B0604020202020204" pitchFamily="34" charset="0"/>
              </a:rPr>
              <a:t>1. Default CHUNKS_SIZE=1, enlarge it for acceleration.</a:t>
            </a:r>
          </a:p>
          <a:p>
            <a:r>
              <a:rPr lang="en-US" altLang="zh-CN" sz="1400" dirty="0">
                <a:latin typeface="Arial" panose="020B0604020202020204" pitchFamily="34" charset="0"/>
                <a:cs typeface="Arial" panose="020B0604020202020204" pitchFamily="34" charset="0"/>
              </a:rPr>
              <a:t>2. Replace “[:22]” with “[:]” to process all data in “train” folder. If you want to do a subset, the index number should be 4 × </a:t>
            </a:r>
            <a:r>
              <a:rPr lang="en-US" altLang="zh-CN" sz="1400" dirty="0" err="1">
                <a:latin typeface="Arial" panose="020B0604020202020204" pitchFamily="34" charset="0"/>
                <a:cs typeface="Arial" panose="020B0604020202020204" pitchFamily="34" charset="0"/>
              </a:rPr>
              <a:t>sample_number</a:t>
            </a:r>
            <a:r>
              <a:rPr lang="en-US" altLang="zh-CN" sz="1400" dirty="0">
                <a:latin typeface="Arial" panose="020B0604020202020204" pitchFamily="34" charset="0"/>
                <a:cs typeface="Arial" panose="020B0604020202020204" pitchFamily="34" charset="0"/>
              </a:rPr>
              <a:t>. In other words, “[:]” works the same as “[:4*673]” where 673 is the number of samples in “train” folder.</a:t>
            </a:r>
          </a:p>
          <a:p>
            <a:r>
              <a:rPr lang="en-US" altLang="zh-CN" sz="1400" dirty="0">
                <a:latin typeface="Arial" panose="020B0604020202020204" pitchFamily="34" charset="0"/>
                <a:cs typeface="Arial" panose="020B0604020202020204" pitchFamily="34" charset="0"/>
              </a:rPr>
              <a:t>3. As mentioned previously, this cropping for AIRS_CH0 data in spectrum dimension is confusing. Use other way instead.</a:t>
            </a:r>
            <a:endParaRPr lang="zh-CN" altLang="en-US" sz="14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C91EE40B-8CC5-AA8C-5305-7CD81FB2DADB}"/>
              </a:ext>
            </a:extLst>
          </p:cNvPr>
          <p:cNvSpPr txBox="1"/>
          <p:nvPr/>
        </p:nvSpPr>
        <p:spPr>
          <a:xfrm>
            <a:off x="11545" y="6408706"/>
            <a:ext cx="10194636" cy="646331"/>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hlinkClick r:id="rId4"/>
              </a:rPr>
              <a:t>https://www.kaggle.com/code/gordonyip/update-calibrating-and-binning-astronomical-data/comments#2948491</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hlinkClick r:id="rId5"/>
              </a:rPr>
              <a:t>https://www.kaggle.com/code/gordonyip/update-calibrating-and-binning-astronomical-data/comments#2957303</a:t>
            </a:r>
            <a:endParaRPr lang="en-US"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C9C05F0-7B3F-3680-2128-246BD727D777}"/>
              </a:ext>
            </a:extLst>
          </p:cNvPr>
          <p:cNvSpPr/>
          <p:nvPr/>
        </p:nvSpPr>
        <p:spPr>
          <a:xfrm>
            <a:off x="1508864" y="4158773"/>
            <a:ext cx="1917828" cy="348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080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31D77-ED0B-FCDE-E66B-28FC28369B8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DF95CD3F-4A7C-61E1-30FE-02043CCC0ECB}"/>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0487325F-2285-51A3-08D7-6D9547A5F515}"/>
              </a:ext>
            </a:extLst>
          </p:cNvPr>
          <p:cNvGrpSpPr/>
          <p:nvPr/>
        </p:nvGrpSpPr>
        <p:grpSpPr>
          <a:xfrm>
            <a:off x="1210251" y="1452895"/>
            <a:ext cx="4345758" cy="323166"/>
            <a:chOff x="5090473" y="2706818"/>
            <a:chExt cx="4345758" cy="323166"/>
          </a:xfrm>
        </p:grpSpPr>
        <p:sp>
          <p:nvSpPr>
            <p:cNvPr id="14" name="矩形: 圆角 13">
              <a:extLst>
                <a:ext uri="{FF2B5EF4-FFF2-40B4-BE49-F238E27FC236}">
                  <a16:creationId xmlns:a16="http://schemas.microsoft.com/office/drawing/2014/main" id="{9E89F80A-985A-6704-2027-AB65CDD69D56}"/>
                </a:ext>
              </a:extLst>
            </p:cNvPr>
            <p:cNvSpPr/>
            <p:nvPr/>
          </p:nvSpPr>
          <p:spPr>
            <a:xfrm>
              <a:off x="5090473" y="2706818"/>
              <a:ext cx="4110087" cy="323166"/>
            </a:xfrm>
            <a:prstGeom prst="round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
              <a:extLst>
                <a:ext uri="{FF2B5EF4-FFF2-40B4-BE49-F238E27FC236}">
                  <a16:creationId xmlns:a16="http://schemas.microsoft.com/office/drawing/2014/main" id="{80BCE3C0-BDAF-50C9-B213-E7D2D801FA3F}"/>
                </a:ext>
              </a:extLst>
            </p:cNvPr>
            <p:cNvSpPr>
              <a:spLocks noChangeArrowheads="1"/>
            </p:cNvSpPr>
            <p:nvPr/>
          </p:nvSpPr>
          <p:spPr bwMode="auto">
            <a:xfrm>
              <a:off x="5165889" y="2744549"/>
              <a:ext cx="4270342" cy="21544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inherit"/>
                  <a:cs typeface="Times New Roman" panose="02020603050405020304" pitchFamily="18" charset="0"/>
                </a:rPr>
                <a:t>plt</a:t>
              </a:r>
              <a:r>
                <a:rPr kumimoji="0" lang="zh-CN" altLang="zh-CN" sz="1400" b="0" i="0" u="none" strike="noStrike" cap="none" normalizeH="0" baseline="0" dirty="0">
                  <a:ln>
                    <a:noFill/>
                  </a:ln>
                  <a:solidFill>
                    <a:srgbClr val="008ABC"/>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inherit"/>
                  <a:cs typeface="Times New Roman" panose="02020603050405020304" pitchFamily="18" charset="0"/>
                </a:rPr>
                <a:t>imshow</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inherit"/>
                  <a:cs typeface="Times New Roman" panose="02020603050405020304" pitchFamily="18" charset="0"/>
                </a:rPr>
                <a:t>data_train_FGS</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008ABC"/>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666666"/>
                  </a:solidFill>
                  <a:effectLst/>
                  <a:latin typeface="Times New Roman" panose="02020603050405020304" pitchFamily="18" charset="0"/>
                  <a:ea typeface="inherit"/>
                  <a:cs typeface="Times New Roman" panose="02020603050405020304" pitchFamily="18" charset="0"/>
                </a:rPr>
                <a:t>1</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666666"/>
                  </a:solidFill>
                  <a:effectLst/>
                  <a:latin typeface="Times New Roman" panose="02020603050405020304" pitchFamily="18" charset="0"/>
                  <a:ea typeface="inherit"/>
                  <a:cs typeface="Times New Roman" panose="02020603050405020304" pitchFamily="18" charset="0"/>
                </a:rPr>
                <a:t>50</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008ABC"/>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inherit"/>
                  <a:cs typeface="Times New Roman" panose="02020603050405020304" pitchFamily="18" charset="0"/>
                </a:rPr>
                <a:t>T</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3C4043"/>
                  </a:solidFill>
                  <a:effectLst/>
                  <a:latin typeface="Times New Roman" panose="02020603050405020304" pitchFamily="18" charset="0"/>
                  <a:ea typeface="Roboto Mono" panose="00000009000000000000" pitchFamily="49" charset="0"/>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Times New Roman" panose="02020603050405020304" pitchFamily="18" charset="0"/>
                  <a:ea typeface="inherit"/>
                  <a:cs typeface="Times New Roman" panose="02020603050405020304" pitchFamily="18" charset="0"/>
                </a:rPr>
                <a:t>aspect</a:t>
              </a:r>
              <a:r>
                <a:rPr kumimoji="0" lang="zh-CN" altLang="zh-CN" sz="1400" b="0" i="0" u="none" strike="noStrike" cap="none" normalizeH="0" baseline="0" dirty="0">
                  <a:ln>
                    <a:noFill/>
                  </a:ln>
                  <a:solidFill>
                    <a:srgbClr val="3C4043"/>
                  </a:solidFill>
                  <a:effectLst/>
                  <a:latin typeface="Times New Roman" panose="02020603050405020304" pitchFamily="18" charset="0"/>
                  <a:ea typeface="Roboto Mono" panose="00000009000000000000" pitchFamily="49" charset="0"/>
                  <a:cs typeface="Times New Roman" panose="02020603050405020304" pitchFamily="18" charset="0"/>
                </a:rPr>
                <a:t> </a:t>
              </a:r>
              <a:r>
                <a:rPr kumimoji="0" lang="zh-CN" altLang="zh-CN" sz="1400" b="0" i="0" u="none" strike="noStrike" cap="none" normalizeH="0" baseline="0" dirty="0">
                  <a:ln>
                    <a:noFill/>
                  </a:ln>
                  <a:solidFill>
                    <a:srgbClr val="008ABC"/>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rgbClr val="3C4043"/>
                  </a:solidFill>
                  <a:effectLst/>
                  <a:latin typeface="Times New Roman" panose="02020603050405020304" pitchFamily="18" charset="0"/>
                  <a:ea typeface="Roboto Mono" panose="00000009000000000000" pitchFamily="49" charset="0"/>
                  <a:cs typeface="Times New Roman" panose="02020603050405020304" pitchFamily="18" charset="0"/>
                </a:rPr>
                <a:t> </a:t>
              </a:r>
              <a:r>
                <a:rPr kumimoji="0" lang="zh-CN" altLang="zh-CN" sz="1400" b="0" i="0" u="none" strike="noStrike" cap="none" normalizeH="0" baseline="0" dirty="0">
                  <a:ln>
                    <a:noFill/>
                  </a:ln>
                  <a:solidFill>
                    <a:srgbClr val="BB2323"/>
                  </a:solidFill>
                  <a:effectLst/>
                  <a:latin typeface="Times New Roman" panose="02020603050405020304" pitchFamily="18" charset="0"/>
                  <a:ea typeface="inherit"/>
                  <a:cs typeface="Times New Roman" panose="02020603050405020304" pitchFamily="18" charset="0"/>
                </a:rPr>
                <a:t>'auto'</a:t>
              </a:r>
              <a:r>
                <a:rPr kumimoji="0" lang="zh-CN" altLang="zh-CN" sz="1400" b="0" i="0" u="none" strike="noStrike" cap="none" normalizeH="0" baseline="0" dirty="0">
                  <a:ln>
                    <a:noFill/>
                  </a:ln>
                  <a:solidFill>
                    <a:srgbClr val="3C4043"/>
                  </a:solidFill>
                  <a:effectLst/>
                  <a:latin typeface="Times New Roman" panose="02020603050405020304" pitchFamily="18" charset="0"/>
                  <a:ea typeface="inherit"/>
                  <a:cs typeface="Times New Roman" panose="02020603050405020304" pitchFamily="18" charset="0"/>
                </a:rPr>
                <a:t>)</a:t>
              </a:r>
              <a:r>
                <a:rPr kumimoji="0" lang="zh-CN" altLang="zh-CN"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pic>
        <p:nvPicPr>
          <p:cNvPr id="1028" name="Picture 4">
            <a:extLst>
              <a:ext uri="{FF2B5EF4-FFF2-40B4-BE49-F238E27FC236}">
                <a16:creationId xmlns:a16="http://schemas.microsoft.com/office/drawing/2014/main" id="{ECE59322-92F2-E316-9FCB-DCD6739A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215" y="1905090"/>
            <a:ext cx="3497724" cy="26603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F214F3B-1B82-C237-A4C3-704075AC552F}"/>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Calibration</a:t>
            </a:r>
          </a:p>
        </p:txBody>
      </p:sp>
      <p:sp>
        <p:nvSpPr>
          <p:cNvPr id="7" name="文本框 6">
            <a:extLst>
              <a:ext uri="{FF2B5EF4-FFF2-40B4-BE49-F238E27FC236}">
                <a16:creationId xmlns:a16="http://schemas.microsoft.com/office/drawing/2014/main" id="{EC19CB3B-7F5D-4116-1F4F-2DD24911CD6F}"/>
              </a:ext>
            </a:extLst>
          </p:cNvPr>
          <p:cNvSpPr txBox="1"/>
          <p:nvPr/>
        </p:nvSpPr>
        <p:spPr>
          <a:xfrm>
            <a:off x="3890413" y="5951023"/>
            <a:ext cx="3497724"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Visualization of calibrated data.</a:t>
            </a:r>
            <a:endParaRPr lang="zh-CN" altLang="en-US"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B86DD79-4201-14C3-82DB-3935E7E7CB22}"/>
              </a:ext>
            </a:extLst>
          </p:cNvPr>
          <p:cNvPicPr>
            <a:picLocks noChangeAspect="1"/>
          </p:cNvPicPr>
          <p:nvPr/>
        </p:nvPicPr>
        <p:blipFill>
          <a:blip r:embed="rId3"/>
          <a:stretch>
            <a:fillRect/>
          </a:stretch>
        </p:blipFill>
        <p:spPr>
          <a:xfrm>
            <a:off x="6197601" y="1831120"/>
            <a:ext cx="5178588" cy="382418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7F1FDD1-89A7-8F9D-0A25-2B3A9A61D68B}"/>
                  </a:ext>
                </a:extLst>
              </p:cNvPr>
              <p:cNvSpPr/>
              <p:nvPr/>
            </p:nvSpPr>
            <p:spPr>
              <a:xfrm>
                <a:off x="5994401" y="1142134"/>
                <a:ext cx="5690837" cy="600164"/>
              </a:xfrm>
              <a:prstGeom prst="rect">
                <a:avLst/>
              </a:prstGeom>
            </p:spPr>
            <p:txBody>
              <a:bodyPr wrap="square">
                <a:spAutoFit/>
              </a:bodyPr>
              <a:lstStyle/>
              <a:p>
                <a:r>
                  <a:rPr lang="en-US" altLang="zh-CN" sz="1100" b="1" dirty="0"/>
                  <a:t>For each sample:</a:t>
                </a:r>
              </a:p>
              <a:p>
                <a:r>
                  <a:rPr lang="en-US" altLang="zh-CN" sz="1100" b="1" dirty="0"/>
                  <a:t>AIRS-CH0_signal.parquet</a:t>
                </a:r>
                <a:r>
                  <a:rPr lang="en-US" altLang="zh-CN" sz="1100" dirty="0"/>
                  <a:t>: </a:t>
                </a:r>
                <a14:m>
                  <m:oMath xmlns:m="http://schemas.openxmlformats.org/officeDocument/2006/math">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𝟏𝟏𝟐𝟓𝟎</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𝟑𝟓𝟔</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 </m:t>
                    </m:r>
                  </m:oMath>
                </a14:m>
                <a:r>
                  <a:rPr lang="en-US" altLang="zh-CN" sz="1100" b="1" dirty="0"/>
                  <a:t>-&gt; </a:t>
                </a:r>
                <a14:m>
                  <m:oMath xmlns:m="http://schemas.openxmlformats.org/officeDocument/2006/math">
                    <m:d>
                      <m:dPr>
                        <m:ctrlP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ctrlPr>
                      </m:dPr>
                      <m:e>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𝟐𝟖𝟐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e>
                    </m:d>
                  </m:oMath>
                </a14:m>
                <a:r>
                  <a:rPr lang="en-US" altLang="zh-CN" sz="1100" b="1" dirty="0"/>
                  <a:t> (time, spectral, spatial) </a:t>
                </a:r>
              </a:p>
              <a:p>
                <a:r>
                  <a:rPr lang="en-US" altLang="zh-CN" sz="1100" b="1" dirty="0"/>
                  <a:t>FGS1_signal.parquet</a:t>
                </a:r>
                <a:r>
                  <a:rPr lang="en-US" altLang="zh-CN" sz="1100" dirty="0"/>
                  <a:t>: </a:t>
                </a:r>
                <a14:m>
                  <m:oMath xmlns:m="http://schemas.openxmlformats.org/officeDocument/2006/math">
                    <m:r>
                      <a:rPr lang="en-US" altLang="zh-CN" sz="1100" i="1" dirty="0" smtClean="0">
                        <a:latin typeface="Cambria Math" panose="02040503050406030204" pitchFamily="18" charset="0"/>
                      </a:rPr>
                      <m:t>(</m:t>
                    </m:r>
                    <m:r>
                      <a:rPr lang="en-US" altLang="zh-CN" sz="1100" b="1" i="1" dirty="0" smtClean="0">
                        <a:latin typeface="Cambria Math" panose="02040503050406030204" pitchFamily="18" charset="0"/>
                      </a:rPr>
                      <m:t>𝟏𝟑𝟓𝟎𝟎𝟎</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 </m:t>
                    </m:r>
                  </m:oMath>
                </a14:m>
                <a:r>
                  <a:rPr lang="en-US" altLang="zh-CN" sz="1100" b="1" dirty="0"/>
                  <a:t>-&gt; </a:t>
                </a:r>
                <a14:m>
                  <m:oMath xmlns:m="http://schemas.openxmlformats.org/officeDocument/2006/math">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en-US"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oMath>
                </a14:m>
                <a:r>
                  <a:rPr lang="en-US" altLang="zh-CN" sz="1100" b="1" dirty="0"/>
                  <a:t> (time, spectral, spatial) </a:t>
                </a:r>
              </a:p>
            </p:txBody>
          </p:sp>
        </mc:Choice>
        <mc:Fallback xmlns="">
          <p:sp>
            <p:nvSpPr>
              <p:cNvPr id="10" name="矩形 9">
                <a:extLst>
                  <a:ext uri="{FF2B5EF4-FFF2-40B4-BE49-F238E27FC236}">
                    <a16:creationId xmlns:a16="http://schemas.microsoft.com/office/drawing/2014/main" id="{27F1FDD1-89A7-8F9D-0A25-2B3A9A61D68B}"/>
                  </a:ext>
                </a:extLst>
              </p:cNvPr>
              <p:cNvSpPr>
                <a:spLocks noRot="1" noChangeAspect="1" noMove="1" noResize="1" noEditPoints="1" noAdjustHandles="1" noChangeArrowheads="1" noChangeShapeType="1" noTextEdit="1"/>
              </p:cNvSpPr>
              <p:nvPr/>
            </p:nvSpPr>
            <p:spPr>
              <a:xfrm>
                <a:off x="5994401" y="1142134"/>
                <a:ext cx="5690837" cy="600164"/>
              </a:xfrm>
              <a:prstGeom prst="rect">
                <a:avLst/>
              </a:prstGeom>
              <a:blipFill>
                <a:blip r:embed="rId4"/>
                <a:stretch>
                  <a:fillRect t="-1010" b="-505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DBA401C-E7CA-6956-970E-30BE3C80456C}"/>
              </a:ext>
            </a:extLst>
          </p:cNvPr>
          <p:cNvSpPr txBox="1"/>
          <p:nvPr/>
        </p:nvSpPr>
        <p:spPr>
          <a:xfrm>
            <a:off x="7205602" y="1974312"/>
            <a:ext cx="447963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 samples of AIRS-CH0 are displayed.</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B5D5AE1C-021E-A508-051D-F987BCA625C4}"/>
              </a:ext>
            </a:extLst>
          </p:cNvPr>
          <p:cNvSpPr txBox="1"/>
          <p:nvPr/>
        </p:nvSpPr>
        <p:spPr>
          <a:xfrm>
            <a:off x="718624" y="4731978"/>
            <a:ext cx="5275776"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 image-like slice from FGS1 sample data, where </a:t>
            </a:r>
            <a:r>
              <a:rPr lang="en-US" altLang="zh-CN" dirty="0" err="1">
                <a:latin typeface="Times New Roman" panose="02020603050405020304" pitchFamily="18" charset="0"/>
                <a:cs typeface="Times New Roman" panose="02020603050405020304" pitchFamily="18" charset="0"/>
              </a:rPr>
              <a:t>time_frame</a:t>
            </a:r>
            <a:r>
              <a:rPr lang="en-US" altLang="zh-CN" dirty="0">
                <a:latin typeface="Times New Roman" panose="02020603050405020304" pitchFamily="18" charset="0"/>
                <a:cs typeface="Times New Roman" panose="02020603050405020304" pitchFamily="18" charset="0"/>
              </a:rPr>
              <a:t>=50. X-axis denotes spectral dimension while Y-axis denotes spatial dimension.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86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E6DF4-F6D8-684A-AB5C-0304134CD10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3B1E47F-E444-01AB-9DBB-32C4C8F96C0A}"/>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D9BEE4B7-4B17-6623-A3EC-DF0EDD845980}"/>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58C67B4-7687-83DA-8E83-8EBE45F36F63}"/>
              </a:ext>
            </a:extLst>
          </p:cNvPr>
          <p:cNvPicPr>
            <a:picLocks noChangeAspect="1"/>
          </p:cNvPicPr>
          <p:nvPr/>
        </p:nvPicPr>
        <p:blipFill>
          <a:blip r:embed="rId2"/>
          <a:srcRect r="49041" b="80754"/>
          <a:stretch/>
        </p:blipFill>
        <p:spPr>
          <a:xfrm>
            <a:off x="271952" y="2028230"/>
            <a:ext cx="5491539" cy="297787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0EDFF1D-B8C9-EE2B-5346-35A59A56DEA1}"/>
                  </a:ext>
                </a:extLst>
              </p:cNvPr>
              <p:cNvSpPr/>
              <p:nvPr/>
            </p:nvSpPr>
            <p:spPr>
              <a:xfrm>
                <a:off x="405163" y="1169051"/>
                <a:ext cx="5690837" cy="600164"/>
              </a:xfrm>
              <a:prstGeom prst="rect">
                <a:avLst/>
              </a:prstGeom>
            </p:spPr>
            <p:txBody>
              <a:bodyPr wrap="square">
                <a:spAutoFit/>
              </a:bodyPr>
              <a:lstStyle/>
              <a:p>
                <a:r>
                  <a:rPr lang="en-US" altLang="zh-CN" sz="1100" b="1" dirty="0"/>
                  <a:t>For each sample:</a:t>
                </a:r>
              </a:p>
              <a:p>
                <a:r>
                  <a:rPr lang="en-US" altLang="zh-CN" sz="1100" b="1" dirty="0"/>
                  <a:t>AIRS-CH0_signal.parquet</a:t>
                </a:r>
                <a:r>
                  <a:rPr lang="en-US" altLang="zh-CN" sz="1100" dirty="0"/>
                  <a:t>: </a:t>
                </a:r>
                <a14:m>
                  <m:oMath xmlns:m="http://schemas.openxmlformats.org/officeDocument/2006/math">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𝟏𝟏𝟐𝟓𝟎</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𝟑𝟓𝟔</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 </m:t>
                    </m:r>
                  </m:oMath>
                </a14:m>
                <a:r>
                  <a:rPr lang="en-US" altLang="zh-CN" sz="1100" b="1" dirty="0"/>
                  <a:t>-&gt; </a:t>
                </a:r>
                <a14:m>
                  <m:oMath xmlns:m="http://schemas.openxmlformats.org/officeDocument/2006/math">
                    <m:d>
                      <m:dPr>
                        <m:ctrlP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ctrlPr>
                      </m:dPr>
                      <m:e>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𝟐𝟖𝟐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e>
                    </m:d>
                  </m:oMath>
                </a14:m>
                <a:r>
                  <a:rPr lang="en-US" altLang="zh-CN" sz="1100" b="1" dirty="0"/>
                  <a:t> (time, spectral, spatial) </a:t>
                </a:r>
              </a:p>
              <a:p>
                <a:r>
                  <a:rPr lang="en-US" altLang="zh-CN" sz="1100" b="1" dirty="0"/>
                  <a:t>FGS1_signal.parquet</a:t>
                </a:r>
                <a:r>
                  <a:rPr lang="en-US" altLang="zh-CN" sz="1100" dirty="0"/>
                  <a:t>: </a:t>
                </a:r>
                <a14:m>
                  <m:oMath xmlns:m="http://schemas.openxmlformats.org/officeDocument/2006/math">
                    <m:r>
                      <a:rPr lang="en-US" altLang="zh-CN" sz="1100" i="1" dirty="0" smtClean="0">
                        <a:latin typeface="Cambria Math" panose="02040503050406030204" pitchFamily="18" charset="0"/>
                      </a:rPr>
                      <m:t>(</m:t>
                    </m:r>
                    <m:r>
                      <a:rPr lang="en-US" altLang="zh-CN" sz="1100" b="1" i="1" dirty="0" smtClean="0">
                        <a:latin typeface="Cambria Math" panose="02040503050406030204" pitchFamily="18" charset="0"/>
                      </a:rPr>
                      <m:t>𝟏𝟑𝟓𝟎𝟎𝟎</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m:t>
                    </m:r>
                    <m:r>
                      <a:rPr lang="en-US" altLang="zh-CN" sz="1100" b="1" i="1" dirty="0" smtClean="0">
                        <a:latin typeface="Cambria Math" panose="02040503050406030204" pitchFamily="18" charset="0"/>
                      </a:rPr>
                      <m:t>𝟑𝟐</m:t>
                    </m:r>
                    <m:r>
                      <a:rPr lang="en-US" altLang="zh-CN" sz="1100" b="1" i="1" dirty="0" smtClean="0">
                        <a:latin typeface="Cambria Math" panose="02040503050406030204" pitchFamily="18" charset="0"/>
                      </a:rPr>
                      <m:t>) </m:t>
                    </m:r>
                  </m:oMath>
                </a14:m>
                <a:r>
                  <a:rPr lang="en-US" altLang="zh-CN" sz="1100" b="1" dirty="0"/>
                  <a:t>-&gt; </a:t>
                </a:r>
                <a14:m>
                  <m:oMath xmlns:m="http://schemas.openxmlformats.org/officeDocument/2006/math">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en-US"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oMath>
                </a14:m>
                <a:r>
                  <a:rPr lang="en-US" altLang="zh-CN" sz="1100" b="1" dirty="0"/>
                  <a:t> (time, spectral, spatial) </a:t>
                </a:r>
              </a:p>
            </p:txBody>
          </p:sp>
        </mc:Choice>
        <mc:Fallback xmlns="">
          <p:sp>
            <p:nvSpPr>
              <p:cNvPr id="7" name="矩形 6">
                <a:extLst>
                  <a:ext uri="{FF2B5EF4-FFF2-40B4-BE49-F238E27FC236}">
                    <a16:creationId xmlns:a16="http://schemas.microsoft.com/office/drawing/2014/main" id="{F0EDFF1D-B8C9-EE2B-5346-35A59A56DEA1}"/>
                  </a:ext>
                </a:extLst>
              </p:cNvPr>
              <p:cNvSpPr>
                <a:spLocks noRot="1" noChangeAspect="1" noMove="1" noResize="1" noEditPoints="1" noAdjustHandles="1" noChangeArrowheads="1" noChangeShapeType="1" noTextEdit="1"/>
              </p:cNvSpPr>
              <p:nvPr/>
            </p:nvSpPr>
            <p:spPr>
              <a:xfrm>
                <a:off x="405163" y="1169051"/>
                <a:ext cx="5690837" cy="600164"/>
              </a:xfrm>
              <a:prstGeom prst="rect">
                <a:avLst/>
              </a:prstGeom>
              <a:blipFill>
                <a:blip r:embed="rId3"/>
                <a:stretch>
                  <a:fillRect t="-1020" b="-6122"/>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7D90143E-36CE-0896-1DA4-B3483B56EE7C}"/>
              </a:ext>
            </a:extLst>
          </p:cNvPr>
          <p:cNvCxnSpPr/>
          <p:nvPr/>
        </p:nvCxnSpPr>
        <p:spPr>
          <a:xfrm>
            <a:off x="5495636" y="1634836"/>
            <a:ext cx="4156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C2E24A1-B46E-EBCA-9A8E-8899A6FBE393}"/>
                  </a:ext>
                </a:extLst>
              </p:cNvPr>
              <p:cNvSpPr txBox="1"/>
              <p:nvPr/>
            </p:nvSpPr>
            <p:spPr>
              <a:xfrm>
                <a:off x="5911273" y="1504031"/>
                <a:ext cx="6099810" cy="261610"/>
              </a:xfrm>
              <a:prstGeom prst="rect">
                <a:avLst/>
              </a:prstGeom>
              <a:noFill/>
            </p:spPr>
            <p:txBody>
              <a:bodyPr wrap="square">
                <a:spAutoFit/>
              </a:bodyPr>
              <a:lstStyle/>
              <a:p>
                <a14:m>
                  <m:oMath xmlns:m="http://schemas.openxmlformats.org/officeDocument/2006/math">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𝟏𝟖𝟕</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en-US"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𝟏</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 </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𝟑𝟐</m:t>
                    </m:r>
                    <m:r>
                      <a:rPr kumimoji="0" lang="zh-CN" altLang="zh-CN" sz="1100" b="1" i="1" strike="noStrike" cap="none" normalizeH="0" baseline="0" dirty="0" smtClean="0">
                        <a:ln>
                          <a:noFill/>
                        </a:ln>
                        <a:solidFill>
                          <a:srgbClr val="3C4043"/>
                        </a:solidFill>
                        <a:effectLst/>
                        <a:latin typeface="Cambria Math" panose="02040503050406030204" pitchFamily="18" charset="0"/>
                        <a:ea typeface="Roboto Mono" panose="020F0502020204030204" pitchFamily="49" charset="0"/>
                        <a:cs typeface="Times New Roman" panose="02020603050405020304" pitchFamily="18" charset="0"/>
                      </a:rPr>
                      <m:t>)</m:t>
                    </m:r>
                  </m:oMath>
                </a14:m>
                <a:r>
                  <a:rPr lang="en-US" altLang="zh-CN" sz="1100" b="1" dirty="0"/>
                  <a:t> </a:t>
                </a:r>
                <a:endParaRPr lang="zh-CN" altLang="en-US" sz="1100" dirty="0"/>
              </a:p>
            </p:txBody>
          </p:sp>
        </mc:Choice>
        <mc:Fallback xmlns="">
          <p:sp>
            <p:nvSpPr>
              <p:cNvPr id="12" name="文本框 11">
                <a:extLst>
                  <a:ext uri="{FF2B5EF4-FFF2-40B4-BE49-F238E27FC236}">
                    <a16:creationId xmlns:a16="http://schemas.microsoft.com/office/drawing/2014/main" id="{8C2E24A1-B46E-EBCA-9A8E-8899A6FBE393}"/>
                  </a:ext>
                </a:extLst>
              </p:cNvPr>
              <p:cNvSpPr txBox="1">
                <a:spLocks noRot="1" noChangeAspect="1" noMove="1" noResize="1" noEditPoints="1" noAdjustHandles="1" noChangeArrowheads="1" noChangeShapeType="1" noTextEdit="1"/>
              </p:cNvSpPr>
              <p:nvPr/>
            </p:nvSpPr>
            <p:spPr>
              <a:xfrm>
                <a:off x="5911273" y="1504031"/>
                <a:ext cx="6099810" cy="261610"/>
              </a:xfrm>
              <a:prstGeom prst="rect">
                <a:avLst/>
              </a:prstGeom>
              <a:blipFill>
                <a:blip r:embed="rId4"/>
                <a:stretch>
                  <a:fillRect b="-2326"/>
                </a:stretch>
              </a:blipFill>
            </p:spPr>
            <p:txBody>
              <a:bodyPr/>
              <a:lstStyle/>
              <a:p>
                <a:r>
                  <a:rPr lang="zh-CN" altLang="en-US">
                    <a:noFill/>
                  </a:rPr>
                  <a:t> </a:t>
                </a:r>
              </a:p>
            </p:txBody>
          </p:sp>
        </mc:Fallback>
      </mc:AlternateContent>
      <p:sp>
        <p:nvSpPr>
          <p:cNvPr id="17" name="椭圆 16">
            <a:extLst>
              <a:ext uri="{FF2B5EF4-FFF2-40B4-BE49-F238E27FC236}">
                <a16:creationId xmlns:a16="http://schemas.microsoft.com/office/drawing/2014/main" id="{2B311A32-BFB0-EC06-F1B0-C0E737C8CFCF}"/>
              </a:ext>
            </a:extLst>
          </p:cNvPr>
          <p:cNvSpPr/>
          <p:nvPr/>
        </p:nvSpPr>
        <p:spPr>
          <a:xfrm>
            <a:off x="5951220" y="1492160"/>
            <a:ext cx="914400" cy="2734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55E232E-EAFD-7CCE-36AD-96D807E5EB37}"/>
              </a:ext>
            </a:extLst>
          </p:cNvPr>
          <p:cNvSpPr/>
          <p:nvPr/>
        </p:nvSpPr>
        <p:spPr>
          <a:xfrm>
            <a:off x="3467100" y="1324949"/>
            <a:ext cx="914400" cy="2734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DD4E639A-1086-E059-F2B1-42802E906B8B}"/>
              </a:ext>
            </a:extLst>
          </p:cNvPr>
          <p:cNvCxnSpPr>
            <a:stCxn id="17" idx="4"/>
          </p:cNvCxnSpPr>
          <p:nvPr/>
        </p:nvCxnSpPr>
        <p:spPr>
          <a:xfrm flipH="1">
            <a:off x="3250581" y="1765641"/>
            <a:ext cx="3157839" cy="6346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02C94BF3-EEAD-FDBD-F176-FBC11FF6A884}"/>
              </a:ext>
            </a:extLst>
          </p:cNvPr>
          <p:cNvCxnSpPr>
            <a:cxnSpLocks/>
            <a:stCxn id="18" idx="4"/>
          </p:cNvCxnSpPr>
          <p:nvPr/>
        </p:nvCxnSpPr>
        <p:spPr>
          <a:xfrm flipH="1">
            <a:off x="3250581" y="1598430"/>
            <a:ext cx="673719" cy="8018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C1545330-3217-4769-4D5F-14A27B46DA1E}"/>
              </a:ext>
            </a:extLst>
          </p:cNvPr>
          <p:cNvSpPr txBox="1"/>
          <p:nvPr/>
        </p:nvSpPr>
        <p:spPr>
          <a:xfrm>
            <a:off x="3519649" y="2255596"/>
            <a:ext cx="3383280"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Concatenate by spectral dimension</a:t>
            </a:r>
            <a:endParaRPr lang="zh-CN" altLang="en-US" sz="1400" dirty="0">
              <a:latin typeface="Times New Roman" panose="02020603050405020304" pitchFamily="18" charset="0"/>
              <a:cs typeface="Times New Roman" panose="02020603050405020304" pitchFamily="18" charset="0"/>
            </a:endParaRPr>
          </a:p>
        </p:txBody>
      </p:sp>
      <p:pic>
        <p:nvPicPr>
          <p:cNvPr id="26" name="图片 25">
            <a:extLst>
              <a:ext uri="{FF2B5EF4-FFF2-40B4-BE49-F238E27FC236}">
                <a16:creationId xmlns:a16="http://schemas.microsoft.com/office/drawing/2014/main" id="{D27106C6-318C-0D4E-C97D-C219F383D2D1}"/>
              </a:ext>
            </a:extLst>
          </p:cNvPr>
          <p:cNvPicPr>
            <a:picLocks noChangeAspect="1"/>
          </p:cNvPicPr>
          <p:nvPr/>
        </p:nvPicPr>
        <p:blipFill>
          <a:blip r:embed="rId2"/>
          <a:srcRect l="57322" t="-8" b="80738"/>
          <a:stretch/>
        </p:blipFill>
        <p:spPr>
          <a:xfrm>
            <a:off x="6677487" y="2082970"/>
            <a:ext cx="4511611" cy="2923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50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AE8A1-4EB0-5E34-CCED-D77982577CA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DF81413-EF6B-D6C4-B45A-7D63D07BA6FC}"/>
              </a:ext>
            </a:extLst>
          </p:cNvPr>
          <p:cNvSpPr txBox="1"/>
          <p:nvPr/>
        </p:nvSpPr>
        <p:spPr>
          <a:xfrm>
            <a:off x="271952" y="449294"/>
            <a:ext cx="925997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Data Preparation</a:t>
            </a:r>
          </a:p>
        </p:txBody>
      </p:sp>
      <p:sp>
        <p:nvSpPr>
          <p:cNvPr id="3" name="矩形 2">
            <a:extLst>
              <a:ext uri="{FF2B5EF4-FFF2-40B4-BE49-F238E27FC236}">
                <a16:creationId xmlns:a16="http://schemas.microsoft.com/office/drawing/2014/main" id="{4D7A7EAA-A3D8-234D-C68A-BBFD7B7D0285}"/>
              </a:ext>
            </a:extLst>
          </p:cNvPr>
          <p:cNvSpPr/>
          <p:nvPr/>
        </p:nvSpPr>
        <p:spPr>
          <a:xfrm>
            <a:off x="7792975" y="6488668"/>
            <a:ext cx="439902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kaggle</a:t>
            </a:r>
            <a:r>
              <a:rPr lang="zh-CN" altLang="en-US" dirty="0">
                <a:latin typeface="Times New Roman" panose="02020603050405020304" pitchFamily="18" charset="0"/>
                <a:cs typeface="Times New Roman" panose="02020603050405020304" pitchFamily="18" charset="0"/>
              </a:rPr>
              <a:t>君</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sakura</a:t>
            </a:r>
            <a:r>
              <a:rPr lang="en-US" altLang="zh-CN" dirty="0">
                <a:latin typeface="Times New Roman" panose="02020603050405020304" pitchFamily="18" charset="0"/>
                <a:cs typeface="Times New Roman" panose="02020603050405020304" pitchFamily="18" charset="0"/>
              </a:rPr>
              <a:t>, 2024. All rights reserved.</a:t>
            </a:r>
            <a:endParaRPr lang="zh-CN" altLang="en-US" dirty="0">
              <a:latin typeface="Times New Roman" panose="02020603050405020304" pitchFamily="18" charset="0"/>
              <a:cs typeface="Times New Roman" panose="02020603050405020304" pitchFamily="18" charset="0"/>
            </a:endParaRPr>
          </a:p>
        </p:txBody>
      </p:sp>
      <p:pic>
        <p:nvPicPr>
          <p:cNvPr id="28" name="图片 27">
            <a:extLst>
              <a:ext uri="{FF2B5EF4-FFF2-40B4-BE49-F238E27FC236}">
                <a16:creationId xmlns:a16="http://schemas.microsoft.com/office/drawing/2014/main" id="{BA71BAA7-11C9-90B5-A21D-801118F05F09}"/>
              </a:ext>
            </a:extLst>
          </p:cNvPr>
          <p:cNvPicPr>
            <a:picLocks noChangeAspect="1"/>
          </p:cNvPicPr>
          <p:nvPr/>
        </p:nvPicPr>
        <p:blipFill>
          <a:blip r:embed="rId3"/>
          <a:srcRect l="1127"/>
          <a:stretch/>
        </p:blipFill>
        <p:spPr>
          <a:xfrm>
            <a:off x="665017" y="1286156"/>
            <a:ext cx="10537453" cy="4814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55705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425</TotalTime>
  <Words>1607</Words>
  <Application>Microsoft Office PowerPoint</Application>
  <PresentationFormat>宽屏</PresentationFormat>
  <Paragraphs>134</Paragraphs>
  <Slides>25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振源 陈</dc:creator>
  <cp:lastModifiedBy>振源 陈</cp:lastModifiedBy>
  <cp:revision>37</cp:revision>
  <dcterms:created xsi:type="dcterms:W3CDTF">2024-10-09T02:58:01Z</dcterms:created>
  <dcterms:modified xsi:type="dcterms:W3CDTF">2024-10-10T02:28:13Z</dcterms:modified>
</cp:coreProperties>
</file>