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2020/11/24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Relationship Id="rId9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iff"/><Relationship Id="rId3" Type="http://schemas.openxmlformats.org/officeDocument/2006/relationships/image" Target="../media/image19.tiff"/><Relationship Id="rId7" Type="http://schemas.openxmlformats.org/officeDocument/2006/relationships/image" Target="../media/image23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Relationship Id="rId9" Type="http://schemas.openxmlformats.org/officeDocument/2006/relationships/image" Target="../media/image25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14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不等式的解集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年级下册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27A168B-B8CB-4240-8596-40E64D53BCBE}"/>
              </a:ext>
            </a:extLst>
          </p:cNvPr>
          <p:cNvSpPr txBox="1"/>
          <p:nvPr/>
        </p:nvSpPr>
        <p:spPr>
          <a:xfrm>
            <a:off x="284584" y="352732"/>
            <a:ext cx="857483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请阅读求绝对值不等式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|x|&lt;3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|x|&gt;3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的解集的过程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|x|&lt;3,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所示的数轴上看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而小于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的数的绝对值是小于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|x|&lt;3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-3&lt;x&lt;3;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|x|&gt;3,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所示的数轴上看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的数和大于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的数的绝对值是大于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|x|&gt;3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x&lt;-3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x&gt;3.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99.jpeg">
            <a:extLst>
              <a:ext uri="{FF2B5EF4-FFF2-40B4-BE49-F238E27FC236}">
                <a16:creationId xmlns:a16="http://schemas.microsoft.com/office/drawing/2014/main" xmlns="" id="{091D2D79-70CF-4F77-96A8-67BC984434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478" y="4894451"/>
            <a:ext cx="8943044" cy="13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B5E7722-AD9F-4445-A1A9-410D5C3EC6C9}"/>
              </a:ext>
            </a:extLst>
          </p:cNvPr>
          <p:cNvSpPr txBox="1"/>
          <p:nvPr/>
        </p:nvSpPr>
        <p:spPr>
          <a:xfrm>
            <a:off x="382555" y="1329526"/>
            <a:ext cx="79870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解答下面的问题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|x|&lt;a(a&gt;0)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;</a:t>
            </a: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|x|&gt;a(a&gt;0)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|x-5|&lt;3;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|x-3|&gt;5.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E5248AB-4F28-41C2-82CF-F7653268588C}"/>
              </a:ext>
            </a:extLst>
          </p:cNvPr>
          <p:cNvSpPr txBox="1"/>
          <p:nvPr/>
        </p:nvSpPr>
        <p:spPr>
          <a:xfrm>
            <a:off x="6018244" y="177434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-a&lt;x&lt;a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F80A489-4DBB-4DAF-BE17-5EE018369484}"/>
              </a:ext>
            </a:extLst>
          </p:cNvPr>
          <p:cNvSpPr txBox="1"/>
          <p:nvPr/>
        </p:nvSpPr>
        <p:spPr>
          <a:xfrm>
            <a:off x="5295122" y="2327454"/>
            <a:ext cx="5295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x&gt;a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x&lt;-a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4EF480F-9EDA-4D74-9069-D3765AF49E84}"/>
              </a:ext>
            </a:extLst>
          </p:cNvPr>
          <p:cNvSpPr txBox="1"/>
          <p:nvPr/>
        </p:nvSpPr>
        <p:spPr>
          <a:xfrm>
            <a:off x="4572000" y="2786909"/>
            <a:ext cx="5295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(2)2&lt;x&lt;8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C06B9FF-67D7-443F-B348-8B9FD8E3E515}"/>
              </a:ext>
            </a:extLst>
          </p:cNvPr>
          <p:cNvSpPr txBox="1"/>
          <p:nvPr/>
        </p:nvSpPr>
        <p:spPr>
          <a:xfrm>
            <a:off x="4572000" y="3335490"/>
            <a:ext cx="5295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3)x&gt;8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x&lt;-2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5256D5-A89A-4692-962A-3CAF844BFF56}"/>
              </a:ext>
            </a:extLst>
          </p:cNvPr>
          <p:cNvSpPr txBox="1"/>
          <p:nvPr/>
        </p:nvSpPr>
        <p:spPr>
          <a:xfrm>
            <a:off x="345232" y="674400"/>
            <a:ext cx="859349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下面四个数中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x-1&gt;1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=3	 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=2	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	   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2.x=-1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不是下列哪一个不等式的解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A.2x+1≤-3	     B.2x-1≥-3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C.-2x+1≥3	     D.-2x-1≤3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8DB97A-3095-4FB9-ADD2-8785DE901C39}"/>
              </a:ext>
            </a:extLst>
          </p:cNvPr>
          <p:cNvSpPr txBox="1"/>
          <p:nvPr/>
        </p:nvSpPr>
        <p:spPr>
          <a:xfrm>
            <a:off x="7473821" y="6744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946E731-0269-4E77-AD05-37B2E8AF89DD}"/>
              </a:ext>
            </a:extLst>
          </p:cNvPr>
          <p:cNvSpPr txBox="1"/>
          <p:nvPr/>
        </p:nvSpPr>
        <p:spPr>
          <a:xfrm>
            <a:off x="6648856" y="4080196"/>
            <a:ext cx="60214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395D493-0063-4CE9-8FBF-480422225619}"/>
              </a:ext>
            </a:extLst>
          </p:cNvPr>
          <p:cNvSpPr txBox="1"/>
          <p:nvPr/>
        </p:nvSpPr>
        <p:spPr>
          <a:xfrm>
            <a:off x="195941" y="460319"/>
            <a:ext cx="85748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在下列所表示的不等式的解集中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不包括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≤-4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≥-5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≤-6	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≥-7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在数轴上表示不等式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73.jpeg">
            <a:extLst>
              <a:ext uri="{FF2B5EF4-FFF2-40B4-BE49-F238E27FC236}">
                <a16:creationId xmlns:a16="http://schemas.microsoft.com/office/drawing/2014/main" xmlns="" id="{55AC4F5C-714F-41F1-A396-813C96DA42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262" y="3884340"/>
            <a:ext cx="3084911" cy="706321"/>
          </a:xfrm>
          <a:prstGeom prst="rect">
            <a:avLst/>
          </a:prstGeom>
        </p:spPr>
      </p:pic>
      <p:pic>
        <p:nvPicPr>
          <p:cNvPr id="5" name="image174.jpeg">
            <a:extLst>
              <a:ext uri="{FF2B5EF4-FFF2-40B4-BE49-F238E27FC236}">
                <a16:creationId xmlns:a16="http://schemas.microsoft.com/office/drawing/2014/main" xmlns="" id="{9B84F81D-6D52-40AB-940A-47EA3CE2EE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9869" y="3884340"/>
            <a:ext cx="3092938" cy="706321"/>
          </a:xfrm>
          <a:prstGeom prst="rect">
            <a:avLst/>
          </a:prstGeom>
        </p:spPr>
      </p:pic>
      <p:pic>
        <p:nvPicPr>
          <p:cNvPr id="6" name="image175.jpeg">
            <a:extLst>
              <a:ext uri="{FF2B5EF4-FFF2-40B4-BE49-F238E27FC236}">
                <a16:creationId xmlns:a16="http://schemas.microsoft.com/office/drawing/2014/main" xmlns="" id="{CC2A1B58-8E87-425D-B260-4A39F9509F3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6262" y="5349246"/>
            <a:ext cx="3084911" cy="706321"/>
          </a:xfrm>
          <a:prstGeom prst="rect">
            <a:avLst/>
          </a:prstGeom>
        </p:spPr>
      </p:pic>
      <p:pic>
        <p:nvPicPr>
          <p:cNvPr id="7" name="image176.jpeg">
            <a:extLst>
              <a:ext uri="{FF2B5EF4-FFF2-40B4-BE49-F238E27FC236}">
                <a16:creationId xmlns:a16="http://schemas.microsoft.com/office/drawing/2014/main" xmlns="" id="{B2214FD1-70E1-402F-9328-4605637B13D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16698" y="5347408"/>
            <a:ext cx="3092938" cy="7081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E671B2A-E651-4D8E-AA7F-AB46BE533552}"/>
              </a:ext>
            </a:extLst>
          </p:cNvPr>
          <p:cNvSpPr txBox="1"/>
          <p:nvPr/>
        </p:nvSpPr>
        <p:spPr>
          <a:xfrm>
            <a:off x="671804" y="94391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1E57CEB-9B20-46AA-947F-3898BC0419C0}"/>
              </a:ext>
            </a:extLst>
          </p:cNvPr>
          <p:cNvSpPr txBox="1"/>
          <p:nvPr/>
        </p:nvSpPr>
        <p:spPr>
          <a:xfrm>
            <a:off x="7987006" y="2855083"/>
            <a:ext cx="961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F34BCA-F3C8-485C-88CE-1E7F54E230AC}"/>
              </a:ext>
            </a:extLst>
          </p:cNvPr>
          <p:cNvSpPr txBox="1"/>
          <p:nvPr/>
        </p:nvSpPr>
        <p:spPr>
          <a:xfrm>
            <a:off x="171780" y="4092791"/>
            <a:ext cx="634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B6B2E1F-22D5-450A-B4A8-DEB23E2EEDEB}"/>
              </a:ext>
            </a:extLst>
          </p:cNvPr>
          <p:cNvSpPr txBox="1"/>
          <p:nvPr/>
        </p:nvSpPr>
        <p:spPr>
          <a:xfrm>
            <a:off x="171780" y="5701487"/>
            <a:ext cx="961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B6AD00D-E21B-4831-86A2-D0C4943D1920}"/>
              </a:ext>
            </a:extLst>
          </p:cNvPr>
          <p:cNvSpPr txBox="1"/>
          <p:nvPr/>
        </p:nvSpPr>
        <p:spPr>
          <a:xfrm>
            <a:off x="4511349" y="400588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1EDF2E6-4D69-47A1-85C5-A93228A1A9F0}"/>
              </a:ext>
            </a:extLst>
          </p:cNvPr>
          <p:cNvSpPr txBox="1"/>
          <p:nvPr/>
        </p:nvSpPr>
        <p:spPr>
          <a:xfrm>
            <a:off x="4525655" y="54707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7BD0B3E-AB0B-4C4D-A7A1-013E2A008495}"/>
              </a:ext>
            </a:extLst>
          </p:cNvPr>
          <p:cNvSpPr txBox="1"/>
          <p:nvPr/>
        </p:nvSpPr>
        <p:spPr>
          <a:xfrm>
            <a:off x="307910" y="239634"/>
            <a:ext cx="8294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x≥-2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的解集在数轴上表示为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77.jpeg">
            <a:extLst>
              <a:ext uri="{FF2B5EF4-FFF2-40B4-BE49-F238E27FC236}">
                <a16:creationId xmlns:a16="http://schemas.microsoft.com/office/drawing/2014/main" xmlns="" id="{19A38F56-FA08-4633-83BF-8C268AAEA3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887" y="1025210"/>
            <a:ext cx="2490339" cy="570188"/>
          </a:xfrm>
          <a:prstGeom prst="rect">
            <a:avLst/>
          </a:prstGeom>
        </p:spPr>
      </p:pic>
      <p:pic>
        <p:nvPicPr>
          <p:cNvPr id="5" name="image178.jpeg">
            <a:extLst>
              <a:ext uri="{FF2B5EF4-FFF2-40B4-BE49-F238E27FC236}">
                <a16:creationId xmlns:a16="http://schemas.microsoft.com/office/drawing/2014/main" xmlns="" id="{F19F94E7-7B01-48E3-AD02-273229A210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5275" y="949323"/>
            <a:ext cx="2821780" cy="646075"/>
          </a:xfrm>
          <a:prstGeom prst="rect">
            <a:avLst/>
          </a:prstGeom>
        </p:spPr>
      </p:pic>
      <p:pic>
        <p:nvPicPr>
          <p:cNvPr id="7" name="image180.jpeg">
            <a:extLst>
              <a:ext uri="{FF2B5EF4-FFF2-40B4-BE49-F238E27FC236}">
                <a16:creationId xmlns:a16="http://schemas.microsoft.com/office/drawing/2014/main" xmlns="" id="{513AEBFE-163C-4623-B332-821349EBE61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885" y="1837119"/>
            <a:ext cx="2990560" cy="6847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2A08ADA-C4A6-4613-BAA8-08BAAE19970B}"/>
              </a:ext>
            </a:extLst>
          </p:cNvPr>
          <p:cNvSpPr txBox="1"/>
          <p:nvPr/>
        </p:nvSpPr>
        <p:spPr>
          <a:xfrm>
            <a:off x="114716" y="2712836"/>
            <a:ext cx="9342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在横线上填写数轴所表示的不等式的解集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181.jpeg">
            <a:extLst>
              <a:ext uri="{FF2B5EF4-FFF2-40B4-BE49-F238E27FC236}">
                <a16:creationId xmlns:a16="http://schemas.microsoft.com/office/drawing/2014/main" xmlns="" id="{E8BA6B09-C74F-44FF-A124-4B5D9D9083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9561" y="3588730"/>
            <a:ext cx="2806993" cy="734463"/>
          </a:xfrm>
          <a:prstGeom prst="rect">
            <a:avLst/>
          </a:prstGeom>
        </p:spPr>
      </p:pic>
      <p:pic>
        <p:nvPicPr>
          <p:cNvPr id="11" name="image182.jpeg">
            <a:extLst>
              <a:ext uri="{FF2B5EF4-FFF2-40B4-BE49-F238E27FC236}">
                <a16:creationId xmlns:a16="http://schemas.microsoft.com/office/drawing/2014/main" xmlns="" id="{920CC27E-5AE4-415B-8274-01AB6CDD065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5349" y="3588729"/>
            <a:ext cx="5078759" cy="7344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83B1872-547A-4222-8D42-0BC39D9935AE}"/>
              </a:ext>
            </a:extLst>
          </p:cNvPr>
          <p:cNvSpPr txBox="1"/>
          <p:nvPr/>
        </p:nvSpPr>
        <p:spPr>
          <a:xfrm>
            <a:off x="951914" y="4359789"/>
            <a:ext cx="4749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x≤3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8E65CF0-04E3-49A2-8CD2-15A5890C2C3B}"/>
              </a:ext>
            </a:extLst>
          </p:cNvPr>
          <p:cNvSpPr txBox="1"/>
          <p:nvPr/>
        </p:nvSpPr>
        <p:spPr>
          <a:xfrm>
            <a:off x="5376386" y="4395809"/>
            <a:ext cx="2095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x&gt;-4  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89DF8557-27F0-4A77-BC40-9A2026E27B80}"/>
              </a:ext>
            </a:extLst>
          </p:cNvPr>
          <p:cNvSpPr txBox="1"/>
          <p:nvPr/>
        </p:nvSpPr>
        <p:spPr>
          <a:xfrm>
            <a:off x="7074106" y="279782"/>
            <a:ext cx="832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E201EA5-3B63-4DBE-AE8B-EEBC49AC4C18}"/>
              </a:ext>
            </a:extLst>
          </p:cNvPr>
          <p:cNvSpPr txBox="1"/>
          <p:nvPr/>
        </p:nvSpPr>
        <p:spPr>
          <a:xfrm>
            <a:off x="114716" y="1010623"/>
            <a:ext cx="919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354BE7A-8EF8-496D-A92D-807528BC732C}"/>
              </a:ext>
            </a:extLst>
          </p:cNvPr>
          <p:cNvSpPr txBox="1"/>
          <p:nvPr/>
        </p:nvSpPr>
        <p:spPr>
          <a:xfrm>
            <a:off x="4317741" y="903394"/>
            <a:ext cx="508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368B87C7-F0BB-437A-B9F4-808FAA2C8E89}"/>
              </a:ext>
            </a:extLst>
          </p:cNvPr>
          <p:cNvSpPr txBox="1"/>
          <p:nvPr/>
        </p:nvSpPr>
        <p:spPr>
          <a:xfrm>
            <a:off x="132203" y="1856062"/>
            <a:ext cx="5271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B648B44A-4D86-4BDC-94D9-16D7E473634E}"/>
              </a:ext>
            </a:extLst>
          </p:cNvPr>
          <p:cNvSpPr txBox="1"/>
          <p:nvPr/>
        </p:nvSpPr>
        <p:spPr>
          <a:xfrm>
            <a:off x="4438208" y="1837119"/>
            <a:ext cx="5271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  <p:pic>
        <p:nvPicPr>
          <p:cNvPr id="28" name="image179.jpeg">
            <a:extLst>
              <a:ext uri="{FF2B5EF4-FFF2-40B4-BE49-F238E27FC236}">
                <a16:creationId xmlns:a16="http://schemas.microsoft.com/office/drawing/2014/main" xmlns="" id="{06BCF9B4-B73C-46C7-8664-96F0F3F464D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1339" y="1837119"/>
            <a:ext cx="2719515" cy="622660"/>
          </a:xfrm>
          <a:prstGeom prst="rect">
            <a:avLst/>
          </a:prstGeom>
        </p:spPr>
      </p:pic>
      <p:pic>
        <p:nvPicPr>
          <p:cNvPr id="18" name="image183.jpeg">
            <a:extLst>
              <a:ext uri="{FF2B5EF4-FFF2-40B4-BE49-F238E27FC236}">
                <a16:creationId xmlns:a16="http://schemas.microsoft.com/office/drawing/2014/main" xmlns="" id="{1258567F-A54C-4675-AD1B-B04264B2EAF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004" y="4989240"/>
            <a:ext cx="3163019" cy="827619"/>
          </a:xfrm>
          <a:prstGeom prst="rect">
            <a:avLst/>
          </a:prstGeom>
        </p:spPr>
      </p:pic>
      <p:pic>
        <p:nvPicPr>
          <p:cNvPr id="19" name="image184.jpeg">
            <a:extLst>
              <a:ext uri="{FF2B5EF4-FFF2-40B4-BE49-F238E27FC236}">
                <a16:creationId xmlns:a16="http://schemas.microsoft.com/office/drawing/2014/main" xmlns="" id="{C892E48B-ED51-4FF9-B8E6-D79A8A65A84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09134" y="4989240"/>
            <a:ext cx="3519619" cy="920925"/>
          </a:xfrm>
          <a:prstGeom prst="rect">
            <a:avLst/>
          </a:prstGeom>
        </p:spPr>
      </p:pic>
      <p:sp>
        <p:nvSpPr>
          <p:cNvPr id="20" name="文本框 4">
            <a:extLst>
              <a:ext uri="{FF2B5EF4-FFF2-40B4-BE49-F238E27FC236}">
                <a16:creationId xmlns:a16="http://schemas.microsoft.com/office/drawing/2014/main" xmlns="" id="{EEA1E285-D16D-478B-89A8-42327912BACE}"/>
              </a:ext>
            </a:extLst>
          </p:cNvPr>
          <p:cNvSpPr txBox="1"/>
          <p:nvPr/>
        </p:nvSpPr>
        <p:spPr>
          <a:xfrm>
            <a:off x="1436668" y="596037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u="sng" dirty="0">
                <a:solidFill>
                  <a:srgbClr val="FF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x≥-2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xmlns="" id="{32C954C1-E2C5-407B-8B28-6999C1B4EB62}"/>
              </a:ext>
            </a:extLst>
          </p:cNvPr>
          <p:cNvSpPr txBox="1"/>
          <p:nvPr/>
        </p:nvSpPr>
        <p:spPr>
          <a:xfrm>
            <a:off x="5403999" y="5872456"/>
            <a:ext cx="1548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x&lt;0  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24AB38-21E2-4E98-B6A4-E071F4490213}"/>
              </a:ext>
            </a:extLst>
          </p:cNvPr>
          <p:cNvSpPr txBox="1"/>
          <p:nvPr/>
        </p:nvSpPr>
        <p:spPr>
          <a:xfrm>
            <a:off x="464457" y="907072"/>
            <a:ext cx="7744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将下列不等式的解集在数轴上表示出来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CD6E362-809F-49FB-BE1C-7CC635945EAA}"/>
              </a:ext>
            </a:extLst>
          </p:cNvPr>
          <p:cNvSpPr txBox="1"/>
          <p:nvPr/>
        </p:nvSpPr>
        <p:spPr>
          <a:xfrm>
            <a:off x="874816" y="1657079"/>
            <a:ext cx="87521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(1)x&gt;-1              (2)x≤-2      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(3)x≥0               (4)x&lt;-1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image185.jpeg">
            <a:extLst>
              <a:ext uri="{FF2B5EF4-FFF2-40B4-BE49-F238E27FC236}">
                <a16:creationId xmlns:a16="http://schemas.microsoft.com/office/drawing/2014/main" xmlns="" id="{DA8ED604-DA3A-4443-981B-180B5FD9FB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207" y="2559390"/>
            <a:ext cx="3305661" cy="864942"/>
          </a:xfrm>
          <a:prstGeom prst="rect">
            <a:avLst/>
          </a:prstGeom>
        </p:spPr>
      </p:pic>
      <p:pic>
        <p:nvPicPr>
          <p:cNvPr id="13" name="image186.jpeg">
            <a:extLst>
              <a:ext uri="{FF2B5EF4-FFF2-40B4-BE49-F238E27FC236}">
                <a16:creationId xmlns:a16="http://schemas.microsoft.com/office/drawing/2014/main" xmlns="" id="{3A766D2E-1CD4-4D26-B18D-5FEC4A60A3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3212" y="2559390"/>
            <a:ext cx="3305661" cy="864942"/>
          </a:xfrm>
          <a:prstGeom prst="rect">
            <a:avLst/>
          </a:prstGeom>
        </p:spPr>
      </p:pic>
      <p:pic>
        <p:nvPicPr>
          <p:cNvPr id="14" name="image187.jpeg">
            <a:extLst>
              <a:ext uri="{FF2B5EF4-FFF2-40B4-BE49-F238E27FC236}">
                <a16:creationId xmlns:a16="http://schemas.microsoft.com/office/drawing/2014/main" xmlns="" id="{938BC8A7-0364-4921-9411-768473773C2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207" y="4326643"/>
            <a:ext cx="3305661" cy="864942"/>
          </a:xfrm>
          <a:prstGeom prst="rect">
            <a:avLst/>
          </a:prstGeom>
        </p:spPr>
      </p:pic>
      <p:pic>
        <p:nvPicPr>
          <p:cNvPr id="15" name="image188.jpeg">
            <a:extLst>
              <a:ext uri="{FF2B5EF4-FFF2-40B4-BE49-F238E27FC236}">
                <a16:creationId xmlns:a16="http://schemas.microsoft.com/office/drawing/2014/main" xmlns="" id="{0F5C3CA2-8C9B-42DE-8701-12C56B286AE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5870" y="4290709"/>
            <a:ext cx="3442995" cy="90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F039610C-A6C2-49B1-9388-01C119B36BD2}"/>
                  </a:ext>
                </a:extLst>
              </p:cNvPr>
              <p:cNvSpPr txBox="1"/>
              <p:nvPr/>
            </p:nvSpPr>
            <p:spPr>
              <a:xfrm>
                <a:off x="531844" y="1123019"/>
                <a:ext cx="7725747" cy="425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,-1,0,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200" b="1" i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,1,3,5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哪些值是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x-1&lt;0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哪些值是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x≥1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x&lt;5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有多少个解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有多少个正整数解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请分别写出来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39610C-A6C2-49B1-9388-01C119B3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4" y="1123019"/>
                <a:ext cx="7725747" cy="4250779"/>
              </a:xfrm>
              <a:prstGeom prst="rect">
                <a:avLst/>
              </a:prstGeom>
              <a:blipFill>
                <a:blip r:embed="rId2"/>
                <a:stretch>
                  <a:fillRect l="-1972" b="-3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7D18EA53-E2A0-4082-8283-B6BE17023D17}"/>
                  </a:ext>
                </a:extLst>
              </p:cNvPr>
              <p:cNvSpPr txBox="1"/>
              <p:nvPr/>
            </p:nvSpPr>
            <p:spPr>
              <a:xfrm>
                <a:off x="606489" y="2463697"/>
                <a:ext cx="8210939" cy="803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,-1,0,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x-1&lt;0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;1,3,5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x≥1</a:t>
                </a:r>
                <a:r>
                  <a:rPr kumimoji="0" lang="zh-CN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18EA53-E2A0-4082-8283-B6BE17023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89" y="2463697"/>
                <a:ext cx="8210939" cy="803682"/>
              </a:xfrm>
              <a:prstGeom prst="rect">
                <a:avLst/>
              </a:prstGeom>
              <a:blipFill>
                <a:blip r:embed="rId3"/>
                <a:stretch>
                  <a:fillRect l="-1856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148A001-D21A-419D-804B-D0ED426A84F0}"/>
              </a:ext>
            </a:extLst>
          </p:cNvPr>
          <p:cNvSpPr txBox="1"/>
          <p:nvPr/>
        </p:nvSpPr>
        <p:spPr>
          <a:xfrm>
            <a:off x="606489" y="5549845"/>
            <a:ext cx="77257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无数个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有四个正整数解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7156D4E-FE3B-4F56-867D-3E28F94F6981}"/>
              </a:ext>
            </a:extLst>
          </p:cNvPr>
          <p:cNvSpPr txBox="1"/>
          <p:nvPr/>
        </p:nvSpPr>
        <p:spPr>
          <a:xfrm>
            <a:off x="93305" y="232007"/>
            <a:ext cx="9125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1+x&lt;0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的解集在数轴上表示正确的是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190.jpeg">
            <a:extLst>
              <a:ext uri="{FF2B5EF4-FFF2-40B4-BE49-F238E27FC236}">
                <a16:creationId xmlns:a16="http://schemas.microsoft.com/office/drawing/2014/main" xmlns="" id="{72B461DA-15E2-45D0-8A33-DAF1C50470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472" y="1319988"/>
            <a:ext cx="3266135" cy="584774"/>
          </a:xfrm>
          <a:prstGeom prst="rect">
            <a:avLst/>
          </a:prstGeom>
        </p:spPr>
      </p:pic>
      <p:pic>
        <p:nvPicPr>
          <p:cNvPr id="5" name="image191.jpeg">
            <a:extLst>
              <a:ext uri="{FF2B5EF4-FFF2-40B4-BE49-F238E27FC236}">
                <a16:creationId xmlns:a16="http://schemas.microsoft.com/office/drawing/2014/main" xmlns="" id="{31AA7BA3-55EA-4C39-B414-7B1C9CAD21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5393" y="1222665"/>
            <a:ext cx="3266134" cy="585652"/>
          </a:xfrm>
          <a:prstGeom prst="rect">
            <a:avLst/>
          </a:prstGeom>
        </p:spPr>
      </p:pic>
      <p:pic>
        <p:nvPicPr>
          <p:cNvPr id="6" name="image192.jpeg">
            <a:extLst>
              <a:ext uri="{FF2B5EF4-FFF2-40B4-BE49-F238E27FC236}">
                <a16:creationId xmlns:a16="http://schemas.microsoft.com/office/drawing/2014/main" xmlns="" id="{439EDD05-A477-44B4-BC98-B8F210C67E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891" y="2532451"/>
            <a:ext cx="3266135" cy="584774"/>
          </a:xfrm>
          <a:prstGeom prst="rect">
            <a:avLst/>
          </a:prstGeom>
        </p:spPr>
      </p:pic>
      <p:pic>
        <p:nvPicPr>
          <p:cNvPr id="7" name="image193.jpeg">
            <a:extLst>
              <a:ext uri="{FF2B5EF4-FFF2-40B4-BE49-F238E27FC236}">
                <a16:creationId xmlns:a16="http://schemas.microsoft.com/office/drawing/2014/main" xmlns="" id="{5D7ADD9E-E417-4EB9-B267-768EA52617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15393" y="2578617"/>
            <a:ext cx="3266129" cy="5847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A6756FD-1682-4045-8115-FC8A5F731F23}"/>
              </a:ext>
            </a:extLst>
          </p:cNvPr>
          <p:cNvSpPr txBox="1"/>
          <p:nvPr/>
        </p:nvSpPr>
        <p:spPr>
          <a:xfrm>
            <a:off x="93304" y="3420058"/>
            <a:ext cx="90506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一元一次不等式</a:t>
            </a:r>
            <a:r>
              <a:rPr lang="en-US" altLang="zh-CN" sz="3200" b="1" i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-1≥0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的解集在数轴上表示正确的是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image194.jpeg">
            <a:extLst>
              <a:ext uri="{FF2B5EF4-FFF2-40B4-BE49-F238E27FC236}">
                <a16:creationId xmlns:a16="http://schemas.microsoft.com/office/drawing/2014/main" xmlns="" id="{DA5BD22C-1D40-4761-9BCF-2B63D55D53F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891" y="4800109"/>
            <a:ext cx="3238716" cy="713796"/>
          </a:xfrm>
          <a:prstGeom prst="rect">
            <a:avLst/>
          </a:prstGeom>
        </p:spPr>
      </p:pic>
      <p:pic>
        <p:nvPicPr>
          <p:cNvPr id="11" name="image195.jpeg">
            <a:extLst>
              <a:ext uri="{FF2B5EF4-FFF2-40B4-BE49-F238E27FC236}">
                <a16:creationId xmlns:a16="http://schemas.microsoft.com/office/drawing/2014/main" xmlns="" id="{0DC11ECE-DD84-4DCD-B449-4D294B45E95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5393" y="4645592"/>
            <a:ext cx="3396343" cy="748537"/>
          </a:xfrm>
          <a:prstGeom prst="rect">
            <a:avLst/>
          </a:prstGeom>
        </p:spPr>
      </p:pic>
      <p:pic>
        <p:nvPicPr>
          <p:cNvPr id="12" name="image196.jpeg">
            <a:extLst>
              <a:ext uri="{FF2B5EF4-FFF2-40B4-BE49-F238E27FC236}">
                <a16:creationId xmlns:a16="http://schemas.microsoft.com/office/drawing/2014/main" xmlns="" id="{5CF988FB-8614-4236-9429-41023ADE224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17" y="5912196"/>
            <a:ext cx="3238721" cy="713797"/>
          </a:xfrm>
          <a:prstGeom prst="rect">
            <a:avLst/>
          </a:prstGeom>
        </p:spPr>
      </p:pic>
      <p:pic>
        <p:nvPicPr>
          <p:cNvPr id="13" name="image197.jpeg">
            <a:extLst>
              <a:ext uri="{FF2B5EF4-FFF2-40B4-BE49-F238E27FC236}">
                <a16:creationId xmlns:a16="http://schemas.microsoft.com/office/drawing/2014/main" xmlns="" id="{56C7748C-5545-435D-B722-51855F75D39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15393" y="5948247"/>
            <a:ext cx="3464987" cy="7636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86DF044-05BC-4399-AA16-8C198AA826A0}"/>
              </a:ext>
            </a:extLst>
          </p:cNvPr>
          <p:cNvSpPr txBox="1"/>
          <p:nvPr/>
        </p:nvSpPr>
        <p:spPr>
          <a:xfrm>
            <a:off x="8273921" y="306165"/>
            <a:ext cx="870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0A2CD71-1124-4EB7-B6F9-411F6425BD6B}"/>
              </a:ext>
            </a:extLst>
          </p:cNvPr>
          <p:cNvSpPr txBox="1"/>
          <p:nvPr/>
        </p:nvSpPr>
        <p:spPr>
          <a:xfrm>
            <a:off x="1446246" y="3912501"/>
            <a:ext cx="4646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CF675966-4FB7-4A20-B557-365EE8A81B1F}"/>
              </a:ext>
            </a:extLst>
          </p:cNvPr>
          <p:cNvSpPr txBox="1"/>
          <p:nvPr/>
        </p:nvSpPr>
        <p:spPr>
          <a:xfrm>
            <a:off x="93304" y="1482100"/>
            <a:ext cx="662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992B1AC-9ECC-43EF-AD1A-46112C2098BD}"/>
              </a:ext>
            </a:extLst>
          </p:cNvPr>
          <p:cNvSpPr txBox="1"/>
          <p:nvPr/>
        </p:nvSpPr>
        <p:spPr>
          <a:xfrm>
            <a:off x="52127" y="5019860"/>
            <a:ext cx="710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0C6D9DA-00B1-4ED0-9CE1-82FA93B44A5B}"/>
              </a:ext>
            </a:extLst>
          </p:cNvPr>
          <p:cNvSpPr txBox="1"/>
          <p:nvPr/>
        </p:nvSpPr>
        <p:spPr>
          <a:xfrm>
            <a:off x="4478693" y="1496566"/>
            <a:ext cx="466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A5AF11C-7283-4FB2-9002-8A3ACAF16BFF}"/>
              </a:ext>
            </a:extLst>
          </p:cNvPr>
          <p:cNvSpPr txBox="1"/>
          <p:nvPr/>
        </p:nvSpPr>
        <p:spPr>
          <a:xfrm>
            <a:off x="4478693" y="4935185"/>
            <a:ext cx="466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D12767B-B151-4699-8D05-8957D9972DD8}"/>
              </a:ext>
            </a:extLst>
          </p:cNvPr>
          <p:cNvSpPr txBox="1"/>
          <p:nvPr/>
        </p:nvSpPr>
        <p:spPr>
          <a:xfrm>
            <a:off x="52127" y="2761125"/>
            <a:ext cx="466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88CCA82-E174-4989-8C9E-D8A7215BD84E}"/>
              </a:ext>
            </a:extLst>
          </p:cNvPr>
          <p:cNvSpPr txBox="1"/>
          <p:nvPr/>
        </p:nvSpPr>
        <p:spPr>
          <a:xfrm>
            <a:off x="93304" y="6127137"/>
            <a:ext cx="466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750F06E0-2165-4652-BEA4-AF2324CEE0D2}"/>
              </a:ext>
            </a:extLst>
          </p:cNvPr>
          <p:cNvSpPr txBox="1"/>
          <p:nvPr/>
        </p:nvSpPr>
        <p:spPr>
          <a:xfrm>
            <a:off x="4478693" y="6127449"/>
            <a:ext cx="466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4B299709-68F0-4513-A8AA-7F68F5356BC5}"/>
              </a:ext>
            </a:extLst>
          </p:cNvPr>
          <p:cNvSpPr txBox="1"/>
          <p:nvPr/>
        </p:nvSpPr>
        <p:spPr>
          <a:xfrm>
            <a:off x="4426567" y="2689761"/>
            <a:ext cx="466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4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8B9C092-295D-4A4D-A7CD-D625EE094F0E}"/>
                  </a:ext>
                </a:extLst>
              </p:cNvPr>
              <p:cNvSpPr txBox="1"/>
              <p:nvPr/>
            </p:nvSpPr>
            <p:spPr>
              <a:xfrm>
                <a:off x="359228" y="251931"/>
                <a:ext cx="8570168" cy="6218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下列说法中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错误的是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endParaRPr lang="zh-CN" altLang="zh-CN" sz="3200" b="1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的正整数解有一个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B.-2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2x-1&lt;0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的一个解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-3x&gt;9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x&gt;-3	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x&lt;10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的整数解有无数个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直接写出下列一元一次不等式的解集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(1)x-3&gt;0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;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(2)2x&lt;12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(3)x+2&lt;4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i="1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x&lt;2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的解集是</a:t>
                </a:r>
                <a:r>
                  <a:rPr lang="en-US" altLang="zh-CN" sz="3200" b="1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8B9C092-295D-4A4D-A7CD-D625EE094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8" y="251931"/>
                <a:ext cx="8570168" cy="6218177"/>
              </a:xfrm>
              <a:prstGeom prst="rect">
                <a:avLst/>
              </a:prstGeom>
              <a:blipFill>
                <a:blip r:embed="rId2"/>
                <a:stretch>
                  <a:fillRect l="-1849" t="-1275" b="-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C1C0FB0-2EFB-4E97-AAA7-BBD312D7BCB3}"/>
              </a:ext>
            </a:extLst>
          </p:cNvPr>
          <p:cNvSpPr txBox="1"/>
          <p:nvPr/>
        </p:nvSpPr>
        <p:spPr>
          <a:xfrm>
            <a:off x="4991877" y="251931"/>
            <a:ext cx="7931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43BCB97-FE77-4F14-A2B2-4564A549DCC6}"/>
              </a:ext>
            </a:extLst>
          </p:cNvPr>
          <p:cNvSpPr txBox="1"/>
          <p:nvPr/>
        </p:nvSpPr>
        <p:spPr>
          <a:xfrm>
            <a:off x="3834882" y="4190973"/>
            <a:ext cx="951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x&gt;3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5390D6C-1D5F-40F4-B1DD-DC0A8DB113CB}"/>
              </a:ext>
            </a:extLst>
          </p:cNvPr>
          <p:cNvSpPr txBox="1"/>
          <p:nvPr/>
        </p:nvSpPr>
        <p:spPr>
          <a:xfrm>
            <a:off x="3834882" y="4745765"/>
            <a:ext cx="1026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x&lt;6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5B6F8A1-75F0-45A2-9165-030E33EB5E82}"/>
              </a:ext>
            </a:extLst>
          </p:cNvPr>
          <p:cNvSpPr txBox="1"/>
          <p:nvPr/>
        </p:nvSpPr>
        <p:spPr>
          <a:xfrm>
            <a:off x="3834882" y="5198678"/>
            <a:ext cx="877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x&lt;2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5A4FE61F-8A53-49AA-BA65-98540F8C5423}"/>
              </a:ext>
            </a:extLst>
          </p:cNvPr>
          <p:cNvSpPr txBox="1"/>
          <p:nvPr/>
        </p:nvSpPr>
        <p:spPr>
          <a:xfrm>
            <a:off x="3727579" y="5783453"/>
            <a:ext cx="10916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x&gt;-4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0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CCE86C6-AFC4-44AE-9B35-382E14CEA693}"/>
              </a:ext>
            </a:extLst>
          </p:cNvPr>
          <p:cNvSpPr txBox="1"/>
          <p:nvPr/>
        </p:nvSpPr>
        <p:spPr>
          <a:xfrm>
            <a:off x="0" y="674400"/>
            <a:ext cx="92932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写出一个解集为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x≥1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 x+3&lt;6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的所有正整数解是</a:t>
            </a:r>
            <a:r>
              <a:rPr lang="zh-CN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;x+3≤6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的所有正整数解是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试写出一个不等式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使它的解集满足下列条件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(1)-2,-1,0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都是不等式的解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不等式的非正整数解只有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-2,-1,0.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146B999-A715-4A55-80FD-7E722B231153}"/>
              </a:ext>
            </a:extLst>
          </p:cNvPr>
          <p:cNvSpPr txBox="1"/>
          <p:nvPr/>
        </p:nvSpPr>
        <p:spPr>
          <a:xfrm>
            <a:off x="233265" y="1218172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x-1≥0(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答案不唯一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37E8CA2-F4F0-48DC-B462-DD4113C1E757}"/>
              </a:ext>
            </a:extLst>
          </p:cNvPr>
          <p:cNvSpPr txBox="1"/>
          <p:nvPr/>
        </p:nvSpPr>
        <p:spPr>
          <a:xfrm>
            <a:off x="5320783" y="2119577"/>
            <a:ext cx="968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69A272C-C947-4D89-AD20-7569E29D1749}"/>
              </a:ext>
            </a:extLst>
          </p:cNvPr>
          <p:cNvSpPr txBox="1"/>
          <p:nvPr/>
        </p:nvSpPr>
        <p:spPr>
          <a:xfrm>
            <a:off x="2209023" y="2663349"/>
            <a:ext cx="4725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1,2,3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F7D58F2-C292-4C73-A0C0-035B431094E9}"/>
              </a:ext>
            </a:extLst>
          </p:cNvPr>
          <p:cNvSpPr txBox="1"/>
          <p:nvPr/>
        </p:nvSpPr>
        <p:spPr>
          <a:xfrm>
            <a:off x="0" y="5570317"/>
            <a:ext cx="6494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(1)2x&gt;-60,(2)3x&gt;-9(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答案不唯一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建 Microsoft PowerPoint 演示文稿" id="{EDE0C7AC-07BA-4FEC-8765-02F7780CE690}" vid="{7D0423FD-7C65-42B3-87BD-098FED4135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42</TotalTime>
  <Words>597</Words>
  <Application>Microsoft Office PowerPoint</Application>
  <PresentationFormat>全屏显示(4:3)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xb21cn</cp:lastModifiedBy>
  <cp:revision>7</cp:revision>
  <dcterms:created xsi:type="dcterms:W3CDTF">2020-11-23T15:51:25Z</dcterms:created>
  <dcterms:modified xsi:type="dcterms:W3CDTF">2020-11-24T15:35:28Z</dcterms:modified>
</cp:coreProperties>
</file>