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58" r:id="rId6"/>
    <p:sldId id="259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5BF056-F7B0-4FEA-95CF-11FA6399FA8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A7AB6-5D08-444F-9448-752902380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4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6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7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836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362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23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01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71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97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8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5BF056-F7B0-4FEA-95CF-11FA6399FA8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A7AB6-5D08-444F-9448-752902380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5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5BF056-F7B0-4FEA-95CF-11FA6399FA8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A7AB6-5D08-444F-9448-752902380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5BF056-F7B0-4FEA-95CF-11FA6399FA8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A7AB6-5D08-444F-9448-752902380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3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8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4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7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9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59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BF056-F7B0-4FEA-95CF-11FA6399FA8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7AB6-5D08-444F-9448-752902380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0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11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3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47B0A302-6A0E-4829-93F6-05CB70720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zh-CN" sz="32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zh-CN" sz="32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课时</a:t>
            </a:r>
            <a: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认识分式</a:t>
            </a:r>
            <a: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b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基本概念</a:t>
            </a:r>
            <a:endParaRPr lang="zh-CN" altLang="en-US" sz="8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43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D8E4678A-9F6C-4843-8515-E4AF55178BEF}"/>
                  </a:ext>
                </a:extLst>
              </p:cNvPr>
              <p:cNvSpPr txBox="1"/>
              <p:nvPr/>
            </p:nvSpPr>
            <p:spPr>
              <a:xfrm>
                <a:off x="558800" y="306584"/>
                <a:ext cx="8077200" cy="2563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15.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一件工作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甲独做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小时完成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乙独做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小时完成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则甲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微软雅黑" panose="020B0503020204020204" pitchFamily="34" charset="-122"/>
                  </a:rPr>
                  <a:t>､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乙两人合作完成需要</a:t>
                </a:r>
                <a:endParaRPr lang="en-US" altLang="zh-CN" sz="36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  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小时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E4678A-9F6C-4843-8515-E4AF55178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306584"/>
                <a:ext cx="8077200" cy="2563138"/>
              </a:xfrm>
              <a:prstGeom prst="rect">
                <a:avLst/>
              </a:prstGeom>
              <a:blipFill>
                <a:blip r:embed="rId2"/>
                <a:stretch>
                  <a:fillRect l="-2340" t="-3563" r="-1208" b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25930D79-4FBA-4A2A-A4D8-961FD8689C03}"/>
                  </a:ext>
                </a:extLst>
              </p:cNvPr>
              <p:cNvSpPr txBox="1"/>
              <p:nvPr/>
            </p:nvSpPr>
            <p:spPr>
              <a:xfrm>
                <a:off x="495300" y="2957817"/>
                <a:ext cx="7835900" cy="3662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16.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小明上学时从家到学校要走一段上坡路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途中平均速度为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千米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放学回家时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沿原路返回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平均速度为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千米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则小明上学和放学路上的平均速度为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  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千米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𝐧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𝟐𝐦𝐧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𝐧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𝐦𝐧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𝐧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𝐧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𝐦𝐧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930D79-4FBA-4A2A-A4D8-961FD8689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2957817"/>
                <a:ext cx="7835900" cy="3662734"/>
              </a:xfrm>
              <a:prstGeom prst="rect">
                <a:avLst/>
              </a:prstGeom>
              <a:blipFill>
                <a:blip r:embed="rId3"/>
                <a:stretch>
                  <a:fillRect l="-2333" t="-2496" r="-1400" b="-1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22CBC00-0F53-4B75-BA6D-5D6FB1753263}"/>
              </a:ext>
            </a:extLst>
          </p:cNvPr>
          <p:cNvSpPr txBox="1"/>
          <p:nvPr/>
        </p:nvSpPr>
        <p:spPr>
          <a:xfrm>
            <a:off x="1739900" y="5099108"/>
            <a:ext cx="895350" cy="64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C728BE2-13E2-47CA-BE8A-E00B97ED341B}"/>
              </a:ext>
            </a:extLst>
          </p:cNvPr>
          <p:cNvSpPr txBox="1"/>
          <p:nvPr/>
        </p:nvSpPr>
        <p:spPr>
          <a:xfrm>
            <a:off x="914400" y="1437058"/>
            <a:ext cx="895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50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FB869112-A3B9-4974-A64D-AC995736EF38}"/>
                  </a:ext>
                </a:extLst>
              </p:cNvPr>
              <p:cNvSpPr txBox="1"/>
              <p:nvPr/>
            </p:nvSpPr>
            <p:spPr>
              <a:xfrm>
                <a:off x="825500" y="264624"/>
                <a:ext cx="7791450" cy="1526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17.x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取何值时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无意义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;(2)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值为零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869112-A3B9-4974-A64D-AC9957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264624"/>
                <a:ext cx="7791450" cy="1526572"/>
              </a:xfrm>
              <a:prstGeom prst="rect">
                <a:avLst/>
              </a:prstGeom>
              <a:blipFill>
                <a:blip r:embed="rId2"/>
                <a:stretch>
                  <a:fillRect l="-2346" b="-1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3F2FE8B-81A4-4FB9-A9E8-991C637DED8D}"/>
              </a:ext>
            </a:extLst>
          </p:cNvPr>
          <p:cNvSpPr txBox="1"/>
          <p:nvPr/>
        </p:nvSpPr>
        <p:spPr>
          <a:xfrm>
            <a:off x="685800" y="190190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(1)x=3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x=-1;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36399F8-C09D-45E6-9A5E-A8C54D5C405C}"/>
              </a:ext>
            </a:extLst>
          </p:cNvPr>
          <p:cNvSpPr txBox="1"/>
          <p:nvPr/>
        </p:nvSpPr>
        <p:spPr>
          <a:xfrm>
            <a:off x="4152900" y="19652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(2)x=1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90A8996B-A830-4AAB-BCCA-7834B3AAFE74}"/>
                  </a:ext>
                </a:extLst>
              </p:cNvPr>
              <p:cNvSpPr txBox="1"/>
              <p:nvPr/>
            </p:nvSpPr>
            <p:spPr>
              <a:xfrm>
                <a:off x="622300" y="2737990"/>
                <a:ext cx="7670800" cy="2314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18.x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取何值时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下列分式有意义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?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</m:num>
                      <m:den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|+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A8996B-A830-4AAB-BCCA-7834B3AA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2737990"/>
                <a:ext cx="7670800" cy="2314864"/>
              </a:xfrm>
              <a:prstGeom prst="rect">
                <a:avLst/>
              </a:prstGeom>
              <a:blipFill>
                <a:blip r:embed="rId3"/>
                <a:stretch>
                  <a:fillRect l="-2385" t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8D9495A4-02CA-4D42-86F0-B405EF558E20}"/>
                  </a:ext>
                </a:extLst>
              </p:cNvPr>
              <p:cNvSpPr txBox="1"/>
              <p:nvPr/>
            </p:nvSpPr>
            <p:spPr>
              <a:xfrm>
                <a:off x="600076" y="5038174"/>
                <a:ext cx="4572000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(1)x≠-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D9495A4-02CA-4D42-86F0-B405EF558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6" y="5038174"/>
                <a:ext cx="4572000" cy="892552"/>
              </a:xfrm>
              <a:prstGeom prst="rect">
                <a:avLst/>
              </a:prstGeom>
              <a:blipFill>
                <a:blip r:embed="rId4"/>
                <a:stretch>
                  <a:fillRect l="-4000" b="-7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801A285-2A40-4BBB-96B8-95D00AC3009A}"/>
              </a:ext>
            </a:extLst>
          </p:cNvPr>
          <p:cNvSpPr txBox="1"/>
          <p:nvPr/>
        </p:nvSpPr>
        <p:spPr>
          <a:xfrm>
            <a:off x="4008438" y="5179279"/>
            <a:ext cx="5807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(2)x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取全体实数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9E594ABE-358F-4498-BAB4-89A473405DC6}"/>
              </a:ext>
            </a:extLst>
          </p:cNvPr>
          <p:cNvSpPr txBox="1"/>
          <p:nvPr/>
        </p:nvSpPr>
        <p:spPr>
          <a:xfrm>
            <a:off x="600076" y="6028379"/>
            <a:ext cx="5838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(3)x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取全体实数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342CEC17-7E4F-4740-9C71-972EE0A9AD25}"/>
              </a:ext>
            </a:extLst>
          </p:cNvPr>
          <p:cNvSpPr txBox="1"/>
          <p:nvPr/>
        </p:nvSpPr>
        <p:spPr>
          <a:xfrm>
            <a:off x="4102100" y="6028378"/>
            <a:ext cx="5838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(4)x≠±3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10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6289DCA5-34A2-4DF0-9281-4F52FD18D8A6}"/>
                  </a:ext>
                </a:extLst>
              </p:cNvPr>
              <p:cNvSpPr txBox="1"/>
              <p:nvPr/>
            </p:nvSpPr>
            <p:spPr>
              <a:xfrm>
                <a:off x="488950" y="256666"/>
                <a:ext cx="8655050" cy="4285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19.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x=1,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取何值时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分式无意义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?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y=1,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取何值时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分式无意义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?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要使分式的值为零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微软雅黑" panose="020B0503020204020204" pitchFamily="34" charset="-122"/>
                  </a:rPr>
                  <a:t>､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应该有怎样的关系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?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要使分式的值为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1,x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微软雅黑" panose="020B0503020204020204" pitchFamily="34" charset="-122"/>
                  </a:rPr>
                  <a:t>､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又应该有怎样的关系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?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289DCA5-34A2-4DF0-9281-4F52FD18D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0" y="256666"/>
                <a:ext cx="8655050" cy="4285789"/>
              </a:xfrm>
              <a:prstGeom prst="rect">
                <a:avLst/>
              </a:prstGeom>
              <a:blipFill>
                <a:blip r:embed="rId2"/>
                <a:stretch>
                  <a:fillRect l="-2113" b="-4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BC7B42D1-FDE7-4F42-988D-1AB3EA18DA15}"/>
                  </a:ext>
                </a:extLst>
              </p:cNvPr>
              <p:cNvSpPr txBox="1"/>
              <p:nvPr/>
            </p:nvSpPr>
            <p:spPr>
              <a:xfrm>
                <a:off x="882650" y="4460544"/>
                <a:ext cx="4572000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(1)y=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7B42D1-FDE7-4F42-988D-1AB3EA18D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50" y="4460544"/>
                <a:ext cx="4572000" cy="892552"/>
              </a:xfrm>
              <a:prstGeom prst="rect">
                <a:avLst/>
              </a:prstGeom>
              <a:blipFill>
                <a:blip r:embed="rId3"/>
                <a:stretch>
                  <a:fillRect l="-4133" t="-685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FC2C762-A349-498C-A28A-691B2E93E0B1}"/>
              </a:ext>
            </a:extLst>
          </p:cNvPr>
          <p:cNvSpPr txBox="1"/>
          <p:nvPr/>
        </p:nvSpPr>
        <p:spPr>
          <a:xfrm>
            <a:off x="5041900" y="558794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(4)x=-4y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6ABD553-A3E8-42A7-BE29-374060409E5D}"/>
              </a:ext>
            </a:extLst>
          </p:cNvPr>
          <p:cNvSpPr txBox="1"/>
          <p:nvPr/>
        </p:nvSpPr>
        <p:spPr>
          <a:xfrm>
            <a:off x="857250" y="5565746"/>
            <a:ext cx="4683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(3)2x+y=0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x-3y≠0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ABAAF6D-346D-4AA0-8088-716969308AC0}"/>
              </a:ext>
            </a:extLst>
          </p:cNvPr>
          <p:cNvSpPr txBox="1"/>
          <p:nvPr/>
        </p:nvSpPr>
        <p:spPr>
          <a:xfrm>
            <a:off x="4849813" y="4431938"/>
            <a:ext cx="4683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(2)x=3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5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BE9EFD41-CAB1-47D6-B928-5EA5337FF4A4}"/>
                  </a:ext>
                </a:extLst>
              </p:cNvPr>
              <p:cNvSpPr txBox="1"/>
              <p:nvPr/>
            </p:nvSpPr>
            <p:spPr>
              <a:xfrm>
                <a:off x="927100" y="1124324"/>
                <a:ext cx="7626350" cy="1382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下列式子是分式的是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+y	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𝛑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9EFD41-CAB1-47D6-B928-5EA5337F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00" y="1124324"/>
                <a:ext cx="7626350" cy="1382751"/>
              </a:xfrm>
              <a:prstGeom prst="rect">
                <a:avLst/>
              </a:prstGeom>
              <a:blipFill>
                <a:blip r:embed="rId2"/>
                <a:stretch>
                  <a:fillRect l="-2398" t="-6608" b="-4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BFC66AF1-1FB4-4791-A873-FA3F276B5888}"/>
                  </a:ext>
                </a:extLst>
              </p:cNvPr>
              <p:cNvSpPr txBox="1"/>
              <p:nvPr/>
            </p:nvSpPr>
            <p:spPr>
              <a:xfrm>
                <a:off x="863600" y="3187700"/>
                <a:ext cx="7689850" cy="2006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2.(20·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金华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的值是零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A.2	  B.5	C.-2	D.-5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FC66AF1-1FB4-4791-A873-FA3F276B5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3187700"/>
                <a:ext cx="7689850" cy="2006190"/>
              </a:xfrm>
              <a:prstGeom prst="rect">
                <a:avLst/>
              </a:prstGeom>
              <a:blipFill>
                <a:blip r:embed="rId3"/>
                <a:stretch>
                  <a:fillRect l="-2458" r="-2379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882AC7F-F13D-402B-920C-C3A744CBF061}"/>
              </a:ext>
            </a:extLst>
          </p:cNvPr>
          <p:cNvSpPr txBox="1"/>
          <p:nvPr/>
        </p:nvSpPr>
        <p:spPr>
          <a:xfrm>
            <a:off x="6813550" y="1168684"/>
            <a:ext cx="895350" cy="64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ACEECA7E-C3A0-44CC-AC7D-26AF2FF3709B}"/>
              </a:ext>
            </a:extLst>
          </p:cNvPr>
          <p:cNvSpPr txBox="1"/>
          <p:nvPr/>
        </p:nvSpPr>
        <p:spPr>
          <a:xfrm>
            <a:off x="3105150" y="3924584"/>
            <a:ext cx="895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3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98062251-2554-4039-8A17-102D31474675}"/>
                  </a:ext>
                </a:extLst>
              </p:cNvPr>
              <p:cNvSpPr txBox="1"/>
              <p:nvPr/>
            </p:nvSpPr>
            <p:spPr>
              <a:xfrm>
                <a:off x="866775" y="741749"/>
                <a:ext cx="7410450" cy="1997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3.(20·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衡阳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要使分式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有意义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的取值范围是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A.x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&gt;1	B.x≠1	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C.x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=1	D.x≠0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8062251-2554-4039-8A17-102D31474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5" y="741749"/>
                <a:ext cx="7410450" cy="1997919"/>
              </a:xfrm>
              <a:prstGeom prst="rect">
                <a:avLst/>
              </a:prstGeom>
              <a:blipFill>
                <a:blip r:embed="rId2"/>
                <a:stretch>
                  <a:fillRect l="-2467" t="-306" b="-11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E5DDFDF8-2706-41E6-B77C-DE62158F25A1}"/>
                  </a:ext>
                </a:extLst>
              </p:cNvPr>
              <p:cNvSpPr txBox="1"/>
              <p:nvPr/>
            </p:nvSpPr>
            <p:spPr>
              <a:xfrm>
                <a:off x="1009650" y="3429000"/>
                <a:ext cx="7410450" cy="1997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没有意义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A.-1	B.0	  C.1	D.2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5DDFDF8-2706-41E6-B77C-DE62158F2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3429000"/>
                <a:ext cx="7410450" cy="1997919"/>
              </a:xfrm>
              <a:prstGeom prst="rect">
                <a:avLst/>
              </a:prstGeom>
              <a:blipFill>
                <a:blip r:embed="rId3"/>
                <a:stretch>
                  <a:fillRect l="-2551" t="-306" b="-10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A702FB5-FA05-4AED-AE5B-DF52C38686D5}"/>
              </a:ext>
            </a:extLst>
          </p:cNvPr>
          <p:cNvSpPr txBox="1"/>
          <p:nvPr/>
        </p:nvSpPr>
        <p:spPr>
          <a:xfrm>
            <a:off x="4762500" y="1543334"/>
            <a:ext cx="895350" cy="64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EA82459-FC6F-4F06-BA60-60B5DE6DD7C7}"/>
              </a:ext>
            </a:extLst>
          </p:cNvPr>
          <p:cNvSpPr txBox="1"/>
          <p:nvPr/>
        </p:nvSpPr>
        <p:spPr>
          <a:xfrm>
            <a:off x="2311400" y="4203984"/>
            <a:ext cx="895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76ACC1C0-1182-4D27-8543-B5844836AB1C}"/>
                  </a:ext>
                </a:extLst>
              </p:cNvPr>
              <p:cNvSpPr txBox="1"/>
              <p:nvPr/>
            </p:nvSpPr>
            <p:spPr>
              <a:xfrm>
                <a:off x="552450" y="967351"/>
                <a:ext cx="8286750" cy="39665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甲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微软雅黑" panose="020B0503020204020204" pitchFamily="34" charset="-122"/>
                  </a:rPr>
                  <a:t>､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乙两地相距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20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千米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小明骑自行车的速度是每小时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千米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小刚步行的速度是每小时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千米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两人分别从甲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微软雅黑" panose="020B0503020204020204" pitchFamily="34" charset="-122"/>
                  </a:rPr>
                  <a:t>､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乙两地同时相向而行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相遇时他们经过了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𝟐𝟎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小时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 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小时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𝟐𝟎</m:t>
                            </m:r>
                          </m:den>
                        </m:f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𝟐𝟎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小时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D.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𝟐𝟎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den>
                        </m:f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𝟐𝟎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小时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6ACC1C0-1182-4D27-8543-B5844836A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967351"/>
                <a:ext cx="8286750" cy="3966599"/>
              </a:xfrm>
              <a:prstGeom prst="rect">
                <a:avLst/>
              </a:prstGeom>
              <a:blipFill>
                <a:blip r:embed="rId2"/>
                <a:stretch>
                  <a:fillRect l="-2281" t="-3077" r="-1545" b="-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A0F4237-9C17-4408-8A47-E5AC524856BA}"/>
              </a:ext>
            </a:extLst>
          </p:cNvPr>
          <p:cNvSpPr txBox="1"/>
          <p:nvPr/>
        </p:nvSpPr>
        <p:spPr>
          <a:xfrm>
            <a:off x="7378700" y="2627142"/>
            <a:ext cx="895350" cy="64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02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1B66D8A8-D198-415E-AD1F-4C05DF4B4A8F}"/>
                  </a:ext>
                </a:extLst>
              </p:cNvPr>
              <p:cNvSpPr txBox="1"/>
              <p:nvPr/>
            </p:nvSpPr>
            <p:spPr>
              <a:xfrm>
                <a:off x="565150" y="1600200"/>
                <a:ext cx="8159750" cy="2563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某品牌奶糖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/kg,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水果糖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/kg,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如果买奶糖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mkg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水果糖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nkg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混合后的糖果每千克平均价格为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𝐛𝐧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𝐧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𝐛𝐧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𝐧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𝐧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66D8A8-D198-415E-AD1F-4C05DF4B4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0" y="1600200"/>
                <a:ext cx="8159750" cy="2563138"/>
              </a:xfrm>
              <a:prstGeom prst="rect">
                <a:avLst/>
              </a:prstGeom>
              <a:blipFill>
                <a:blip r:embed="rId2"/>
                <a:stretch>
                  <a:fillRect l="-2317" t="-3810" r="-224" b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7E205C3-1B05-4043-82AE-21766DB26A75}"/>
              </a:ext>
            </a:extLst>
          </p:cNvPr>
          <p:cNvSpPr txBox="1"/>
          <p:nvPr/>
        </p:nvSpPr>
        <p:spPr>
          <a:xfrm>
            <a:off x="5664200" y="2699435"/>
            <a:ext cx="895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01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CA4370C8-C211-4264-9535-A2CD8AAF3B2C}"/>
                  </a:ext>
                </a:extLst>
              </p:cNvPr>
              <p:cNvSpPr txBox="1"/>
              <p:nvPr/>
            </p:nvSpPr>
            <p:spPr>
              <a:xfrm>
                <a:off x="800100" y="514805"/>
                <a:ext cx="7658100" cy="1443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7.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x=_____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分式的值为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0;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x=-2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分式的值为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4370C8-C211-4264-9535-A2CD8AAF3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514805"/>
                <a:ext cx="7658100" cy="1443921"/>
              </a:xfrm>
              <a:prstGeom prst="rect">
                <a:avLst/>
              </a:prstGeom>
              <a:blipFill>
                <a:blip r:embed="rId2"/>
                <a:stretch>
                  <a:fillRect l="-2387" r="-1034" b="-12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85CAC1D1-EB19-41BF-8CFC-BEB9990B3FB4}"/>
                  </a:ext>
                </a:extLst>
              </p:cNvPr>
              <p:cNvSpPr txBox="1"/>
              <p:nvPr/>
            </p:nvSpPr>
            <p:spPr>
              <a:xfrm>
                <a:off x="749300" y="3362779"/>
                <a:ext cx="7861300" cy="1704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8.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x____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有意义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x____</a:t>
                </a:r>
                <a:r>
                  <a:rPr lang="en-US" altLang="zh-CN" sz="3600" b="1" u="sng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的值为正数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CAC1D1-EB19-41BF-8CFC-BEB9990B3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3362779"/>
                <a:ext cx="7861300" cy="1704056"/>
              </a:xfrm>
              <a:prstGeom prst="rect">
                <a:avLst/>
              </a:prstGeom>
              <a:blipFill>
                <a:blip r:embed="rId3"/>
                <a:stretch>
                  <a:fillRect l="-2403" r="-155" b="-3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23CACCE7-362B-4F57-AB1B-23DA04B1B8A9}"/>
                  </a:ext>
                </a:extLst>
              </p:cNvPr>
              <p:cNvSpPr txBox="1"/>
              <p:nvPr/>
            </p:nvSpPr>
            <p:spPr>
              <a:xfrm>
                <a:off x="5257800" y="319602"/>
                <a:ext cx="1460500" cy="889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3CACCE7-362B-4F57-AB1B-23DA04B1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9602"/>
                <a:ext cx="1460500" cy="889924"/>
              </a:xfrm>
              <a:prstGeom prst="rect">
                <a:avLst/>
              </a:prstGeom>
              <a:blipFill>
                <a:blip r:embed="rId4"/>
                <a:stretch>
                  <a:fillRect l="-12971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9309D178-77FE-4314-8C98-3452B9E1C4DF}"/>
                  </a:ext>
                </a:extLst>
              </p:cNvPr>
              <p:cNvSpPr txBox="1"/>
              <p:nvPr/>
            </p:nvSpPr>
            <p:spPr>
              <a:xfrm>
                <a:off x="7302500" y="1021628"/>
                <a:ext cx="1155700" cy="889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309D178-77FE-4314-8C98-3452B9E1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500" y="1021628"/>
                <a:ext cx="1155700" cy="889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FE3F5CC7-B1DB-4819-9E41-E896C943BE81}"/>
              </a:ext>
            </a:extLst>
          </p:cNvPr>
          <p:cNvSpPr txBox="1"/>
          <p:nvPr/>
        </p:nvSpPr>
        <p:spPr>
          <a:xfrm>
            <a:off x="2070100" y="3362779"/>
            <a:ext cx="140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≠1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B835616-B762-4C5F-A8AE-C81FEA77AC3C}"/>
              </a:ext>
            </a:extLst>
          </p:cNvPr>
          <p:cNvSpPr txBox="1"/>
          <p:nvPr/>
        </p:nvSpPr>
        <p:spPr>
          <a:xfrm>
            <a:off x="7391400" y="3362779"/>
            <a:ext cx="106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&gt;1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52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EA98406C-B769-450C-9399-E77CA92BE904}"/>
                  </a:ext>
                </a:extLst>
              </p:cNvPr>
              <p:cNvSpPr txBox="1"/>
              <p:nvPr/>
            </p:nvSpPr>
            <p:spPr>
              <a:xfrm>
                <a:off x="850900" y="306527"/>
                <a:ext cx="7848600" cy="1443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取什么值时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没有意义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?(2)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有意义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?(3)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值为零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?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A98406C-B769-450C-9399-E77CA92BE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306527"/>
                <a:ext cx="7848600" cy="1443921"/>
              </a:xfrm>
              <a:prstGeom prst="rect">
                <a:avLst/>
              </a:prstGeom>
              <a:blipFill>
                <a:blip r:embed="rId2"/>
                <a:stretch>
                  <a:fillRect l="-2409" b="-15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FBDA8C63-CCFA-4A93-9F9F-73AC7B37B930}"/>
                  </a:ext>
                </a:extLst>
              </p:cNvPr>
              <p:cNvSpPr txBox="1"/>
              <p:nvPr/>
            </p:nvSpPr>
            <p:spPr>
              <a:xfrm>
                <a:off x="768350" y="3043645"/>
                <a:ext cx="7645400" cy="2329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为何值时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分式的值为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0?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          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          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BDA8C63-CCFA-4A93-9F9F-73AC7B37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50" y="3043645"/>
                <a:ext cx="7645400" cy="2329997"/>
              </a:xfrm>
              <a:prstGeom prst="rect">
                <a:avLst/>
              </a:prstGeom>
              <a:blipFill>
                <a:blip r:embed="rId3"/>
                <a:stretch>
                  <a:fillRect l="-2392" t="-3916" r="-8692" b="-2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CB1A4C1-37F6-4015-BF6D-81E654B50F56}"/>
              </a:ext>
            </a:extLst>
          </p:cNvPr>
          <p:cNvSpPr txBox="1"/>
          <p:nvPr/>
        </p:nvSpPr>
        <p:spPr>
          <a:xfrm>
            <a:off x="2717800" y="373228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(1)m=0;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AC1752B-95A3-4FF5-8726-E106D947622D}"/>
              </a:ext>
            </a:extLst>
          </p:cNvPr>
          <p:cNvSpPr txBox="1"/>
          <p:nvPr/>
        </p:nvSpPr>
        <p:spPr>
          <a:xfrm>
            <a:off x="6553200" y="378984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(2)m=2;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4F6F18E-13C8-4ECF-84B7-7DB8237DDE53}"/>
              </a:ext>
            </a:extLst>
          </p:cNvPr>
          <p:cNvSpPr txBox="1"/>
          <p:nvPr/>
        </p:nvSpPr>
        <p:spPr>
          <a:xfrm>
            <a:off x="2717800" y="474408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(3)m=1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81993CC-CA90-429A-B0D1-A393DF0313A8}"/>
              </a:ext>
            </a:extLst>
          </p:cNvPr>
          <p:cNvSpPr txBox="1"/>
          <p:nvPr/>
        </p:nvSpPr>
        <p:spPr>
          <a:xfrm>
            <a:off x="1047750" y="2133427"/>
            <a:ext cx="556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(1)x=1;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0B4BCD9B-3248-4DE3-85F9-677C6698AE87}"/>
              </a:ext>
            </a:extLst>
          </p:cNvPr>
          <p:cNvSpPr txBox="1"/>
          <p:nvPr/>
        </p:nvSpPr>
        <p:spPr>
          <a:xfrm>
            <a:off x="3340100" y="2153454"/>
            <a:ext cx="556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(2)x≠1;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92DD4618-AF3A-434C-AD63-33BF1EC7A6A2}"/>
              </a:ext>
            </a:extLst>
          </p:cNvPr>
          <p:cNvSpPr txBox="1"/>
          <p:nvPr/>
        </p:nvSpPr>
        <p:spPr>
          <a:xfrm>
            <a:off x="5632450" y="2173482"/>
            <a:ext cx="556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(3)x=-2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5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5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5C6D10CC-2F08-4A4F-AFBD-A0646ED8B49B}"/>
                  </a:ext>
                </a:extLst>
              </p:cNvPr>
              <p:cNvSpPr txBox="1"/>
              <p:nvPr/>
            </p:nvSpPr>
            <p:spPr>
              <a:xfrm>
                <a:off x="857250" y="615718"/>
                <a:ext cx="7562850" cy="2397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11.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求下列分式的值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a=-2;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𝟐𝐲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x=-2,y=2.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C6D10CC-2F08-4A4F-AFBD-A0646ED8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615718"/>
                <a:ext cx="7562850" cy="2397579"/>
              </a:xfrm>
              <a:prstGeom prst="rect">
                <a:avLst/>
              </a:prstGeom>
              <a:blipFill>
                <a:blip r:embed="rId2"/>
                <a:stretch>
                  <a:fillRect l="-2500" t="-3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9ECF211-6620-49EA-8694-9B183C866801}"/>
              </a:ext>
            </a:extLst>
          </p:cNvPr>
          <p:cNvSpPr txBox="1"/>
          <p:nvPr/>
        </p:nvSpPr>
        <p:spPr>
          <a:xfrm>
            <a:off x="5942148" y="133226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(1)-8;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E7B3433-A05B-4E9E-9740-DFA713B66076}"/>
              </a:ext>
            </a:extLst>
          </p:cNvPr>
          <p:cNvSpPr txBox="1"/>
          <p:nvPr/>
        </p:nvSpPr>
        <p:spPr>
          <a:xfrm>
            <a:off x="6000750" y="213359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(2)1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DA99BE43-F763-4D0B-BA12-4F278D635C7D}"/>
                  </a:ext>
                </a:extLst>
              </p:cNvPr>
              <p:cNvSpPr txBox="1"/>
              <p:nvPr/>
            </p:nvSpPr>
            <p:spPr>
              <a:xfrm>
                <a:off x="857250" y="4192672"/>
                <a:ext cx="6864350" cy="1858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12.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x____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无意义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600" b="1" u="sng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____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值为零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99BE43-F763-4D0B-BA12-4F278D635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4192672"/>
                <a:ext cx="6864350" cy="1858842"/>
              </a:xfrm>
              <a:prstGeom prst="rect">
                <a:avLst/>
              </a:prstGeom>
              <a:blipFill rotWithShape="1">
                <a:blip r:embed="rId3"/>
                <a:stretch>
                  <a:fillRect l="-2753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667B440-BA84-4949-9B75-7987FC5202CD}"/>
              </a:ext>
            </a:extLst>
          </p:cNvPr>
          <p:cNvSpPr txBox="1"/>
          <p:nvPr/>
        </p:nvSpPr>
        <p:spPr>
          <a:xfrm>
            <a:off x="2395538" y="4330797"/>
            <a:ext cx="1084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=-2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7066FEC-547A-4063-B77E-9BB2216C5717}"/>
              </a:ext>
            </a:extLst>
          </p:cNvPr>
          <p:cNvSpPr txBox="1"/>
          <p:nvPr/>
        </p:nvSpPr>
        <p:spPr>
          <a:xfrm>
            <a:off x="1887538" y="5229999"/>
            <a:ext cx="79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=2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1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FDE889FF-DF25-4CC5-A5F9-0F66C3E85278}"/>
                  </a:ext>
                </a:extLst>
              </p:cNvPr>
              <p:cNvSpPr txBox="1"/>
              <p:nvPr/>
            </p:nvSpPr>
            <p:spPr>
              <a:xfrm>
                <a:off x="654050" y="1142032"/>
                <a:ext cx="798195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13.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的值是整数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则整数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的值为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____________________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E889FF-DF25-4CC5-A5F9-0F66C3E85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" y="1142032"/>
                <a:ext cx="7981950" cy="1446550"/>
              </a:xfrm>
              <a:prstGeom prst="rect">
                <a:avLst/>
              </a:prstGeom>
              <a:blipFill>
                <a:blip r:embed="rId2"/>
                <a:stretch>
                  <a:fillRect l="-2290" r="-1450"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5C7718B5-F9E6-4FA4-91D0-940F7ED0C011}"/>
                  </a:ext>
                </a:extLst>
              </p:cNvPr>
              <p:cNvSpPr txBox="1"/>
              <p:nvPr/>
            </p:nvSpPr>
            <p:spPr>
              <a:xfrm>
                <a:off x="550355" y="3479459"/>
                <a:ext cx="7861300" cy="2563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14.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某工厂原计划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天生产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50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件产品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若现在需要比原计划提前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天完成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则现在每天要多生产的件数是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𝟓𝟎𝐱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𝟓𝟎𝐱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C7718B5-F9E6-4FA4-91D0-940F7ED0C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55" y="3479459"/>
                <a:ext cx="7861300" cy="2563009"/>
              </a:xfrm>
              <a:prstGeom prst="rect">
                <a:avLst/>
              </a:prstGeom>
              <a:blipFill>
                <a:blip r:embed="rId3"/>
                <a:stretch>
                  <a:fillRect l="-2326" t="-3810" r="-1085" b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C9F301A-0FA3-475A-B23D-5691A5EF0421}"/>
              </a:ext>
            </a:extLst>
          </p:cNvPr>
          <p:cNvSpPr txBox="1"/>
          <p:nvPr/>
        </p:nvSpPr>
        <p:spPr>
          <a:xfrm>
            <a:off x="6424105" y="4592271"/>
            <a:ext cx="895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AE78DEC-D57E-4655-BE11-0926B7294C47}"/>
              </a:ext>
            </a:extLst>
          </p:cNvPr>
          <p:cNvSpPr txBox="1"/>
          <p:nvPr/>
        </p:nvSpPr>
        <p:spPr>
          <a:xfrm>
            <a:off x="1955800" y="186530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-3,0,1,2,4,5,6,9 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9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04813323-D6BC-49F3-87DE-A790310ACE87}" vid="{8172D724-D07B-4244-B518-7B226FE50B39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23</TotalTime>
  <Words>998</Words>
  <Application>Microsoft Office PowerPoint</Application>
  <PresentationFormat>全屏显示(4:3)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课件1</vt:lpstr>
      <vt:lpstr>1_课件1</vt:lpstr>
      <vt:lpstr>积分</vt:lpstr>
      <vt:lpstr>第32课时  认识分式(1) ——基本概念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第32课时认识分式(1)——基本概念</dc:title>
  <dc:creator>guan qianyi</dc:creator>
  <cp:lastModifiedBy>xb21cn</cp:lastModifiedBy>
  <cp:revision>5</cp:revision>
  <dcterms:created xsi:type="dcterms:W3CDTF">2020-11-24T15:47:56Z</dcterms:created>
  <dcterms:modified xsi:type="dcterms:W3CDTF">2020-11-28T14:34:29Z</dcterms:modified>
</cp:coreProperties>
</file>