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70" r:id="rId3"/>
  </p:sldMasterIdLst>
  <p:sldIdLst>
    <p:sldId id="256" r:id="rId4"/>
    <p:sldId id="257" r:id="rId5"/>
    <p:sldId id="270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-96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xmlns="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2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xmlns="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CC4175-CF1B-4D3B-B32A-E0398780C62F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7F8E9-8CF7-4BFE-8752-1888BC861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44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55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3" y="2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35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146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650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06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746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772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849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511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2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03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xmlns="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2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xmlns="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CC4175-CF1B-4D3B-B32A-E0398780C62F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xmlns="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7F8E9-8CF7-4BFE-8752-1888BC861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51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CC4175-CF1B-4D3B-B32A-E0398780C62F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7F8E9-8CF7-4BFE-8752-1888BC861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21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CC4175-CF1B-4D3B-B32A-E0398780C62F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7F8E9-8CF7-4BFE-8752-1888BC861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04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xmlns="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2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xmlns="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85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xmlns="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2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xmlns="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xmlns="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xmlns="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54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4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65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3" y="2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33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xmlns="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C4175-CF1B-4D3B-B32A-E0398780C62F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7F8E9-8CF7-4BFE-8752-1888BC861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17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xmlns="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45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kern="1200" baseline="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3600" b="1" kern="1200" baseline="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8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FE8ED0-8C14-42B6-819D-E3C61C53E214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F71341F-6314-4C48-A93B-03B7EDB5451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916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40FAC724-C562-4B2E-B50F-D8E479689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 altLang="en-US" sz="4400" dirty="0"/>
              <a:t>第</a:t>
            </a:r>
            <a:r>
              <a:rPr lang="en-US" altLang="zh-CN" sz="4400" dirty="0"/>
              <a:t>33</a:t>
            </a:r>
            <a:r>
              <a:rPr lang="zh-CN" altLang="en-US" sz="4400" dirty="0"/>
              <a:t>课时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4800" dirty="0"/>
              <a:t>认识分式</a:t>
            </a:r>
            <a:r>
              <a:rPr lang="en-US" altLang="zh-CN" sz="4800" dirty="0"/>
              <a:t>(2)——</a:t>
            </a:r>
            <a:br>
              <a:rPr lang="en-US" altLang="zh-CN" sz="4800" dirty="0"/>
            </a:br>
            <a:r>
              <a:rPr lang="zh-CN" altLang="en-US" sz="4800" dirty="0"/>
              <a:t>分式的基本性质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831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E1CDB48E-12BF-478C-AED3-59D221620D9F}"/>
                  </a:ext>
                </a:extLst>
              </p:cNvPr>
              <p:cNvSpPr txBox="1"/>
              <p:nvPr/>
            </p:nvSpPr>
            <p:spPr>
              <a:xfrm>
                <a:off x="908050" y="1047969"/>
                <a:ext cx="7385050" cy="901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14.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已知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=2,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𝟐𝐚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𝐚𝐛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𝟐𝐛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𝐚𝐛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den>
                    </m:f>
                  </m:oMath>
                </a14:m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的值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1CDB48E-12BF-478C-AED3-59D221620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50" y="1047969"/>
                <a:ext cx="7385050" cy="901144"/>
              </a:xfrm>
              <a:prstGeom prst="rect">
                <a:avLst/>
              </a:prstGeom>
              <a:blipFill>
                <a:blip r:embed="rId2"/>
                <a:stretch>
                  <a:fillRect l="-2560" b="-74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29F151D7-F75E-4FD7-8243-1A1B461BD806}"/>
                  </a:ext>
                </a:extLst>
              </p:cNvPr>
              <p:cNvSpPr txBox="1"/>
              <p:nvPr/>
            </p:nvSpPr>
            <p:spPr>
              <a:xfrm>
                <a:off x="698500" y="2476500"/>
                <a:ext cx="8229600" cy="2439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=2,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 ∴b-a=2ab,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故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a-b=-2ab,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 ∴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𝟐𝐚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𝐚𝐛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𝟐𝐛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𝐚𝐛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𝐚𝐛</m:t>
                        </m:r>
                      </m:num>
                      <m:den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𝐚𝐛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𝟒𝐚𝐛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𝐚𝐛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𝟐𝐚𝐛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𝐚𝐛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𝟓𝐚𝐛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𝐚𝐛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=5.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9F151D7-F75E-4FD7-8243-1A1B461BD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0" y="2476500"/>
                <a:ext cx="8229600" cy="2439835"/>
              </a:xfrm>
              <a:prstGeom prst="rect">
                <a:avLst/>
              </a:prstGeom>
              <a:blipFill>
                <a:blip r:embed="rId3"/>
                <a:stretch>
                  <a:fillRect l="-2296"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96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7CAAA65F-931F-4E30-A4E9-F920EF779DBF}"/>
                  </a:ext>
                </a:extLst>
              </p:cNvPr>
              <p:cNvSpPr txBox="1"/>
              <p:nvPr/>
            </p:nvSpPr>
            <p:spPr>
              <a:xfrm>
                <a:off x="101600" y="524880"/>
                <a:ext cx="10200884" cy="15293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下列式子从左到右的变形一定正确的</a:t>
                </a:r>
                <a:r>
                  <a:rPr lang="zh-CN" altLang="zh-CN" sz="3600" b="1" dirty="0" smtClean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3600" b="1" dirty="0" smtClean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 )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B.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𝐚𝐜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𝐛𝐜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C.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𝟑𝐚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𝟑𝐛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D.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𝐛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CAAA65F-931F-4E30-A4E9-F920EF779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" y="524880"/>
                <a:ext cx="10200884" cy="1529393"/>
              </a:xfrm>
              <a:prstGeom prst="rect">
                <a:avLst/>
              </a:prstGeom>
              <a:blipFill rotWithShape="1">
                <a:blip r:embed="rId2"/>
                <a:stretch>
                  <a:fillRect l="-1853" t="-5976" b="-39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0CCC1010-C81A-4C82-B8CF-DF79DCDE161E}"/>
                  </a:ext>
                </a:extLst>
              </p:cNvPr>
              <p:cNvSpPr txBox="1"/>
              <p:nvPr/>
            </p:nvSpPr>
            <p:spPr>
              <a:xfrm>
                <a:off x="234950" y="2206484"/>
                <a:ext cx="8909050" cy="23852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下列各式从左到右的变形不正确的</a:t>
                </a:r>
                <a:r>
                  <a:rPr lang="zh-CN" altLang="zh-CN" sz="3600" b="1" dirty="0" smtClean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3600" b="1" dirty="0" smtClean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 )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𝟑𝐲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𝟑𝐲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    B.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𝐲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𝟔𝐱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𝐲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𝟔𝐱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𝟑𝐱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𝟒𝐲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𝟑𝐱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𝟒𝐲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D.-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𝟖𝐱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𝟑𝐲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𝟖𝐱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𝟑𝐲</m:t>
                        </m:r>
                      </m:den>
                    </m:f>
                  </m:oMath>
                </a14:m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CCC1010-C81A-4C82-B8CF-DF79DCDE1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50" y="2206484"/>
                <a:ext cx="8909050" cy="2385268"/>
              </a:xfrm>
              <a:prstGeom prst="rect">
                <a:avLst/>
              </a:prstGeom>
              <a:blipFill rotWithShape="1">
                <a:blip r:embed="rId3"/>
                <a:stretch>
                  <a:fillRect l="-2122" t="-3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D5EE5EB-B2A4-4ABA-B21D-CF21B34D4A21}"/>
              </a:ext>
            </a:extLst>
          </p:cNvPr>
          <p:cNvSpPr txBox="1"/>
          <p:nvPr/>
        </p:nvSpPr>
        <p:spPr>
          <a:xfrm>
            <a:off x="8585200" y="524724"/>
            <a:ext cx="571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BDA4BB5B-A718-4361-A737-E4587004805D}"/>
              </a:ext>
            </a:extLst>
          </p:cNvPr>
          <p:cNvSpPr txBox="1"/>
          <p:nvPr/>
        </p:nvSpPr>
        <p:spPr>
          <a:xfrm>
            <a:off x="8280400" y="2188943"/>
            <a:ext cx="685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2">
                <a:extLst>
                  <a:ext uri="{FF2B5EF4-FFF2-40B4-BE49-F238E27FC236}">
                    <a16:creationId xmlns:a16="http://schemas.microsoft.com/office/drawing/2014/main" xmlns="" id="{7FEB9D1C-A87F-4452-9582-3B4CE8FDB70E}"/>
                  </a:ext>
                </a:extLst>
              </p:cNvPr>
              <p:cNvSpPr txBox="1"/>
              <p:nvPr/>
            </p:nvSpPr>
            <p:spPr>
              <a:xfrm>
                <a:off x="234950" y="4573404"/>
                <a:ext cx="8890000" cy="20697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把分式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𝟑𝐱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𝐲</m:t>
                        </m:r>
                      </m:den>
                    </m:f>
                  </m:oMath>
                </a14:m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中的</a:t>
                </a:r>
                <a:r>
                  <a:rPr lang="en-US" altLang="zh-CN" sz="36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x,y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都扩大两倍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那么分式的</a:t>
                </a:r>
                <a:r>
                  <a:rPr lang="zh-CN" altLang="zh-CN" sz="3600" b="1" dirty="0" smtClean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值</a:t>
                </a:r>
                <a:r>
                  <a:rPr lang="en-US" altLang="zh-CN" sz="3600" b="1" dirty="0" smtClean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(   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扩大两倍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B.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不变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C.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缩小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D.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缩小两倍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FEB9D1C-A87F-4452-9582-3B4CE8FDB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50" y="4573404"/>
                <a:ext cx="8890000" cy="2069797"/>
              </a:xfrm>
              <a:prstGeom prst="rect">
                <a:avLst/>
              </a:prstGeom>
              <a:blipFill rotWithShape="1">
                <a:blip r:embed="rId4"/>
                <a:stretch>
                  <a:fillRect l="-2126" r="-1989" b="-10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5">
            <a:extLst>
              <a:ext uri="{FF2B5EF4-FFF2-40B4-BE49-F238E27FC236}">
                <a16:creationId xmlns:a16="http://schemas.microsoft.com/office/drawing/2014/main" xmlns="" id="{89B0FE24-87A7-4F85-8A99-FAB4EA793CD1}"/>
              </a:ext>
            </a:extLst>
          </p:cNvPr>
          <p:cNvSpPr txBox="1"/>
          <p:nvPr/>
        </p:nvSpPr>
        <p:spPr>
          <a:xfrm>
            <a:off x="1803400" y="5414987"/>
            <a:ext cx="685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426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xmlns="" id="{485C88D2-7B95-4412-8D8B-9EF164768265}"/>
                  </a:ext>
                </a:extLst>
              </p:cNvPr>
              <p:cNvSpPr txBox="1"/>
              <p:nvPr/>
            </p:nvSpPr>
            <p:spPr>
              <a:xfrm>
                <a:off x="374650" y="1029785"/>
                <a:ext cx="9124950" cy="4798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4.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利用分式的基本性质填空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并说明是如何从左边变到右边的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𝐲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0" smtClean="0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   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,___________________;	</a:t>
                </a: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0" smtClean="0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            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  <m:r>
                              <a:rPr lang="en-US" altLang="zh-CN" sz="3600" b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𝐛</m:t>
                            </m:r>
                            <m:r>
                              <a:rPr lang="en-US" altLang="zh-CN" sz="3600" b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 ___________________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;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Calibri" panose="020F0502020204030204" pitchFamily="34" charset="0"/>
                  </a:rPr>
                  <a:t> 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(3)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𝐚𝐛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𝟐𝐚𝐛</m:t>
                        </m:r>
                      </m:num>
                      <m:den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0" smtClean="0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            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 ___________________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;	</a:t>
                </a: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(4)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𝐲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  <m:r>
                              <a:rPr lang="en-US" altLang="zh-CN" sz="3600" b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𝐲</m:t>
                            </m:r>
                            <m:r>
                              <a:rPr lang="en-US" altLang="zh-CN" sz="3600" b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𝐲</m:t>
                        </m:r>
                      </m:num>
                      <m:den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0" smtClean="0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          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 ___________________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85C88D2-7B95-4412-8D8B-9EF164768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50" y="1029785"/>
                <a:ext cx="9124950" cy="4798429"/>
              </a:xfrm>
              <a:prstGeom prst="rect">
                <a:avLst/>
              </a:prstGeom>
              <a:blipFill>
                <a:blip r:embed="rId2"/>
                <a:stretch>
                  <a:fillRect l="-2004" t="-2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CC285A4E-89EA-4701-A254-0023CF1B5586}"/>
              </a:ext>
            </a:extLst>
          </p:cNvPr>
          <p:cNvSpPr txBox="1"/>
          <p:nvPr/>
        </p:nvSpPr>
        <p:spPr>
          <a:xfrm>
            <a:off x="2660650" y="2108479"/>
            <a:ext cx="5273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分子分母同乘以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4E4139FC-7C39-432B-9AC1-2C7EDB98DCED}"/>
              </a:ext>
            </a:extLst>
          </p:cNvPr>
          <p:cNvSpPr txBox="1"/>
          <p:nvPr/>
        </p:nvSpPr>
        <p:spPr>
          <a:xfrm>
            <a:off x="3417888" y="2985866"/>
            <a:ext cx="53133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分子分母同乘以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600" b="1" dirty="0" err="1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a+b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8D303FD-44AA-42AB-99FB-341BDC056192}"/>
              </a:ext>
            </a:extLst>
          </p:cNvPr>
          <p:cNvSpPr txBox="1"/>
          <p:nvPr/>
        </p:nvSpPr>
        <p:spPr>
          <a:xfrm>
            <a:off x="3417888" y="3806764"/>
            <a:ext cx="53133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分子分母同乘以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ab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B972D061-41F8-4397-8264-F10457E12C38}"/>
              </a:ext>
            </a:extLst>
          </p:cNvPr>
          <p:cNvSpPr txBox="1"/>
          <p:nvPr/>
        </p:nvSpPr>
        <p:spPr>
          <a:xfrm>
            <a:off x="3754438" y="4767883"/>
            <a:ext cx="5273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分子分母同除以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600" b="1" dirty="0" err="1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x+y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CDBF7E0E-D05E-48DD-8447-56A16499E33C}"/>
                  </a:ext>
                </a:extLst>
              </p:cNvPr>
              <p:cNvSpPr txBox="1"/>
              <p:nvPr/>
            </p:nvSpPr>
            <p:spPr>
              <a:xfrm>
                <a:off x="1421606" y="2168801"/>
                <a:ext cx="82629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𝐱𝐲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DBF7E0E-D05E-48DD-8447-56A16499E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606" y="2168801"/>
                <a:ext cx="826294" cy="400110"/>
              </a:xfrm>
              <a:prstGeom prst="rect">
                <a:avLst/>
              </a:prstGeom>
              <a:blipFill>
                <a:blip r:embed="rId3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id="{16921145-1579-43C5-B0BF-551097044783}"/>
                  </a:ext>
                </a:extLst>
              </p:cNvPr>
              <p:cNvSpPr txBox="1"/>
              <p:nvPr/>
            </p:nvSpPr>
            <p:spPr>
              <a:xfrm>
                <a:off x="1945481" y="3002123"/>
                <a:ext cx="1273969" cy="407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0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𝐚</m:t>
                          </m:r>
                        </m:e>
                        <m:sup>
                          <m:r>
                            <a:rPr lang="en-US" altLang="zh-CN" sz="2000" b="1" i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000" b="1" i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sz="2000" b="1" i="1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𝐛</m:t>
                          </m:r>
                        </m:e>
                        <m:sup>
                          <m:r>
                            <a:rPr lang="en-US" altLang="zh-CN" sz="2000" b="1" i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6921145-1579-43C5-B0BF-551097044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481" y="3002123"/>
                <a:ext cx="1273969" cy="407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xmlns="" id="{DC8B1051-2125-4CA4-BBB8-BB4208D13C59}"/>
                  </a:ext>
                </a:extLst>
              </p:cNvPr>
              <p:cNvSpPr txBox="1"/>
              <p:nvPr/>
            </p:nvSpPr>
            <p:spPr>
              <a:xfrm>
                <a:off x="1834753" y="4347860"/>
                <a:ext cx="1043782" cy="407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0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𝐚</m:t>
                          </m:r>
                        </m:e>
                        <m:sup>
                          <m:r>
                            <a:rPr lang="en-US" altLang="zh-CN" sz="2000" b="1" i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zh-CN" altLang="zh-CN" sz="2000" b="1" i="1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𝐛</m:t>
                          </m:r>
                        </m:e>
                        <m:sup>
                          <m:r>
                            <a:rPr lang="en-US" altLang="zh-CN" sz="2000" b="1" i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C8B1051-2125-4CA4-BBB8-BB4208D13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753" y="4347860"/>
                <a:ext cx="1043782" cy="4070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xmlns="" id="{39D1FF43-8CAC-434B-8264-D284156252D0}"/>
                  </a:ext>
                </a:extLst>
              </p:cNvPr>
              <p:cNvSpPr txBox="1"/>
              <p:nvPr/>
            </p:nvSpPr>
            <p:spPr>
              <a:xfrm>
                <a:off x="2356644" y="5350013"/>
                <a:ext cx="114061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𝐱</m:t>
                      </m:r>
                      <m:r>
                        <a:rPr lang="en-US" altLang="zh-CN" sz="2000" b="1" i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000" b="1" i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𝐲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9D1FF43-8CAC-434B-8264-D28415625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644" y="5350013"/>
                <a:ext cx="1140619" cy="400110"/>
              </a:xfrm>
              <a:prstGeom prst="rect">
                <a:avLst/>
              </a:prstGeom>
              <a:blipFill>
                <a:blip r:embed="rId6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56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10" grpId="0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1908F285-D331-4F3E-B72E-F15F9BA1124B}"/>
                  </a:ext>
                </a:extLst>
              </p:cNvPr>
              <p:cNvSpPr txBox="1"/>
              <p:nvPr/>
            </p:nvSpPr>
            <p:spPr>
              <a:xfrm>
                <a:off x="927100" y="515538"/>
                <a:ext cx="7708900" cy="15288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5.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填空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</m:num>
                      <m:den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0" smtClean="0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      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0" smtClean="0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      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;-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</m:num>
                      <m:den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0" smtClean="0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       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0" smtClean="0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      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0" smtClean="0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    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0" smtClean="0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    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908F285-D331-4F3E-B72E-F15F9BA11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00" y="515538"/>
                <a:ext cx="7708900" cy="1528816"/>
              </a:xfrm>
              <a:prstGeom prst="rect">
                <a:avLst/>
              </a:prstGeom>
              <a:blipFill>
                <a:blip r:embed="rId2"/>
                <a:stretch>
                  <a:fillRect l="-2372" t="-6400" r="-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7E544ABB-5CE4-4604-AB7A-B041E010A740}"/>
                  </a:ext>
                </a:extLst>
              </p:cNvPr>
              <p:cNvSpPr txBox="1"/>
              <p:nvPr/>
            </p:nvSpPr>
            <p:spPr>
              <a:xfrm>
                <a:off x="635000" y="2469225"/>
                <a:ext cx="8293100" cy="2399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6.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下列等式的右边是怎样从左边得到的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?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(x-1≠0)      (2)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  <m:r>
                              <a:rPr lang="en-US" altLang="zh-CN" sz="3600" b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𝐲</m:t>
                            </m:r>
                            <m:r>
                              <a:rPr lang="en-US" altLang="zh-CN" sz="3600" b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𝐲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𝐲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𝐲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(x</a:t>
                </a:r>
                <a:r>
                  <a:rPr lang="en-US" altLang="zh-CN" sz="36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-y</a:t>
                </a:r>
                <a:r>
                  <a:rPr lang="en-US" altLang="zh-CN" sz="36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≠0)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E544ABB-5CE4-4604-AB7A-B041E010A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2469225"/>
                <a:ext cx="8293100" cy="2399055"/>
              </a:xfrm>
              <a:prstGeom prst="rect">
                <a:avLst/>
              </a:prstGeom>
              <a:blipFill>
                <a:blip r:embed="rId3"/>
                <a:stretch>
                  <a:fillRect l="-2204" t="-3807" r="-1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CFBAFF2-3482-4D72-B8E7-91BC0CE2B985}"/>
              </a:ext>
            </a:extLst>
          </p:cNvPr>
          <p:cNvSpPr txBox="1"/>
          <p:nvPr/>
        </p:nvSpPr>
        <p:spPr>
          <a:xfrm>
            <a:off x="215900" y="4868280"/>
            <a:ext cx="8985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分子分母都乘以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(x-1),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得出右边的分式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  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6A58C9C1-3263-4F52-83A1-B9D5FBCB552D}"/>
              </a:ext>
            </a:extLst>
          </p:cNvPr>
          <p:cNvSpPr txBox="1"/>
          <p:nvPr/>
        </p:nvSpPr>
        <p:spPr>
          <a:xfrm>
            <a:off x="215900" y="5650637"/>
            <a:ext cx="91268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分子分母都除以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3600" b="1" i="0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x+y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),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得出右边的分式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="" id="{79D195D9-228B-4CE2-B630-6D4D2C115D2A}"/>
                  </a:ext>
                </a:extLst>
              </p:cNvPr>
              <p:cNvSpPr txBox="1"/>
              <p:nvPr/>
            </p:nvSpPr>
            <p:spPr>
              <a:xfrm>
                <a:off x="1895476" y="1542972"/>
                <a:ext cx="8905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𝐛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9D195D9-228B-4CE2-B630-6D4D2C115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476" y="1542972"/>
                <a:ext cx="89058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xmlns="" id="{D323DB08-4C4D-44D0-A3E1-FD5532B62F94}"/>
                  </a:ext>
                </a:extLst>
              </p:cNvPr>
              <p:cNvSpPr txBox="1"/>
              <p:nvPr/>
            </p:nvSpPr>
            <p:spPr>
              <a:xfrm>
                <a:off x="2786063" y="1049113"/>
                <a:ext cx="12811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𝐚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323DB08-4C4D-44D0-A3E1-FD5532B62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063" y="1049113"/>
                <a:ext cx="128111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xmlns="" id="{B8462763-9596-431F-96A9-F47FF0040E1C}"/>
                  </a:ext>
                </a:extLst>
              </p:cNvPr>
              <p:cNvSpPr txBox="1"/>
              <p:nvPr/>
            </p:nvSpPr>
            <p:spPr>
              <a:xfrm>
                <a:off x="4919664" y="1556879"/>
                <a:ext cx="17764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𝐛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8462763-9596-431F-96A9-F47FF0040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664" y="1556879"/>
                <a:ext cx="177641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xmlns="" id="{331038F8-9764-4E4F-822A-82C6F85DB0CE}"/>
                  </a:ext>
                </a:extLst>
              </p:cNvPr>
              <p:cNvSpPr txBox="1"/>
              <p:nvPr/>
            </p:nvSpPr>
            <p:spPr>
              <a:xfrm>
                <a:off x="6072188" y="1113611"/>
                <a:ext cx="13668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𝐚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31038F8-9764-4E4F-822A-82C6F85DB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188" y="1113611"/>
                <a:ext cx="136683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xmlns="" id="{9C2DD995-C044-4ABA-95F2-4FC34A4417A5}"/>
                  </a:ext>
                </a:extLst>
              </p:cNvPr>
              <p:cNvSpPr txBox="1"/>
              <p:nvPr/>
            </p:nvSpPr>
            <p:spPr>
              <a:xfrm>
                <a:off x="7319963" y="1113611"/>
                <a:ext cx="11001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𝐚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C2DD995-C044-4ABA-95F2-4FC34A441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963" y="1113611"/>
                <a:ext cx="110013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xmlns="" id="{5090BF1F-7A31-4ACF-8D98-E57DCCCAA53D}"/>
                  </a:ext>
                </a:extLst>
              </p:cNvPr>
              <p:cNvSpPr txBox="1"/>
              <p:nvPr/>
            </p:nvSpPr>
            <p:spPr>
              <a:xfrm>
                <a:off x="7234237" y="1638228"/>
                <a:ext cx="12715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𝐛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090BF1F-7A31-4ACF-8D98-E57DCCCAA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237" y="1638228"/>
                <a:ext cx="127158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34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  <p:bldP spid="15" grpId="0"/>
      <p:bldP spid="17" grpId="0"/>
      <p:bldP spid="19" grpId="0"/>
      <p:bldP spid="21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00EDBEBA-EB42-432F-8D2E-4C6338A90310}"/>
                  </a:ext>
                </a:extLst>
              </p:cNvPr>
              <p:cNvSpPr txBox="1"/>
              <p:nvPr/>
            </p:nvSpPr>
            <p:spPr>
              <a:xfrm>
                <a:off x="577850" y="-348420"/>
                <a:ext cx="7442200" cy="69291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7.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约分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𝟔𝐚</m:t>
                        </m:r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𝐛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(2)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𝟗</m:t>
                        </m:r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𝐛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𝟔𝐚𝐛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𝟗</m:t>
                        </m:r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𝐛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(3)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𝐚𝐛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𝐛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altLang="zh-CN" sz="3600" b="0" i="0" smtClean="0"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(4)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(5)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 smtClean="0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𝟐𝐚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(6)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𝟒𝐱𝐲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𝐲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𝐲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0EDBEBA-EB42-432F-8D2E-4C6338A90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-348420"/>
                <a:ext cx="7442200" cy="6929141"/>
              </a:xfrm>
              <a:prstGeom prst="rect">
                <a:avLst/>
              </a:prstGeom>
              <a:blipFill>
                <a:blip r:embed="rId2"/>
                <a:stretch>
                  <a:fillRect l="-25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679EA54C-5258-4281-9F58-52B69C71070B}"/>
                  </a:ext>
                </a:extLst>
              </p:cNvPr>
              <p:cNvSpPr txBox="1"/>
              <p:nvPr/>
            </p:nvSpPr>
            <p:spPr>
              <a:xfrm>
                <a:off x="2768600" y="1405838"/>
                <a:ext cx="1371600" cy="9009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 smtClean="0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𝟐𝐛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79EA54C-5258-4281-9F58-52B69C710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600" y="1405838"/>
                <a:ext cx="1371600" cy="9009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11C47121-3D51-4A1B-8BB8-8DA28F8E6B23}"/>
                  </a:ext>
                </a:extLst>
              </p:cNvPr>
              <p:cNvSpPr txBox="1"/>
              <p:nvPr/>
            </p:nvSpPr>
            <p:spPr>
              <a:xfrm>
                <a:off x="7424737" y="1418260"/>
                <a:ext cx="2012950" cy="9009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 smtClean="0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𝟑𝐛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𝟑𝐛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1C47121-3D51-4A1B-8BB8-8DA28F8E6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737" y="1418260"/>
                <a:ext cx="2012950" cy="9009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A80854CF-2755-4BA8-AD31-8A8C5E0699A6}"/>
                  </a:ext>
                </a:extLst>
              </p:cNvPr>
              <p:cNvSpPr txBox="1"/>
              <p:nvPr/>
            </p:nvSpPr>
            <p:spPr>
              <a:xfrm>
                <a:off x="2409825" y="3276600"/>
                <a:ext cx="2003425" cy="10490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36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𝐚</m:t>
                          </m:r>
                        </m:num>
                        <m:den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𝐚</m:t>
                          </m:r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𝐛</m:t>
                          </m:r>
                        </m:den>
                      </m:f>
                    </m:oMath>
                  </m:oMathPara>
                </a14:m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80854CF-2755-4BA8-AD31-8A8C5E069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825" y="3276600"/>
                <a:ext cx="2003425" cy="10490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1232700E-A967-4418-BCD9-D20775D89408}"/>
                  </a:ext>
                </a:extLst>
              </p:cNvPr>
              <p:cNvSpPr txBox="1"/>
              <p:nvPr/>
            </p:nvSpPr>
            <p:spPr>
              <a:xfrm>
                <a:off x="6708775" y="3205676"/>
                <a:ext cx="1431925" cy="889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 smtClean="0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232700E-A967-4418-BCD9-D20775D89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775" y="3205676"/>
                <a:ext cx="1431925" cy="8899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="" id="{1F6ED9C6-E5D3-4392-A732-F3460B2ADD61}"/>
                  </a:ext>
                </a:extLst>
              </p:cNvPr>
              <p:cNvSpPr txBox="1"/>
              <p:nvPr/>
            </p:nvSpPr>
            <p:spPr>
              <a:xfrm>
                <a:off x="3219450" y="5201641"/>
                <a:ext cx="1193800" cy="8311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F6ED9C6-E5D3-4392-A732-F3460B2A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450" y="5201641"/>
                <a:ext cx="1193800" cy="831190"/>
              </a:xfrm>
              <a:prstGeom prst="rect">
                <a:avLst/>
              </a:prstGeom>
              <a:blipFill>
                <a:blip r:embed="rId7"/>
                <a:stretch>
                  <a:fillRect l="-15306" t="-7299" b="-8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xmlns="" id="{7B9E52C4-23C5-4CA7-BB52-A54CD8D67710}"/>
                  </a:ext>
                </a:extLst>
              </p:cNvPr>
              <p:cNvSpPr txBox="1"/>
              <p:nvPr/>
            </p:nvSpPr>
            <p:spPr>
              <a:xfrm>
                <a:off x="6761162" y="4872030"/>
                <a:ext cx="2759075" cy="12279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36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𝟐𝐲</m:t>
                          </m:r>
                        </m:num>
                        <m:den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  <m:r>
                            <a:rPr lang="en-US" altLang="zh-CN" sz="3600" b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36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𝟐𝐲</m:t>
                          </m:r>
                        </m:den>
                      </m:f>
                    </m:oMath>
                  </m:oMathPara>
                </a14:m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B9E52C4-23C5-4CA7-BB52-A54CD8D67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162" y="4872030"/>
                <a:ext cx="2759075" cy="12279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35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FC406F15-0EB0-47F5-AB6A-6CE645F28661}"/>
                  </a:ext>
                </a:extLst>
              </p:cNvPr>
              <p:cNvSpPr txBox="1"/>
              <p:nvPr/>
            </p:nvSpPr>
            <p:spPr>
              <a:xfrm>
                <a:off x="803275" y="153353"/>
                <a:ext cx="7537450" cy="36677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8.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如果把分式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𝐱𝐲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𝟑𝐲</m:t>
                        </m:r>
                      </m:den>
                    </m:f>
                  </m:oMath>
                </a14:m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中的</a:t>
                </a:r>
                <a:r>
                  <a:rPr lang="en-US" altLang="zh-CN" sz="36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x,y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都扩大成原来的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倍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那么分式的值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(   )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扩大为原来的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倍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缩小为原来的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倍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扩大为原来的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10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倍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D.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不变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C406F15-0EB0-47F5-AB6A-6CE645F28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75" y="153353"/>
                <a:ext cx="7537450" cy="3667799"/>
              </a:xfrm>
              <a:prstGeom prst="rect">
                <a:avLst/>
              </a:prstGeom>
              <a:blipFill>
                <a:blip r:embed="rId2"/>
                <a:stretch>
                  <a:fillRect l="-2508" t="-1827" r="-405" b="-5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452F901B-6929-4390-BBDE-7C6D973156A3}"/>
                  </a:ext>
                </a:extLst>
              </p:cNvPr>
              <p:cNvSpPr txBox="1"/>
              <p:nvPr/>
            </p:nvSpPr>
            <p:spPr>
              <a:xfrm>
                <a:off x="717550" y="3926335"/>
                <a:ext cx="7334250" cy="24097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9.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下列各式中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正确的是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(   )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𝐚𝐛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B.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𝐲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𝐲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C.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𝟗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D.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𝐲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𝐲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𝐲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  <m:r>
                              <a:rPr lang="en-US" altLang="zh-CN" sz="3600" b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𝐲</m:t>
                            </m:r>
                            <m:r>
                              <a:rPr lang="en-US" altLang="zh-CN" sz="3600" b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52F901B-6929-4390-BBDE-7C6D97315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50" y="3926335"/>
                <a:ext cx="7334250" cy="2409762"/>
              </a:xfrm>
              <a:prstGeom prst="rect">
                <a:avLst/>
              </a:prstGeom>
              <a:blipFill>
                <a:blip r:embed="rId3"/>
                <a:stretch>
                  <a:fillRect l="-2577" t="-3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861E4383-E444-4FB7-8383-5B4CE16D47D1}"/>
              </a:ext>
            </a:extLst>
          </p:cNvPr>
          <p:cNvSpPr txBox="1"/>
          <p:nvPr/>
        </p:nvSpPr>
        <p:spPr>
          <a:xfrm>
            <a:off x="6686550" y="1014038"/>
            <a:ext cx="685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4E04692-53F4-4CD6-8D1F-99DB7C877CE7}"/>
              </a:ext>
            </a:extLst>
          </p:cNvPr>
          <p:cNvSpPr txBox="1"/>
          <p:nvPr/>
        </p:nvSpPr>
        <p:spPr>
          <a:xfrm>
            <a:off x="6572250" y="3926335"/>
            <a:ext cx="685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753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F5C10B27-523B-4FDD-B346-41156CEE78F2}"/>
                  </a:ext>
                </a:extLst>
              </p:cNvPr>
              <p:cNvSpPr txBox="1"/>
              <p:nvPr/>
            </p:nvSpPr>
            <p:spPr>
              <a:xfrm>
                <a:off x="374650" y="297819"/>
                <a:ext cx="8867775" cy="2263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10.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下面三个式子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𝐜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𝐜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𝐜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𝐜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𝐜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𝐜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其中正确的有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(   )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A.0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个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B.1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个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C.2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个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	D.3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个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5C10B27-523B-4FDD-B346-41156CEE7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50" y="297819"/>
                <a:ext cx="8867775" cy="2263568"/>
              </a:xfrm>
              <a:prstGeom prst="rect">
                <a:avLst/>
              </a:prstGeom>
              <a:blipFill>
                <a:blip r:embed="rId2"/>
                <a:stretch>
                  <a:fillRect l="-2062" b="-9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EB81A3F1-BE19-408D-B825-AA0DBC08A87B}"/>
                  </a:ext>
                </a:extLst>
              </p:cNvPr>
              <p:cNvSpPr txBox="1"/>
              <p:nvPr/>
            </p:nvSpPr>
            <p:spPr>
              <a:xfrm>
                <a:off x="374650" y="2721028"/>
                <a:ext cx="5481289" cy="36182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11.(1)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𝐚𝐛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0" smtClean="0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                     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𝐛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;        </a:t>
                </a:r>
              </a:p>
              <a:p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𝐱𝐲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𝐲</m:t>
                        </m:r>
                      </m:num>
                      <m:den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0" smtClean="0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   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;    </a:t>
                </a:r>
              </a:p>
              <a:p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(3)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0" smtClean="0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                  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𝐲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𝟐𝐲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;     </a:t>
                </a:r>
              </a:p>
              <a:p>
                <a:r>
                  <a:rPr lang="en-US" altLang="zh-CN" sz="36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(4)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𝟔</m:t>
                        </m:r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𝟐𝐚𝐛</m:t>
                        </m:r>
                      </m:num>
                      <m:den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0" smtClean="0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     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=3a-b.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B81A3F1-BE19-408D-B825-AA0DBC08A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50" y="2721028"/>
                <a:ext cx="5481289" cy="3618298"/>
              </a:xfrm>
              <a:prstGeom prst="rect">
                <a:avLst/>
              </a:prstGeom>
              <a:blipFill>
                <a:blip r:embed="rId3"/>
                <a:stretch>
                  <a:fillRect l="-3333" r="-5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805FEFE1-0EEF-451D-A67E-6463AFAD3A03}"/>
              </a:ext>
            </a:extLst>
          </p:cNvPr>
          <p:cNvSpPr txBox="1"/>
          <p:nvPr/>
        </p:nvSpPr>
        <p:spPr>
          <a:xfrm>
            <a:off x="8083550" y="1258513"/>
            <a:ext cx="685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82B2DB50-96DA-4DFA-B254-81FC7DC99113}"/>
                  </a:ext>
                </a:extLst>
              </p:cNvPr>
              <p:cNvSpPr txBox="1"/>
              <p:nvPr/>
            </p:nvSpPr>
            <p:spPr>
              <a:xfrm>
                <a:off x="1236315" y="2721028"/>
                <a:ext cx="4619624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4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𝐚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1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𝐚𝐛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2B2DB50-96DA-4DFA-B254-81FC7DC99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315" y="2721028"/>
                <a:ext cx="4619624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id="{C724CC3A-2C7E-45D3-B1F2-31A976315181}"/>
                  </a:ext>
                </a:extLst>
              </p:cNvPr>
              <p:cNvSpPr txBox="1"/>
              <p:nvPr/>
            </p:nvSpPr>
            <p:spPr>
              <a:xfrm>
                <a:off x="1033463" y="4070421"/>
                <a:ext cx="46196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𝐱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724CC3A-2C7E-45D3-B1F2-31A976315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63" y="4070421"/>
                <a:ext cx="46196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xmlns="" id="{548F8D4E-3B17-47BA-B40E-FC727A6411FD}"/>
                  </a:ext>
                </a:extLst>
              </p:cNvPr>
              <p:cNvSpPr txBox="1"/>
              <p:nvPr/>
            </p:nvSpPr>
            <p:spPr>
              <a:xfrm>
                <a:off x="352251" y="4456727"/>
                <a:ext cx="4619624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4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b="1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𝟐𝐱𝐲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48F8D4E-3B17-47BA-B40E-FC727A641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51" y="4456727"/>
                <a:ext cx="4619624" cy="470000"/>
              </a:xfrm>
              <a:prstGeom prst="rect">
                <a:avLst/>
              </a:prstGeom>
              <a:blipFill>
                <a:blip r:embed="rId6"/>
                <a:stretch>
                  <a:fillRect b="-19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xmlns="" id="{E97AE647-BCEE-4A40-BAAA-959E26418693}"/>
                  </a:ext>
                </a:extLst>
              </p:cNvPr>
              <p:cNvSpPr txBox="1"/>
              <p:nvPr/>
            </p:nvSpPr>
            <p:spPr>
              <a:xfrm>
                <a:off x="280988" y="5879570"/>
                <a:ext cx="46196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𝟐𝐚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97AE647-BCEE-4A40-BAAA-959E26418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8" y="5879570"/>
                <a:ext cx="461962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76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E4BEC699-0318-4DB4-88B7-5899F6DA260F}"/>
                  </a:ext>
                </a:extLst>
              </p:cNvPr>
              <p:cNvSpPr txBox="1"/>
              <p:nvPr/>
            </p:nvSpPr>
            <p:spPr>
              <a:xfrm>
                <a:off x="444500" y="558248"/>
                <a:ext cx="8140700" cy="4881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12.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不改变分式本身的符号和分式的值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使下列各组里第二个分式的分母和第一个分式的分母相同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𝟔𝐱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;       (2)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𝟑𝐱</m:t>
                        </m:r>
                      </m:num>
                      <m:den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)(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num>
                      <m:den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)(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4BEC699-0318-4DB4-88B7-5899F6DA2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00" y="558248"/>
                <a:ext cx="8140700" cy="4881144"/>
              </a:xfrm>
              <a:prstGeom prst="rect">
                <a:avLst/>
              </a:prstGeom>
              <a:blipFill>
                <a:blip r:embed="rId2"/>
                <a:stretch>
                  <a:fillRect l="-2322" t="-2000" r="-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C75BFEA2-ACB4-4FCD-84B4-5EBD21DBFA83}"/>
                  </a:ext>
                </a:extLst>
              </p:cNvPr>
              <p:cNvSpPr txBox="1"/>
              <p:nvPr/>
            </p:nvSpPr>
            <p:spPr>
              <a:xfrm>
                <a:off x="5664200" y="2865470"/>
                <a:ext cx="2038350" cy="892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𝟒𝐱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75BFEA2-ACB4-4FCD-84B4-5EBD21DBF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00" y="2865470"/>
                <a:ext cx="2038350" cy="892745"/>
              </a:xfrm>
              <a:prstGeom prst="rect">
                <a:avLst/>
              </a:prstGeom>
              <a:blipFill>
                <a:blip r:embed="rId3"/>
                <a:stretch>
                  <a:fillRect l="-8955" b="-7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D9F15695-56FD-4EA6-9048-547AC38B2C56}"/>
                  </a:ext>
                </a:extLst>
              </p:cNvPr>
              <p:cNvSpPr txBox="1"/>
              <p:nvPr/>
            </p:nvSpPr>
            <p:spPr>
              <a:xfrm>
                <a:off x="5867400" y="4561856"/>
                <a:ext cx="2349500" cy="9643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)(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zh-CN" sz="36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9F15695-56FD-4EA6-9048-547AC38B2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561856"/>
                <a:ext cx="2349500" cy="964303"/>
              </a:xfrm>
              <a:prstGeom prst="rect">
                <a:avLst/>
              </a:prstGeom>
              <a:blipFill>
                <a:blip r:embed="rId4"/>
                <a:stretch>
                  <a:fillRect l="-80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83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89DC5547-3EBA-4C99-9E8D-B69F438702A7}"/>
                  </a:ext>
                </a:extLst>
              </p:cNvPr>
              <p:cNvSpPr txBox="1"/>
              <p:nvPr/>
            </p:nvSpPr>
            <p:spPr>
              <a:xfrm>
                <a:off x="346075" y="315778"/>
                <a:ext cx="8451850" cy="59257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13.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不改变分式的值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使下列分式的分子与分母均按某一字母的次数从高到低排列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并使分子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微软雅黑" panose="020B0503020204020204" pitchFamily="34" charset="-122"/>
                  </a:rPr>
                  <a:t>､</a:t>
                </a:r>
                <a:r>
                  <a:rPr lang="zh-CN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分母的最高次项的系数都是正数</a:t>
                </a: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(2)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(3)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  <m:r>
                          <a:rPr lang="en-US" altLang="zh-CN" sz="3600" b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𝐦</m:t>
                        </m:r>
                      </m:num>
                      <m:den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𝟖𝐦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sz="3600" b="1" i="1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𝐦</m:t>
                            </m:r>
                          </m:e>
                          <m:sup>
                            <m:r>
                              <a:rPr lang="en-US" altLang="zh-CN" sz="3600" b="1" i="1"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𝟏𝟔</m:t>
                        </m:r>
                      </m:den>
                    </m:f>
                  </m:oMath>
                </a14:m>
                <a:r>
                  <a:rPr lang="en-US" altLang="zh-CN" sz="36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zh-CN" sz="1100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9DC5547-3EBA-4C99-9E8D-B69F43870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75" y="315778"/>
                <a:ext cx="8451850" cy="5925725"/>
              </a:xfrm>
              <a:prstGeom prst="rect">
                <a:avLst/>
              </a:prstGeom>
              <a:blipFill>
                <a:blip r:embed="rId2"/>
                <a:stretch>
                  <a:fillRect l="-2237" t="-1646" r="-2092" b="-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5B9C3461-D2F2-46BE-BC31-6B5FBBCA0EB3}"/>
                  </a:ext>
                </a:extLst>
              </p:cNvPr>
              <p:cNvSpPr txBox="1"/>
              <p:nvPr/>
            </p:nvSpPr>
            <p:spPr>
              <a:xfrm>
                <a:off x="3905251" y="2792256"/>
                <a:ext cx="1968500" cy="972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 smtClean="0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B9C3461-D2F2-46BE-BC31-6B5FBBCA0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251" y="2792256"/>
                <a:ext cx="1968500" cy="9727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EEEEEB6F-6170-4D10-8E2C-3E5CED839999}"/>
                  </a:ext>
                </a:extLst>
              </p:cNvPr>
              <p:cNvSpPr txBox="1"/>
              <p:nvPr/>
            </p:nvSpPr>
            <p:spPr>
              <a:xfrm>
                <a:off x="3648710" y="4019778"/>
                <a:ext cx="3484880" cy="891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3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EEEEB6F-6170-4D10-8E2C-3E5CED839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710" y="4019778"/>
                <a:ext cx="3484880" cy="891270"/>
              </a:xfrm>
              <a:prstGeom prst="rect">
                <a:avLst/>
              </a:prstGeom>
              <a:blipFill>
                <a:blip r:embed="rId4"/>
                <a:stretch>
                  <a:fillRect l="-5429" b="-7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9C26C60F-E187-4B39-B99D-773C0E149F75}"/>
                  </a:ext>
                </a:extLst>
              </p:cNvPr>
              <p:cNvSpPr txBox="1"/>
              <p:nvPr/>
            </p:nvSpPr>
            <p:spPr>
              <a:xfrm>
                <a:off x="3905250" y="5350233"/>
                <a:ext cx="2971800" cy="891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𝐦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𝟒</m:t>
                        </m:r>
                      </m:num>
                      <m:den>
                        <m:sSup>
                          <m:sSupPr>
                            <m:ctrlPr>
                              <a:rPr lang="zh-CN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𝐦</m:t>
                            </m:r>
                          </m:e>
                          <m:sup>
                            <m:r>
                              <a:rPr lang="en-US" altLang="zh-CN" sz="36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𝟖𝐦</m:t>
                        </m:r>
                        <m:r>
                          <a:rPr lang="en-US" altLang="zh-CN" sz="3600" b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𝟏𝟔</m:t>
                        </m:r>
                      </m:den>
                    </m:f>
                  </m:oMath>
                </a14:m>
                <a:endParaRPr lang="zh-CN" altLang="zh-CN" sz="36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C26C60F-E187-4B39-B99D-773C0E149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250" y="5350233"/>
                <a:ext cx="2971800" cy="891270"/>
              </a:xfrm>
              <a:prstGeom prst="rect">
                <a:avLst/>
              </a:prstGeom>
              <a:blipFill>
                <a:blip r:embed="rId5"/>
                <a:stretch>
                  <a:fillRect l="-6366" t="-685" b="-8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8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课件1" id="{1971530D-0015-4A39-B965-33BBF9E8777B}" vid="{E59E5317-2B94-485D-AF27-D5252DFAA69A}"/>
    </a:ext>
  </a:extLst>
</a:theme>
</file>

<file path=ppt/theme/theme2.xml><?xml version="1.0" encoding="utf-8"?>
<a:theme xmlns:a="http://schemas.openxmlformats.org/drawingml/2006/main" name="1_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课件1" id="{5D18112A-AEF4-4A1D-BB8C-71BEE7DD764D}" vid="{75D266CC-580D-4BF3-A3E6-B0BB2D135213}"/>
    </a:ext>
  </a:extLst>
</a:theme>
</file>

<file path=ppt/theme/theme3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课件1</Template>
  <TotalTime>32</TotalTime>
  <Words>1188</Words>
  <Application>Microsoft Office PowerPoint</Application>
  <PresentationFormat>全屏显示(4:3)</PresentationFormat>
  <Paragraphs>81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课件1</vt:lpstr>
      <vt:lpstr>1_课件1</vt:lpstr>
      <vt:lpstr>积分</vt:lpstr>
      <vt:lpstr>第33课时  认识分式(2)—— 分式的基本性质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第33课时认识分式(2)——分式的基本性质</dc:title>
  <dc:creator>guan qianyi</dc:creator>
  <cp:lastModifiedBy>xb21cn</cp:lastModifiedBy>
  <cp:revision>6</cp:revision>
  <dcterms:created xsi:type="dcterms:W3CDTF">2020-11-25T05:42:42Z</dcterms:created>
  <dcterms:modified xsi:type="dcterms:W3CDTF">2020-11-28T14:38:01Z</dcterms:modified>
</cp:coreProperties>
</file>