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71" r:id="rId12"/>
    <p:sldId id="263" r:id="rId13"/>
    <p:sldId id="264" r:id="rId14"/>
    <p:sldId id="272" r:id="rId15"/>
    <p:sldId id="265" r:id="rId16"/>
    <p:sldId id="273" r:id="rId17"/>
    <p:sldId id="266" r:id="rId18"/>
    <p:sldId id="267" r:id="rId19"/>
    <p:sldId id="268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CABA-ED48-425E-A824-3B1F5309BE5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486B1-89D0-4845-8551-742476C92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5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2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2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0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0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0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3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08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CABA-ED48-425E-A824-3B1F5309BE5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486B1-89D0-4845-8551-742476C92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CABA-ED48-425E-A824-3B1F5309BE5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486B1-89D0-4845-8551-742476C92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CABA-ED48-425E-A824-3B1F5309BE5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486B1-89D0-4845-8551-742476C92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0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6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CABA-ED48-425E-A824-3B1F5309BE5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86B1-89D0-4845-8551-742476C92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A9283F3-04DC-4A09-AC9E-E192585A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38</a:t>
            </a:r>
            <a:r>
              <a:rPr lang="zh-CN" altLang="en-US" sz="40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分式方程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6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4C2C392-C7A1-4ACD-BAE7-43D2061FB1E1}"/>
              </a:ext>
            </a:extLst>
          </p:cNvPr>
          <p:cNvSpPr txBox="1"/>
          <p:nvPr/>
        </p:nvSpPr>
        <p:spPr>
          <a:xfrm>
            <a:off x="800100" y="334947"/>
            <a:ext cx="8007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 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吉林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乙二人做某种机械零件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已知甲每小时比乙多做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个所用的时间与乙做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个所用的时间相等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求乙每小时做零件的个数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D682D9B-0A52-48FE-9115-7E0B39814102}"/>
                  </a:ext>
                </a:extLst>
              </p:cNvPr>
              <p:cNvSpPr txBox="1"/>
              <p:nvPr/>
            </p:nvSpPr>
            <p:spPr>
              <a:xfrm>
                <a:off x="533400" y="2851039"/>
                <a:ext cx="8343900" cy="310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设乙每小时做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个零件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甲每小时做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(x+6)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个零件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根据题意得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:x=12,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,x=12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答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乙每小时做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个零件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682D9B-0A52-48FE-9115-7E0B3981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51039"/>
                <a:ext cx="8343900" cy="3108736"/>
              </a:xfrm>
              <a:prstGeom prst="rect">
                <a:avLst/>
              </a:prstGeom>
              <a:blipFill>
                <a:blip r:embed="rId2"/>
                <a:stretch>
                  <a:fillRect l="-2266" t="-3137" r="-731" b="-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6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7035420-F0AA-48A0-B3E2-54F279E28F86}"/>
                  </a:ext>
                </a:extLst>
              </p:cNvPr>
              <p:cNvSpPr txBox="1"/>
              <p:nvPr/>
            </p:nvSpPr>
            <p:spPr>
              <a:xfrm>
                <a:off x="565150" y="737220"/>
                <a:ext cx="7861300" cy="4462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乙两人分别从距离目的地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千米的两地同时出发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乙的速度比是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3∶4,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结果甲比乙提前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分钟到达目的地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设甲的速度是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则可得方程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=20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=20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035420-F0AA-48A0-B3E2-54F279E2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" y="737220"/>
                <a:ext cx="7861300" cy="4462760"/>
              </a:xfrm>
              <a:prstGeom prst="rect">
                <a:avLst/>
              </a:prstGeom>
              <a:blipFill>
                <a:blip r:embed="rId2"/>
                <a:stretch>
                  <a:fillRect l="-2405" t="-2732" r="-1009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93D27A-7070-43CD-9698-424BFF8C667F}"/>
              </a:ext>
            </a:extLst>
          </p:cNvPr>
          <p:cNvSpPr txBox="1"/>
          <p:nvPr/>
        </p:nvSpPr>
        <p:spPr>
          <a:xfrm>
            <a:off x="3594100" y="2968600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15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27A753D-7D05-45A0-B1F7-33E22481AE15}"/>
                  </a:ext>
                </a:extLst>
              </p:cNvPr>
              <p:cNvSpPr txBox="1"/>
              <p:nvPr/>
            </p:nvSpPr>
            <p:spPr>
              <a:xfrm>
                <a:off x="831850" y="1092659"/>
                <a:ext cx="7867650" cy="421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乙两队合作某项工程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,4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因甲队另有任务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乙队再单独做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天才完成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单独完成这项工程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甲队比乙队少用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设乙队单独完成这项工程需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则所列方程是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A.9x+4(x-6)=1	B.9(x-6)+4x=1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	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7A753D-7D05-45A0-B1F7-33E22481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092659"/>
                <a:ext cx="7867650" cy="4216539"/>
              </a:xfrm>
              <a:prstGeom prst="rect">
                <a:avLst/>
              </a:prstGeom>
              <a:blipFill>
                <a:blip r:embed="rId2"/>
                <a:stretch>
                  <a:fillRect l="-2324" t="-2746" r="-1007" b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BCF41A0-0758-452A-A650-DF4508EAE0B2}"/>
              </a:ext>
            </a:extLst>
          </p:cNvPr>
          <p:cNvSpPr txBox="1"/>
          <p:nvPr/>
        </p:nvSpPr>
        <p:spPr>
          <a:xfrm>
            <a:off x="4686300" y="3312755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3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9BF705DD-97B2-43BA-A723-08321B45E4B2}"/>
                  </a:ext>
                </a:extLst>
              </p:cNvPr>
              <p:cNvSpPr txBox="1"/>
              <p:nvPr/>
            </p:nvSpPr>
            <p:spPr>
              <a:xfrm>
                <a:off x="590550" y="46022"/>
                <a:ext cx="8121650" cy="6765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 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阜新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铺设一段全长为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3000m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的污水排放管道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为了减少施工时对城市交通的影响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实际施工时每天的工效比原计划增加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25%,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结果提前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天完成这一任务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设实际每天铺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管道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所列方程正确的是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%)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=30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%)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=30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%)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=30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%)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=30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BF705DD-97B2-43BA-A723-08321B45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46022"/>
                <a:ext cx="8121650" cy="6765955"/>
              </a:xfrm>
              <a:prstGeom prst="rect">
                <a:avLst/>
              </a:prstGeom>
              <a:blipFill>
                <a:blip r:embed="rId2"/>
                <a:stretch>
                  <a:fillRect l="-2327" t="-1443" r="-601" b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B1E91E1-DA57-44F7-ABB3-53A46D76519B}"/>
              </a:ext>
            </a:extLst>
          </p:cNvPr>
          <p:cNvSpPr txBox="1"/>
          <p:nvPr/>
        </p:nvSpPr>
        <p:spPr>
          <a:xfrm>
            <a:off x="3543300" y="2782668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54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A520391A-66C3-4825-A58E-B2B0BC55B81F}"/>
                  </a:ext>
                </a:extLst>
              </p:cNvPr>
              <p:cNvSpPr txBox="1"/>
              <p:nvPr/>
            </p:nvSpPr>
            <p:spPr>
              <a:xfrm>
                <a:off x="641350" y="542918"/>
                <a:ext cx="8045450" cy="503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 “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退耕还林还草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是我国西部地区实施的一项重要生态工程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某地规划退耕面积共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69000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公顷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退耕还林与退耕还草的面积比为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5∶3,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设退耕还林的面积为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公顷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下列所列方程哪一个是不正确的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𝟔𝟗𝟎𝟎𝟎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B.69000-x=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𝟔𝟗𝟎𝟎𝟎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𝟔𝟗𝟎𝟎𝟎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20391A-66C3-4825-A58E-B2B0BC55B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542918"/>
                <a:ext cx="8045450" cy="5033301"/>
              </a:xfrm>
              <a:prstGeom prst="rect">
                <a:avLst/>
              </a:prstGeom>
              <a:blipFill>
                <a:blip r:embed="rId2"/>
                <a:stretch>
                  <a:fillRect l="-2273" t="-1816" r="-1591" b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19C392-6C2D-46F9-81BA-286944E2E29B}"/>
              </a:ext>
            </a:extLst>
          </p:cNvPr>
          <p:cNvSpPr txBox="1"/>
          <p:nvPr/>
        </p:nvSpPr>
        <p:spPr>
          <a:xfrm>
            <a:off x="1809750" y="3306405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72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F7A683C-D949-4079-82A9-33C8B46B2372}"/>
                  </a:ext>
                </a:extLst>
              </p:cNvPr>
              <p:cNvSpPr txBox="1"/>
              <p:nvPr/>
            </p:nvSpPr>
            <p:spPr>
              <a:xfrm>
                <a:off x="476250" y="44653"/>
                <a:ext cx="8432800" cy="6712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某市为解决部分市民冬季集中取暖问题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需铺设一条长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3000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米的管道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实施施工时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“……”,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设实际每天铺设管道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则可得方程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𝟑𝟎𝟎𝟎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=15,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根据此情景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题中用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“……”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表示的缺失的条件应补为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32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每天比原计划多铺设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结果延期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天才完成</a:t>
                </a:r>
                <a:endParaRPr lang="zh-CN" altLang="zh-CN" sz="32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每天比原计划少铺设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结果延期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天才完成</a:t>
                </a:r>
                <a:endParaRPr lang="zh-CN" altLang="zh-CN" sz="32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每天比原计划多铺设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结果提前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天才完成</a:t>
                </a:r>
                <a:endParaRPr lang="zh-CN" altLang="zh-CN" sz="32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每天比原计划少铺设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结果提前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天才完成</a:t>
                </a:r>
                <a:endParaRPr lang="zh-CN" altLang="zh-CN" sz="32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F7A683C-D949-4079-82A9-33C8B46B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4653"/>
                <a:ext cx="8432800" cy="6712992"/>
              </a:xfrm>
              <a:prstGeom prst="rect">
                <a:avLst/>
              </a:prstGeom>
              <a:blipFill>
                <a:blip r:embed="rId2"/>
                <a:stretch>
                  <a:fillRect l="-1808" t="-1180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68BE967-C31A-49A7-9BE6-86F836ACC5B4}"/>
              </a:ext>
            </a:extLst>
          </p:cNvPr>
          <p:cNvSpPr txBox="1"/>
          <p:nvPr/>
        </p:nvSpPr>
        <p:spPr>
          <a:xfrm>
            <a:off x="5219700" y="2163405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96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0B81FFC-F231-4AB3-A350-DC7DBF4E477C}"/>
              </a:ext>
            </a:extLst>
          </p:cNvPr>
          <p:cNvSpPr txBox="1"/>
          <p:nvPr/>
        </p:nvSpPr>
        <p:spPr>
          <a:xfrm>
            <a:off x="101600" y="399997"/>
            <a:ext cx="9093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请先阅读下列一段文字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然后解答问题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要比较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可以先求出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再看这个差是正数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负数还是零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乙两人两次同时在同一超市购买大米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假设两次购买大米的单价不相同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甲每次购买大米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100kg,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乙每次购买大米用去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设第一次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第二次购米单价分别为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/kg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/kg,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用含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的代数式表示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甲两次购买大米共需付粮款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乙两次共购买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kg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A468CB7-3643-4657-9C5E-CC1CE949C32D}"/>
              </a:ext>
            </a:extLst>
          </p:cNvPr>
          <p:cNvSpPr txBox="1"/>
          <p:nvPr/>
        </p:nvSpPr>
        <p:spPr>
          <a:xfrm>
            <a:off x="5945188" y="5231884"/>
            <a:ext cx="4638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(100x+100y)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6A90495A-D2A7-4CAB-BF87-614543E28533}"/>
                  </a:ext>
                </a:extLst>
              </p:cNvPr>
              <p:cNvSpPr txBox="1"/>
              <p:nvPr/>
            </p:nvSpPr>
            <p:spPr>
              <a:xfrm>
                <a:off x="2108200" y="5797517"/>
                <a:ext cx="5334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90495A-D2A7-4CAB-BF87-614543E2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797517"/>
                <a:ext cx="5334000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D500061-B41D-4760-B2A9-6BA3CCD73721}"/>
              </a:ext>
            </a:extLst>
          </p:cNvPr>
          <p:cNvSpPr txBox="1"/>
          <p:nvPr/>
        </p:nvSpPr>
        <p:spPr>
          <a:xfrm>
            <a:off x="363537" y="1680036"/>
            <a:ext cx="8416925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若甲两次购米的平均单价为每千克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乙两次购米的平均单价为每千克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lvl="0"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________________________________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0C43BAEA-C03E-4E6F-A55A-E8344D2F74BF}"/>
                  </a:ext>
                </a:extLst>
              </p:cNvPr>
              <p:cNvSpPr txBox="1"/>
              <p:nvPr/>
            </p:nvSpPr>
            <p:spPr>
              <a:xfrm>
                <a:off x="1719262" y="2758151"/>
                <a:ext cx="70612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28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𝟏𝟎𝟎𝐱</m:t>
                        </m:r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𝟏𝟎𝟎𝐲</m:t>
                        </m:r>
                      </m:num>
                      <m:den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C43BAEA-C03E-4E6F-A55A-E8344D2F7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2" y="2758151"/>
                <a:ext cx="7061200" cy="714683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3718F3C7-8CB2-48EC-B146-707A8AB355AB}"/>
                  </a:ext>
                </a:extLst>
              </p:cNvPr>
              <p:cNvSpPr txBox="1"/>
              <p:nvPr/>
            </p:nvSpPr>
            <p:spPr>
              <a:xfrm>
                <a:off x="1377950" y="3696676"/>
                <a:ext cx="7061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100×2÷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𝟏𝟎𝟎</m:t>
                            </m:r>
                          </m:num>
                          <m:den>
                            <m:r>
                              <a:rPr kumimoji="0" lang="en-US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𝟏𝟎𝟎</m:t>
                            </m:r>
                          </m:num>
                          <m:den>
                            <m:r>
                              <a:rPr kumimoji="0" lang="en-US" altLang="zh-CN" sz="2800" b="1" i="1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=200÷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𝟏𝟎𝟎𝐱</m:t>
                        </m:r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𝟏𝟎𝟎𝐲</m:t>
                        </m:r>
                      </m:num>
                      <m:den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𝐱𝐲</m:t>
                        </m:r>
                      </m:den>
                    </m:f>
                  </m:oMath>
                </a14:m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</m:num>
                      <m:den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28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28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18F3C7-8CB2-48EC-B146-707A8AB3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50" y="3696676"/>
                <a:ext cx="7061200" cy="854273"/>
              </a:xfrm>
              <a:prstGeom prst="rect">
                <a:avLst/>
              </a:prstGeom>
              <a:blipFill>
                <a:blip r:embed="rId3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7C6B72-E9E1-4D8C-8C79-2D4082F81E76}"/>
              </a:ext>
            </a:extLst>
          </p:cNvPr>
          <p:cNvSpPr txBox="1"/>
          <p:nvPr/>
        </p:nvSpPr>
        <p:spPr>
          <a:xfrm>
            <a:off x="568324" y="1120676"/>
            <a:ext cx="7851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若规定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谁两次购米的平均单价低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谁的购米方式就更合算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请你判断甲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乙两人的购米方式哪一个更合算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3AC5510-3A23-4F6A-AE22-1A320764BA7B}"/>
                  </a:ext>
                </a:extLst>
              </p:cNvPr>
              <p:cNvSpPr txBox="1"/>
              <p:nvPr/>
            </p:nvSpPr>
            <p:spPr>
              <a:xfrm>
                <a:off x="914400" y="3648329"/>
                <a:ext cx="6864350" cy="1601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(2)q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-q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&gt;0,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故乙的购粮方式更合算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AC5510-3A23-4F6A-AE22-1A320764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48329"/>
                <a:ext cx="6864350" cy="1601144"/>
              </a:xfrm>
              <a:prstGeom prst="rect">
                <a:avLst/>
              </a:prstGeom>
              <a:blipFill>
                <a:blip r:embed="rId2"/>
                <a:stretch>
                  <a:fillRect l="-2664" b="-13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1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A627BDE-7D04-48BA-84FC-918D48C240AC}"/>
              </a:ext>
            </a:extLst>
          </p:cNvPr>
          <p:cNvSpPr txBox="1"/>
          <p:nvPr/>
        </p:nvSpPr>
        <p:spPr>
          <a:xfrm>
            <a:off x="723900" y="867435"/>
            <a:ext cx="7607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乙两地相距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汽车以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时从甲地开往乙地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则汽车从甲地到乙地需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D22FE86-B5BD-4227-BB3F-0B6421219112}"/>
              </a:ext>
            </a:extLst>
          </p:cNvPr>
          <p:cNvSpPr txBox="1"/>
          <p:nvPr/>
        </p:nvSpPr>
        <p:spPr>
          <a:xfrm>
            <a:off x="850900" y="3665150"/>
            <a:ext cx="807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某公司生产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盒某种商品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原计划生产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实际提前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天生产完成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那么实际平均每天生产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397371D5-34B7-4176-88E4-0E7768B2726F}"/>
                  </a:ext>
                </a:extLst>
              </p:cNvPr>
              <p:cNvSpPr txBox="1"/>
              <p:nvPr/>
            </p:nvSpPr>
            <p:spPr>
              <a:xfrm>
                <a:off x="3397250" y="2011966"/>
                <a:ext cx="117475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7371D5-34B7-4176-88E4-0E7768B2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50" y="2011966"/>
                <a:ext cx="117475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C5146213-59CE-4570-87F9-916D37907570}"/>
                  </a:ext>
                </a:extLst>
              </p:cNvPr>
              <p:cNvSpPr txBox="1"/>
              <p:nvPr/>
            </p:nvSpPr>
            <p:spPr>
              <a:xfrm>
                <a:off x="5492750" y="4730288"/>
                <a:ext cx="144145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1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𝟏𝟎𝟎𝟎𝟎</m:t>
                          </m:r>
                        </m:num>
                        <m:den>
                          <m:r>
                            <a:rPr kumimoji="0" lang="en-US" altLang="zh-CN" sz="2800" b="1" i="1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0" lang="en-US" altLang="zh-CN" sz="2800" b="1" i="1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800" b="1" i="1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146213-59CE-4570-87F9-916D37907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0" y="4730288"/>
                <a:ext cx="144145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DD2BE1F-6241-4570-8DBB-03CBF59E9F53}"/>
              </a:ext>
            </a:extLst>
          </p:cNvPr>
          <p:cNvSpPr txBox="1"/>
          <p:nvPr/>
        </p:nvSpPr>
        <p:spPr>
          <a:xfrm>
            <a:off x="438150" y="250507"/>
            <a:ext cx="8267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某市对一段全长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米的道路进行改造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原计划每天修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为了尽量减少施工对城市交通所造成的影响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实际施工时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每天修路比原计划的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倍还多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修这条路实际用了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C0B93C1-1231-4D88-825D-BBAB4D063967}"/>
              </a:ext>
            </a:extLst>
          </p:cNvPr>
          <p:cNvSpPr txBox="1"/>
          <p:nvPr/>
        </p:nvSpPr>
        <p:spPr>
          <a:xfrm>
            <a:off x="438150" y="3814476"/>
            <a:ext cx="820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乙两地相距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某人原计划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小时到达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后因故需提前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小时到达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他每小时应比原计划多走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588763C-B809-45D0-AB34-FABACE408C4E}"/>
                  </a:ext>
                </a:extLst>
              </p:cNvPr>
              <p:cNvSpPr txBox="1"/>
              <p:nvPr/>
            </p:nvSpPr>
            <p:spPr>
              <a:xfrm>
                <a:off x="4343400" y="2610546"/>
                <a:ext cx="4572000" cy="90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𝟏𝟓𝟎𝟎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𝟑𝟓</m:t>
                        </m:r>
                      </m:den>
                    </m:f>
                  </m:oMath>
                </a14:m>
                <a:r>
                  <a:rPr lang="en-US" altLang="zh-CN" sz="3600" b="1" u="sng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88763C-B809-45D0-AB34-FABACE40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10546"/>
                <a:ext cx="4572000" cy="901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7B570393-ED88-4C75-96A8-1409C5FBFEAD}"/>
                  </a:ext>
                </a:extLst>
              </p:cNvPr>
              <p:cNvSpPr txBox="1"/>
              <p:nvPr/>
            </p:nvSpPr>
            <p:spPr>
              <a:xfrm>
                <a:off x="4343400" y="5067579"/>
                <a:ext cx="457200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570393-ED88-4C75-96A8-1409C5FB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067579"/>
                <a:ext cx="457200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F2FAF6-5E77-4515-BF4B-C7224F898388}"/>
              </a:ext>
            </a:extLst>
          </p:cNvPr>
          <p:cNvSpPr txBox="1"/>
          <p:nvPr/>
        </p:nvSpPr>
        <p:spPr>
          <a:xfrm>
            <a:off x="781050" y="1676927"/>
            <a:ext cx="787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某单位全体员工在植树节义务植树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原计划每小时植树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实际每小时比原计划的多植树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那么实际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比原计划提前了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37FEF40-189E-4BB3-8EFF-D776E444E804}"/>
                  </a:ext>
                </a:extLst>
              </p:cNvPr>
              <p:cNvSpPr txBox="1"/>
              <p:nvPr/>
            </p:nvSpPr>
            <p:spPr>
              <a:xfrm>
                <a:off x="3092450" y="3346768"/>
                <a:ext cx="4572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𝟐𝟒𝟎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𝟐𝟒𝟎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28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7FEF40-189E-4BB3-8EFF-D776E444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450" y="3346768"/>
                <a:ext cx="4572000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7AB8D2D-5BDE-43F2-B561-D37A9E81750F}"/>
              </a:ext>
            </a:extLst>
          </p:cNvPr>
          <p:cNvSpPr txBox="1"/>
          <p:nvPr/>
        </p:nvSpPr>
        <p:spPr>
          <a:xfrm>
            <a:off x="869950" y="1044410"/>
            <a:ext cx="7816850" cy="43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一项工程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乙单独完成需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则乙的效率为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甲单独完成需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则甲的效率为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甲单独做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天完成这项工程的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乙单独做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天完成这项任务的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此时做完整项工程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则可列出方程为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22ED7FE-7052-4498-BBAD-5D6A6823F1FC}"/>
                  </a:ext>
                </a:extLst>
              </p:cNvPr>
              <p:cNvSpPr txBox="1"/>
              <p:nvPr/>
            </p:nvSpPr>
            <p:spPr>
              <a:xfrm>
                <a:off x="1193800" y="1585526"/>
                <a:ext cx="457200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2ED7FE-7052-4498-BBAD-5D6A6823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1585526"/>
                <a:ext cx="4572000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E3A800B9-49D2-40DF-A798-66952CAFF95F}"/>
                  </a:ext>
                </a:extLst>
              </p:cNvPr>
              <p:cNvSpPr txBox="1"/>
              <p:nvPr/>
            </p:nvSpPr>
            <p:spPr>
              <a:xfrm>
                <a:off x="3549650" y="2339651"/>
                <a:ext cx="334010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A800B9-49D2-40DF-A798-66952CAFF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50" y="2339651"/>
                <a:ext cx="3340100" cy="80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4272E49-DDF1-4AB4-A921-C5AA8C48EBB6}"/>
                  </a:ext>
                </a:extLst>
              </p:cNvPr>
              <p:cNvSpPr txBox="1"/>
              <p:nvPr/>
            </p:nvSpPr>
            <p:spPr>
              <a:xfrm>
                <a:off x="3663950" y="3118029"/>
                <a:ext cx="1555750" cy="71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272E49-DDF1-4AB4-A921-C5AA8C48E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3118029"/>
                <a:ext cx="1555750" cy="712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30704D99-FF1A-4E4A-B6AC-EBBEB5C697A6}"/>
                  </a:ext>
                </a:extLst>
              </p:cNvPr>
              <p:cNvSpPr txBox="1"/>
              <p:nvPr/>
            </p:nvSpPr>
            <p:spPr>
              <a:xfrm>
                <a:off x="3549650" y="3717040"/>
                <a:ext cx="220980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0704D99-FF1A-4E4A-B6AC-EBBEB5C69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50" y="3717040"/>
                <a:ext cx="2209800" cy="80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53FFE815-550C-4823-8A11-76C3B9E97FBA}"/>
                  </a:ext>
                </a:extLst>
              </p:cNvPr>
              <p:cNvSpPr txBox="1"/>
              <p:nvPr/>
            </p:nvSpPr>
            <p:spPr>
              <a:xfrm>
                <a:off x="4921250" y="4436202"/>
                <a:ext cx="177800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 </a:t>
                </a:r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FFE815-550C-4823-8A11-76C3B9E9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4436202"/>
                <a:ext cx="1778000" cy="801310"/>
              </a:xfrm>
              <a:prstGeom prst="rect">
                <a:avLst/>
              </a:prstGeom>
              <a:blipFill>
                <a:blip r:embed="rId6"/>
                <a:stretch>
                  <a:fillRect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2DB7D57-B077-44BC-B785-177AF62F0950}"/>
                  </a:ext>
                </a:extLst>
              </p:cNvPr>
              <p:cNvSpPr txBox="1"/>
              <p:nvPr/>
            </p:nvSpPr>
            <p:spPr>
              <a:xfrm>
                <a:off x="863600" y="928879"/>
                <a:ext cx="7715250" cy="4462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某工厂计划生产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210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个零件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由于采用新技术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实际每天生产零件的数量是原计划的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因此提前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天完成任务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设原计划每天生产零件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依题意列方程为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=1.5+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B7D57-B077-44BC-B785-177AF62F0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928879"/>
                <a:ext cx="7715250" cy="4462953"/>
              </a:xfrm>
              <a:prstGeom prst="rect">
                <a:avLst/>
              </a:prstGeom>
              <a:blipFill>
                <a:blip r:embed="rId2"/>
                <a:stretch>
                  <a:fillRect l="-2451" t="-2049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9F7F45D-6E29-4A56-9A8C-3DBD31FFFA5E}"/>
              </a:ext>
            </a:extLst>
          </p:cNvPr>
          <p:cNvSpPr txBox="1"/>
          <p:nvPr/>
        </p:nvSpPr>
        <p:spPr>
          <a:xfrm>
            <a:off x="4845050" y="3160355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9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DB357E2E-0ADF-44D1-A23D-FA09E2EA5A6E}"/>
                  </a:ext>
                </a:extLst>
              </p:cNvPr>
              <p:cNvSpPr txBox="1"/>
              <p:nvPr/>
            </p:nvSpPr>
            <p:spPr>
              <a:xfrm>
                <a:off x="520700" y="533400"/>
                <a:ext cx="8210550" cy="562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有一块面积为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亩的绿化工程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现有甲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乙两工程队前来竞标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甲队计划比规定时间少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乙队按规划时间完成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若甲队每天的工作效率是乙队的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设规定时间是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根据题意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下列方程正确的是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=1.5·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𝟏𝟓𝟎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=1.5·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𝟏𝟓𝟎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C.1.5·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𝟏𝟓𝟎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D.1.5·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𝟏𝟓𝟎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357E2E-0ADF-44D1-A23D-FA09E2EA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533400"/>
                <a:ext cx="8210550" cy="5628592"/>
              </a:xfrm>
              <a:prstGeom prst="rect">
                <a:avLst/>
              </a:prstGeom>
              <a:blipFill>
                <a:blip r:embed="rId2"/>
                <a:stretch>
                  <a:fillRect l="-2227" t="-1733" b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3B21591-1C9C-458C-8F4C-23A5264992E6}"/>
              </a:ext>
            </a:extLst>
          </p:cNvPr>
          <p:cNvSpPr txBox="1"/>
          <p:nvPr/>
        </p:nvSpPr>
        <p:spPr>
          <a:xfrm>
            <a:off x="3543300" y="3236555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701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19A394-39D7-48FA-899D-C011DCC95EB7}"/>
              </a:ext>
            </a:extLst>
          </p:cNvPr>
          <p:cNvSpPr txBox="1"/>
          <p:nvPr/>
        </p:nvSpPr>
        <p:spPr>
          <a:xfrm>
            <a:off x="361950" y="169812"/>
            <a:ext cx="8572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铁道部某次列车平均提速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相同的时间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列车提速前行驶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提速后多行了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求提速前列车平均速度是多少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设提速前列车的平均速度为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提速后列车的平均速度为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endParaRPr lang="en-US" altLang="zh-CN" sz="3600" b="1" u="sng" dirty="0">
              <a:solidFill>
                <a:srgbClr val="FF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提速前火车行驶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千米所用的时间为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6A6106-82AA-4169-B469-102C57E5C4BC}"/>
              </a:ext>
            </a:extLst>
          </p:cNvPr>
          <p:cNvSpPr txBox="1"/>
          <p:nvPr/>
        </p:nvSpPr>
        <p:spPr>
          <a:xfrm>
            <a:off x="6254750" y="2820179"/>
            <a:ext cx="209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(x+60)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362E4098-9895-489E-B346-AFAB229AA8ED}"/>
                  </a:ext>
                </a:extLst>
              </p:cNvPr>
              <p:cNvSpPr txBox="1"/>
              <p:nvPr/>
            </p:nvSpPr>
            <p:spPr>
              <a:xfrm>
                <a:off x="572015" y="4442831"/>
                <a:ext cx="1688607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𝟒𝟎𝟎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2E4098-9895-489E-B346-AFAB229A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5" y="4442831"/>
                <a:ext cx="1688607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D46DBB-9742-4A28-89C3-F903AA0D19C4}"/>
              </a:ext>
            </a:extLst>
          </p:cNvPr>
          <p:cNvSpPr txBox="1"/>
          <p:nvPr/>
        </p:nvSpPr>
        <p:spPr>
          <a:xfrm>
            <a:off x="727074" y="930697"/>
            <a:ext cx="8124825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列车提速后行驶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(400+50)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千米所用的时间为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</a:p>
          <a:p>
            <a:pPr lvl="0">
              <a:defRPr/>
            </a:pP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中所设的未知数列出方程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F3050D73-9E18-4719-A2EF-A3A140445B6D}"/>
                  </a:ext>
                </a:extLst>
              </p:cNvPr>
              <p:cNvSpPr txBox="1"/>
              <p:nvPr/>
            </p:nvSpPr>
            <p:spPr>
              <a:xfrm>
                <a:off x="1854200" y="3513258"/>
                <a:ext cx="4572000" cy="90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𝟒𝟎𝟎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050D73-9E18-4719-A2EF-A3A14044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513258"/>
                <a:ext cx="4572000" cy="901016"/>
              </a:xfrm>
              <a:prstGeom prst="rect">
                <a:avLst/>
              </a:prstGeom>
              <a:blipFill>
                <a:blip r:embed="rId2"/>
                <a:stretch>
                  <a:fillRect l="-4000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D47CCBBF-203E-4D81-BE1D-3B6DFCCC361D}"/>
                  </a:ext>
                </a:extLst>
              </p:cNvPr>
              <p:cNvSpPr txBox="1"/>
              <p:nvPr/>
            </p:nvSpPr>
            <p:spPr>
              <a:xfrm>
                <a:off x="2368550" y="1441991"/>
                <a:ext cx="4572000" cy="90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𝟒𝟎𝟎</m:t>
                        </m:r>
                        <m:r>
                          <a:rPr kumimoji="0" lang="en-US" altLang="zh-CN" sz="36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6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7CCBBF-203E-4D81-BE1D-3B6DFCCC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550" y="1441991"/>
                <a:ext cx="4572000" cy="901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47</TotalTime>
  <Words>1688</Words>
  <Application>Microsoft Office PowerPoint</Application>
  <PresentationFormat>全屏显示(4:3)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课件1</vt:lpstr>
      <vt:lpstr>1_课件1</vt:lpstr>
      <vt:lpstr>积分</vt:lpstr>
      <vt:lpstr>第38课时   分式方程(1)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第38课时  分式方程(1)</dc:title>
  <dc:creator>guan qianyi</dc:creator>
  <cp:lastModifiedBy>xb21cn</cp:lastModifiedBy>
  <cp:revision>6</cp:revision>
  <dcterms:created xsi:type="dcterms:W3CDTF">2020-11-25T12:24:31Z</dcterms:created>
  <dcterms:modified xsi:type="dcterms:W3CDTF">2020-11-28T15:51:37Z</dcterms:modified>
</cp:coreProperties>
</file>