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0" r:id="rId3"/>
  </p:sldMasterIdLst>
  <p:sldIdLst>
    <p:sldId id="256" r:id="rId4"/>
    <p:sldId id="257" r:id="rId5"/>
    <p:sldId id="258" r:id="rId6"/>
    <p:sldId id="259" r:id="rId7"/>
    <p:sldId id="260" r:id="rId8"/>
    <p:sldId id="271" r:id="rId9"/>
    <p:sldId id="261" r:id="rId10"/>
    <p:sldId id="262" r:id="rId11"/>
    <p:sldId id="263" r:id="rId12"/>
    <p:sldId id="272" r:id="rId13"/>
    <p:sldId id="264" r:id="rId14"/>
    <p:sldId id="265"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51" d="100"/>
          <a:sy n="51" d="100"/>
        </p:scale>
        <p:origin x="48"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文本框 6">
            <a:extLst>
              <a:ext uri="{FF2B5EF4-FFF2-40B4-BE49-F238E27FC236}">
                <a16:creationId xmlns:a16="http://schemas.microsoft.com/office/drawing/2014/main" id="{BC328750-6A91-43D4-8A33-270F9B2A5F26}"/>
              </a:ext>
            </a:extLst>
          </p:cNvPr>
          <p:cNvSpPr txBox="1">
            <a:spLocks noChangeArrowheads="1"/>
          </p:cNvSpPr>
          <p:nvPr/>
        </p:nvSpPr>
        <p:spPr bwMode="auto">
          <a:xfrm>
            <a:off x="468313" y="166692"/>
            <a:ext cx="3349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a:solidFill>
                  <a:srgbClr val="00B050"/>
                </a:solidFill>
                <a:latin typeface="黑体" panose="02010609060101010101" pitchFamily="49" charset="-122"/>
                <a:ea typeface="黑体" panose="02010609060101010101" pitchFamily="49" charset="-122"/>
              </a:rPr>
              <a:t>数</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学</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一</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本</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通</a:t>
            </a:r>
          </a:p>
        </p:txBody>
      </p:sp>
      <p:sp>
        <p:nvSpPr>
          <p:cNvPr id="4" name="矩形 7">
            <a:extLst>
              <a:ext uri="{FF2B5EF4-FFF2-40B4-BE49-F238E27FC236}">
                <a16:creationId xmlns:a16="http://schemas.microsoft.com/office/drawing/2014/main" id="{D0863E96-FBCF-4F4A-B4C5-9BC2AAB0D73A}"/>
              </a:ext>
            </a:extLst>
          </p:cNvPr>
          <p:cNvSpPr>
            <a:spLocks noChangeArrowheads="1"/>
          </p:cNvSpPr>
          <p:nvPr/>
        </p:nvSpPr>
        <p:spPr bwMode="auto">
          <a:xfrm>
            <a:off x="8001001" y="204788"/>
            <a:ext cx="509588"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dirty="0">
                <a:solidFill>
                  <a:srgbClr val="00B050"/>
                </a:solidFill>
                <a:latin typeface="黑体" panose="02010609060101010101" pitchFamily="49" charset="-122"/>
                <a:ea typeface="黑体" panose="02010609060101010101" pitchFamily="49" charset="-122"/>
              </a:rPr>
              <a:t>八年级 下册</a:t>
            </a:r>
          </a:p>
        </p:txBody>
      </p:sp>
      <p:sp>
        <p:nvSpPr>
          <p:cNvPr id="2" name="标题 1"/>
          <p:cNvSpPr>
            <a:spLocks noGrp="1"/>
          </p:cNvSpPr>
          <p:nvPr>
            <p:ph type="ctrTitle"/>
          </p:nvPr>
        </p:nvSpPr>
        <p:spPr>
          <a:xfrm>
            <a:off x="1981200" y="209868"/>
            <a:ext cx="5429250" cy="2609532"/>
          </a:xfrm>
        </p:spPr>
        <p:txBody>
          <a:bodyPr anchor="b"/>
          <a:lstStyle>
            <a:lvl1pPr algn="ctr">
              <a:defRPr sz="4500" b="1">
                <a:solidFill>
                  <a:schemeClr val="bg1"/>
                </a:solidFill>
                <a:latin typeface="楷体" panose="02010609060101010101" pitchFamily="49" charset="-122"/>
                <a:ea typeface="楷体" panose="02010609060101010101" pitchFamily="49" charset="-122"/>
              </a:defRPr>
            </a:lvl1pPr>
          </a:lstStyle>
          <a:p>
            <a:r>
              <a:rPr lang="zh-CN" altLang="en-US"/>
              <a:t>单击此处编辑母版标题样式</a:t>
            </a:r>
            <a:endParaRPr lang="zh-CN" altLang="en-US" dirty="0"/>
          </a:p>
        </p:txBody>
      </p:sp>
      <p:sp>
        <p:nvSpPr>
          <p:cNvPr id="5" name="日期占位符 3">
            <a:extLst>
              <a:ext uri="{FF2B5EF4-FFF2-40B4-BE49-F238E27FC236}">
                <a16:creationId xmlns:a16="http://schemas.microsoft.com/office/drawing/2014/main" id="{CD66BD1F-6664-4683-B6A3-19CFE9B34EAA}"/>
              </a:ext>
            </a:extLst>
          </p:cNvPr>
          <p:cNvSpPr>
            <a:spLocks noGrp="1"/>
          </p:cNvSpPr>
          <p:nvPr>
            <p:ph type="dt" sz="half" idx="10"/>
          </p:nvPr>
        </p:nvSpPr>
        <p:spPr/>
        <p:txBody>
          <a:bodyPr/>
          <a:lstStyle>
            <a:lvl1pPr>
              <a:defRPr/>
            </a:lvl1pPr>
          </a:lstStyle>
          <a:p>
            <a:fld id="{3F303018-F8F3-42C5-BC3A-C9D53A7582A3}" type="datetimeFigureOut">
              <a:rPr lang="zh-CN" altLang="en-US" smtClean="0"/>
              <a:t>2020/11/25</a:t>
            </a:fld>
            <a:endParaRPr lang="zh-CN" altLang="en-US"/>
          </a:p>
        </p:txBody>
      </p:sp>
      <p:sp>
        <p:nvSpPr>
          <p:cNvPr id="6" name="页脚占位符 4">
            <a:extLst>
              <a:ext uri="{FF2B5EF4-FFF2-40B4-BE49-F238E27FC236}">
                <a16:creationId xmlns:a16="http://schemas.microsoft.com/office/drawing/2014/main" id="{FB0DD084-E795-43A3-8A62-38A6082AD3D2}"/>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D4C56239-89B9-4CCC-8C69-D65011E7568B}"/>
              </a:ext>
            </a:extLst>
          </p:cNvPr>
          <p:cNvSpPr>
            <a:spLocks noGrp="1"/>
          </p:cNvSpPr>
          <p:nvPr>
            <p:ph type="sldNum" sz="quarter" idx="12"/>
          </p:nvPr>
        </p:nvSpPr>
        <p:spPr/>
        <p:txBody>
          <a:bodyPr/>
          <a:lstStyle>
            <a:lvl1pPr>
              <a:defRPr/>
            </a:lvl1pPr>
          </a:lstStyle>
          <a:p>
            <a:fld id="{2154ED37-3618-48C0-9560-9278FED1DEE2}" type="slidenum">
              <a:rPr lang="zh-CN" altLang="en-US" smtClean="0"/>
              <a:t>‹#›</a:t>
            </a:fld>
            <a:endParaRPr lang="zh-CN" altLang="en-US"/>
          </a:p>
        </p:txBody>
      </p:sp>
    </p:spTree>
    <p:extLst>
      <p:ext uri="{BB962C8B-B14F-4D97-AF65-F5344CB8AC3E}">
        <p14:creationId xmlns:p14="http://schemas.microsoft.com/office/powerpoint/2010/main" val="11524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367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2"/>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3" y="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83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577762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117937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070990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249145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1437930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814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769762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2" y="762000"/>
            <a:ext cx="5686425"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81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6">
            <a:extLst>
              <a:ext uri="{FF2B5EF4-FFF2-40B4-BE49-F238E27FC236}">
                <a16:creationId xmlns:a16="http://schemas.microsoft.com/office/drawing/2014/main" id="{2D681069-3D43-47B2-8F9B-CF4AB0A30AE4}"/>
              </a:ext>
            </a:extLst>
          </p:cNvPr>
          <p:cNvSpPr>
            <a:spLocks noChangeArrowheads="1"/>
          </p:cNvSpPr>
          <p:nvPr/>
        </p:nvSpPr>
        <p:spPr bwMode="auto">
          <a:xfrm rot="19807880">
            <a:off x="1149352" y="2810173"/>
            <a:ext cx="7307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5400" dirty="0">
                <a:solidFill>
                  <a:srgbClr val="F2F2F2"/>
                </a:solidFill>
                <a:latin typeface="楷体" panose="02010609060101010101" pitchFamily="49" charset="-122"/>
                <a:ea typeface="楷体" panose="02010609060101010101" pitchFamily="49" charset="-122"/>
              </a:rPr>
              <a:t>2021</a:t>
            </a:r>
            <a:r>
              <a:rPr lang="zh-CN" altLang="en-US" sz="5400" dirty="0">
                <a:solidFill>
                  <a:srgbClr val="F2F2F2"/>
                </a:solidFill>
                <a:latin typeface="楷体" panose="02010609060101010101" pitchFamily="49" charset="-122"/>
                <a:ea typeface="楷体" panose="02010609060101010101" pitchFamily="49" charset="-122"/>
              </a:rPr>
              <a:t>版数学一本通八下</a:t>
            </a:r>
          </a:p>
        </p:txBody>
      </p:sp>
      <p:sp>
        <p:nvSpPr>
          <p:cNvPr id="3" name="日期占位符 1">
            <a:extLst>
              <a:ext uri="{FF2B5EF4-FFF2-40B4-BE49-F238E27FC236}">
                <a16:creationId xmlns:a16="http://schemas.microsoft.com/office/drawing/2014/main" id="{A6D95F23-3C65-4F33-9D1F-91633B26A893}"/>
              </a:ext>
            </a:extLst>
          </p:cNvPr>
          <p:cNvSpPr>
            <a:spLocks noGrp="1"/>
          </p:cNvSpPr>
          <p:nvPr>
            <p:ph type="dt" sz="half" idx="10"/>
          </p:nvPr>
        </p:nvSpPr>
        <p:spPr/>
        <p:txBody>
          <a:bodyPr/>
          <a:lstStyle>
            <a:lvl1pPr>
              <a:defRPr/>
            </a:lvl1pPr>
          </a:lstStyle>
          <a:p>
            <a:fld id="{3F303018-F8F3-42C5-BC3A-C9D53A7582A3}" type="datetimeFigureOut">
              <a:rPr lang="zh-CN" altLang="en-US" smtClean="0"/>
              <a:t>2020/11/25</a:t>
            </a:fld>
            <a:endParaRPr lang="zh-CN" altLang="en-US"/>
          </a:p>
        </p:txBody>
      </p:sp>
      <p:sp>
        <p:nvSpPr>
          <p:cNvPr id="4" name="页脚占位符 2">
            <a:extLst>
              <a:ext uri="{FF2B5EF4-FFF2-40B4-BE49-F238E27FC236}">
                <a16:creationId xmlns:a16="http://schemas.microsoft.com/office/drawing/2014/main" id="{F0D9BA92-4486-4290-B5E4-14C37428187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D5B544FC-2C0A-4D69-805D-5C6AC6BFE622}"/>
              </a:ext>
            </a:extLst>
          </p:cNvPr>
          <p:cNvSpPr>
            <a:spLocks noGrp="1"/>
          </p:cNvSpPr>
          <p:nvPr>
            <p:ph type="sldNum" sz="quarter" idx="12"/>
          </p:nvPr>
        </p:nvSpPr>
        <p:spPr/>
        <p:txBody>
          <a:bodyPr/>
          <a:lstStyle>
            <a:lvl1pPr>
              <a:defRPr/>
            </a:lvl1pPr>
          </a:lstStyle>
          <a:p>
            <a:fld id="{2154ED37-3618-48C0-9560-9278FED1DEE2}" type="slidenum">
              <a:rPr lang="zh-CN" altLang="en-US" smtClean="0"/>
              <a:t>‹#›</a:t>
            </a:fld>
            <a:endParaRPr lang="zh-CN" altLang="en-US"/>
          </a:p>
        </p:txBody>
      </p:sp>
    </p:spTree>
    <p:extLst>
      <p:ext uri="{BB962C8B-B14F-4D97-AF65-F5344CB8AC3E}">
        <p14:creationId xmlns:p14="http://schemas.microsoft.com/office/powerpoint/2010/main" val="418354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084055F8-0DDA-409B-B653-77E64BACB3ED}"/>
              </a:ext>
            </a:extLst>
          </p:cNvPr>
          <p:cNvSpPr>
            <a:spLocks noGrp="1"/>
          </p:cNvSpPr>
          <p:nvPr>
            <p:ph type="dt" sz="half" idx="10"/>
          </p:nvPr>
        </p:nvSpPr>
        <p:spPr/>
        <p:txBody>
          <a:bodyPr/>
          <a:lstStyle>
            <a:lvl1pPr>
              <a:defRPr/>
            </a:lvl1pPr>
          </a:lstStyle>
          <a:p>
            <a:fld id="{3F303018-F8F3-42C5-BC3A-C9D53A7582A3}"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CA93A5B7-0EC4-492B-96E3-8065846076A6}"/>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59F910-89CB-4C4D-BFA8-7EEC2A9D796D}"/>
              </a:ext>
            </a:extLst>
          </p:cNvPr>
          <p:cNvSpPr>
            <a:spLocks noGrp="1"/>
          </p:cNvSpPr>
          <p:nvPr>
            <p:ph type="sldNum" sz="quarter" idx="12"/>
          </p:nvPr>
        </p:nvSpPr>
        <p:spPr/>
        <p:txBody>
          <a:bodyPr/>
          <a:lstStyle>
            <a:lvl1pPr>
              <a:defRPr/>
            </a:lvl1pPr>
          </a:lstStyle>
          <a:p>
            <a:fld id="{2154ED37-3618-48C0-9560-9278FED1DEE2}" type="slidenum">
              <a:rPr lang="zh-CN" altLang="en-US" smtClean="0"/>
              <a:t>‹#›</a:t>
            </a:fld>
            <a:endParaRPr lang="zh-CN" altLang="en-US"/>
          </a:p>
        </p:txBody>
      </p:sp>
    </p:spTree>
    <p:extLst>
      <p:ext uri="{BB962C8B-B14F-4D97-AF65-F5344CB8AC3E}">
        <p14:creationId xmlns:p14="http://schemas.microsoft.com/office/powerpoint/2010/main" val="96644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46B09967-B8B1-4D63-9F05-79937088B203}"/>
              </a:ext>
            </a:extLst>
          </p:cNvPr>
          <p:cNvSpPr>
            <a:spLocks noGrp="1"/>
          </p:cNvSpPr>
          <p:nvPr>
            <p:ph type="dt" sz="half" idx="10"/>
          </p:nvPr>
        </p:nvSpPr>
        <p:spPr/>
        <p:txBody>
          <a:bodyPr/>
          <a:lstStyle>
            <a:lvl1pPr>
              <a:defRPr/>
            </a:lvl1pPr>
          </a:lstStyle>
          <a:p>
            <a:fld id="{3F303018-F8F3-42C5-BC3A-C9D53A7582A3}"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61CB8744-6BD4-4619-90D8-6D2A60FD765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4550C7C8-AF0E-4F00-BF8D-6412526E5580}"/>
              </a:ext>
            </a:extLst>
          </p:cNvPr>
          <p:cNvSpPr>
            <a:spLocks noGrp="1"/>
          </p:cNvSpPr>
          <p:nvPr>
            <p:ph type="sldNum" sz="quarter" idx="12"/>
          </p:nvPr>
        </p:nvSpPr>
        <p:spPr/>
        <p:txBody>
          <a:bodyPr/>
          <a:lstStyle>
            <a:lvl1pPr>
              <a:defRPr/>
            </a:lvl1pPr>
          </a:lstStyle>
          <a:p>
            <a:fld id="{2154ED37-3618-48C0-9560-9278FED1DEE2}" type="slidenum">
              <a:rPr lang="zh-CN" altLang="en-US" smtClean="0"/>
              <a:t>‹#›</a:t>
            </a:fld>
            <a:endParaRPr lang="zh-CN" altLang="en-US"/>
          </a:p>
        </p:txBody>
      </p:sp>
    </p:spTree>
    <p:extLst>
      <p:ext uri="{BB962C8B-B14F-4D97-AF65-F5344CB8AC3E}">
        <p14:creationId xmlns:p14="http://schemas.microsoft.com/office/powerpoint/2010/main" val="24391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文本框 6">
            <a:extLst>
              <a:ext uri="{FF2B5EF4-FFF2-40B4-BE49-F238E27FC236}">
                <a16:creationId xmlns:a16="http://schemas.microsoft.com/office/drawing/2014/main" id="{BC328750-6A91-43D4-8A33-270F9B2A5F26}"/>
              </a:ext>
            </a:extLst>
          </p:cNvPr>
          <p:cNvSpPr txBox="1">
            <a:spLocks noChangeArrowheads="1"/>
          </p:cNvSpPr>
          <p:nvPr/>
        </p:nvSpPr>
        <p:spPr bwMode="auto">
          <a:xfrm>
            <a:off x="468313" y="166692"/>
            <a:ext cx="3349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a:solidFill>
                  <a:srgbClr val="00B050"/>
                </a:solidFill>
                <a:latin typeface="黑体" panose="02010609060101010101" pitchFamily="49" charset="-122"/>
                <a:ea typeface="黑体" panose="02010609060101010101" pitchFamily="49" charset="-122"/>
              </a:rPr>
              <a:t>数</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学</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一</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本</a:t>
            </a:r>
            <a:endParaRPr lang="en-US" altLang="zh-CN" sz="3300" b="1">
              <a:solidFill>
                <a:srgbClr val="00B050"/>
              </a:solidFill>
              <a:latin typeface="黑体" panose="02010609060101010101" pitchFamily="49" charset="-122"/>
              <a:ea typeface="黑体" panose="02010609060101010101" pitchFamily="49" charset="-122"/>
            </a:endParaRPr>
          </a:p>
          <a:p>
            <a:pPr eaLnBrk="1" hangingPunct="1"/>
            <a:r>
              <a:rPr lang="zh-CN" altLang="en-US" sz="3300" b="1">
                <a:solidFill>
                  <a:srgbClr val="00B050"/>
                </a:solidFill>
                <a:latin typeface="黑体" panose="02010609060101010101" pitchFamily="49" charset="-122"/>
                <a:ea typeface="黑体" panose="02010609060101010101" pitchFamily="49" charset="-122"/>
              </a:rPr>
              <a:t>通</a:t>
            </a:r>
          </a:p>
        </p:txBody>
      </p:sp>
      <p:sp>
        <p:nvSpPr>
          <p:cNvPr id="4" name="矩形 7">
            <a:extLst>
              <a:ext uri="{FF2B5EF4-FFF2-40B4-BE49-F238E27FC236}">
                <a16:creationId xmlns:a16="http://schemas.microsoft.com/office/drawing/2014/main" id="{D0863E96-FBCF-4F4A-B4C5-9BC2AAB0D73A}"/>
              </a:ext>
            </a:extLst>
          </p:cNvPr>
          <p:cNvSpPr>
            <a:spLocks noChangeArrowheads="1"/>
          </p:cNvSpPr>
          <p:nvPr/>
        </p:nvSpPr>
        <p:spPr bwMode="auto">
          <a:xfrm>
            <a:off x="8001001" y="204788"/>
            <a:ext cx="509588"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b="1" dirty="0">
                <a:solidFill>
                  <a:srgbClr val="00B050"/>
                </a:solidFill>
                <a:latin typeface="黑体" panose="02010609060101010101" pitchFamily="49" charset="-122"/>
                <a:ea typeface="黑体" panose="02010609060101010101" pitchFamily="49" charset="-122"/>
              </a:rPr>
              <a:t>八年级 下册</a:t>
            </a:r>
          </a:p>
        </p:txBody>
      </p:sp>
      <p:sp>
        <p:nvSpPr>
          <p:cNvPr id="2" name="标题 1"/>
          <p:cNvSpPr>
            <a:spLocks noGrp="1"/>
          </p:cNvSpPr>
          <p:nvPr>
            <p:ph type="ctrTitle"/>
          </p:nvPr>
        </p:nvSpPr>
        <p:spPr>
          <a:xfrm>
            <a:off x="1981200" y="209868"/>
            <a:ext cx="5429250" cy="2609532"/>
          </a:xfrm>
        </p:spPr>
        <p:txBody>
          <a:bodyPr anchor="b"/>
          <a:lstStyle>
            <a:lvl1pPr algn="ctr">
              <a:defRPr sz="4500"/>
            </a:lvl1pPr>
          </a:lstStyle>
          <a:p>
            <a:r>
              <a:rPr lang="zh-CN" altLang="en-US"/>
              <a:t>单击此处编辑母版标题样式</a:t>
            </a:r>
          </a:p>
        </p:txBody>
      </p:sp>
      <p:sp>
        <p:nvSpPr>
          <p:cNvPr id="5" name="日期占位符 3">
            <a:extLst>
              <a:ext uri="{FF2B5EF4-FFF2-40B4-BE49-F238E27FC236}">
                <a16:creationId xmlns:a16="http://schemas.microsoft.com/office/drawing/2014/main" id="{CD66BD1F-6664-4683-B6A3-19CFE9B34EAA}"/>
              </a:ext>
            </a:extLst>
          </p:cNvPr>
          <p:cNvSpPr>
            <a:spLocks noGrp="1"/>
          </p:cNvSpPr>
          <p:nvPr>
            <p:ph type="dt" sz="half" idx="10"/>
          </p:nvPr>
        </p:nvSpPr>
        <p:spPr/>
        <p:txBody>
          <a:bodyPr/>
          <a:lstStyle>
            <a:lvl1pPr>
              <a:defRPr/>
            </a:lvl1pPr>
          </a:lstStyle>
          <a:p>
            <a:fld id="{B5FE8ED0-8C14-42B6-819D-E3C61C53E214}" type="datetimeFigureOut">
              <a:rPr lang="zh-CN" altLang="en-US" smtClean="0"/>
              <a:t>2020/11/25</a:t>
            </a:fld>
            <a:endParaRPr lang="zh-CN" altLang="en-US"/>
          </a:p>
        </p:txBody>
      </p:sp>
      <p:sp>
        <p:nvSpPr>
          <p:cNvPr id="6" name="页脚占位符 4">
            <a:extLst>
              <a:ext uri="{FF2B5EF4-FFF2-40B4-BE49-F238E27FC236}">
                <a16:creationId xmlns:a16="http://schemas.microsoft.com/office/drawing/2014/main" id="{FB0DD084-E795-43A3-8A62-38A6082AD3D2}"/>
              </a:ext>
            </a:extLst>
          </p:cNvPr>
          <p:cNvSpPr>
            <a:spLocks noGrp="1"/>
          </p:cNvSpPr>
          <p:nvPr>
            <p:ph type="ftr" sz="quarter" idx="11"/>
          </p:nvPr>
        </p:nvSpPr>
        <p:spPr/>
        <p:txBody>
          <a:bodyPr/>
          <a:lstStyle>
            <a:lvl1pPr>
              <a:defRPr/>
            </a:lvl1pPr>
          </a:lstStyle>
          <a:p>
            <a:endParaRPr lang="zh-CN" altLang="en-US"/>
          </a:p>
        </p:txBody>
      </p:sp>
      <p:sp>
        <p:nvSpPr>
          <p:cNvPr id="7" name="灯片编号占位符 5">
            <a:extLst>
              <a:ext uri="{FF2B5EF4-FFF2-40B4-BE49-F238E27FC236}">
                <a16:creationId xmlns:a16="http://schemas.microsoft.com/office/drawing/2014/main" id="{D4C56239-89B9-4CCC-8C69-D65011E7568B}"/>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4419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6">
            <a:extLst>
              <a:ext uri="{FF2B5EF4-FFF2-40B4-BE49-F238E27FC236}">
                <a16:creationId xmlns:a16="http://schemas.microsoft.com/office/drawing/2014/main" id="{2D681069-3D43-47B2-8F9B-CF4AB0A30AE4}"/>
              </a:ext>
            </a:extLst>
          </p:cNvPr>
          <p:cNvSpPr>
            <a:spLocks noChangeArrowheads="1"/>
          </p:cNvSpPr>
          <p:nvPr/>
        </p:nvSpPr>
        <p:spPr bwMode="auto">
          <a:xfrm rot="19807880">
            <a:off x="1149352" y="2810173"/>
            <a:ext cx="7307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5400" dirty="0">
                <a:solidFill>
                  <a:srgbClr val="F2F2F2"/>
                </a:solidFill>
                <a:latin typeface="楷体" panose="02010609060101010101" pitchFamily="49" charset="-122"/>
                <a:ea typeface="楷体" panose="02010609060101010101" pitchFamily="49" charset="-122"/>
              </a:rPr>
              <a:t>2021</a:t>
            </a:r>
            <a:r>
              <a:rPr lang="zh-CN" altLang="en-US" sz="5400" dirty="0">
                <a:solidFill>
                  <a:srgbClr val="F2F2F2"/>
                </a:solidFill>
                <a:latin typeface="楷体" panose="02010609060101010101" pitchFamily="49" charset="-122"/>
                <a:ea typeface="楷体" panose="02010609060101010101" pitchFamily="49" charset="-122"/>
              </a:rPr>
              <a:t>版数学一本通八下</a:t>
            </a:r>
          </a:p>
        </p:txBody>
      </p:sp>
      <p:sp>
        <p:nvSpPr>
          <p:cNvPr id="3" name="日期占位符 1">
            <a:extLst>
              <a:ext uri="{FF2B5EF4-FFF2-40B4-BE49-F238E27FC236}">
                <a16:creationId xmlns:a16="http://schemas.microsoft.com/office/drawing/2014/main" id="{A6D95F23-3C65-4F33-9D1F-91633B26A893}"/>
              </a:ext>
            </a:extLst>
          </p:cNvPr>
          <p:cNvSpPr>
            <a:spLocks noGrp="1"/>
          </p:cNvSpPr>
          <p:nvPr>
            <p:ph type="dt" sz="half" idx="10"/>
          </p:nvPr>
        </p:nvSpPr>
        <p:spPr/>
        <p:txBody>
          <a:bodyPr/>
          <a:lstStyle>
            <a:lvl1pPr>
              <a:defRPr/>
            </a:lvl1pPr>
          </a:lstStyle>
          <a:p>
            <a:fld id="{B5FE8ED0-8C14-42B6-819D-E3C61C53E214}" type="datetimeFigureOut">
              <a:rPr lang="zh-CN" altLang="en-US" smtClean="0"/>
              <a:t>2020/11/25</a:t>
            </a:fld>
            <a:endParaRPr lang="zh-CN" altLang="en-US"/>
          </a:p>
        </p:txBody>
      </p:sp>
      <p:sp>
        <p:nvSpPr>
          <p:cNvPr id="4" name="页脚占位符 2">
            <a:extLst>
              <a:ext uri="{FF2B5EF4-FFF2-40B4-BE49-F238E27FC236}">
                <a16:creationId xmlns:a16="http://schemas.microsoft.com/office/drawing/2014/main" id="{F0D9BA92-4486-4290-B5E4-14C37428187F}"/>
              </a:ext>
            </a:extLst>
          </p:cNvPr>
          <p:cNvSpPr>
            <a:spLocks noGrp="1"/>
          </p:cNvSpPr>
          <p:nvPr>
            <p:ph type="ftr" sz="quarter" idx="11"/>
          </p:nvPr>
        </p:nvSpPr>
        <p:spPr/>
        <p:txBody>
          <a:bodyPr/>
          <a:lstStyle>
            <a:lvl1pPr>
              <a:defRPr/>
            </a:lvl1pPr>
          </a:lstStyle>
          <a:p>
            <a:endParaRPr lang="zh-CN" altLang="en-US"/>
          </a:p>
        </p:txBody>
      </p:sp>
      <p:sp>
        <p:nvSpPr>
          <p:cNvPr id="5" name="灯片编号占位符 3">
            <a:extLst>
              <a:ext uri="{FF2B5EF4-FFF2-40B4-BE49-F238E27FC236}">
                <a16:creationId xmlns:a16="http://schemas.microsoft.com/office/drawing/2014/main" id="{D5B544FC-2C0A-4D69-805D-5C6AC6BFE622}"/>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974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084055F8-0DDA-409B-B653-77E64BACB3ED}"/>
              </a:ext>
            </a:extLst>
          </p:cNvPr>
          <p:cNvSpPr>
            <a:spLocks noGrp="1"/>
          </p:cNvSpPr>
          <p:nvPr>
            <p:ph type="dt" sz="half" idx="10"/>
          </p:nvPr>
        </p:nvSpPr>
        <p:spPr/>
        <p:txBody>
          <a:bodyPr/>
          <a:lstStyle>
            <a:lvl1pPr>
              <a:defRPr/>
            </a:lvl1pPr>
          </a:lstStyle>
          <a:p>
            <a:fld id="{B5FE8ED0-8C14-42B6-819D-E3C61C53E214}"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CA93A5B7-0EC4-492B-96E3-8065846076A6}"/>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59F910-89CB-4C4D-BFA8-7EEC2A9D796D}"/>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380710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46B09967-B8B1-4D63-9F05-79937088B203}"/>
              </a:ext>
            </a:extLst>
          </p:cNvPr>
          <p:cNvSpPr>
            <a:spLocks noGrp="1"/>
          </p:cNvSpPr>
          <p:nvPr>
            <p:ph type="dt" sz="half" idx="10"/>
          </p:nvPr>
        </p:nvSpPr>
        <p:spPr/>
        <p:txBody>
          <a:bodyPr/>
          <a:lstStyle>
            <a:lvl1pPr>
              <a:defRPr/>
            </a:lvl1pPr>
          </a:lstStyle>
          <a:p>
            <a:fld id="{B5FE8ED0-8C14-42B6-819D-E3C61C53E214}"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61CB8744-6BD4-4619-90D8-6D2A60FD7651}"/>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4550C7C8-AF0E-4F00-BF8D-6412526E5580}"/>
              </a:ext>
            </a:extLst>
          </p:cNvPr>
          <p:cNvSpPr>
            <a:spLocks noGrp="1"/>
          </p:cNvSpPr>
          <p:nvPr>
            <p:ph type="sldNum" sz="quarter" idx="12"/>
          </p:nvPr>
        </p:nvSpPr>
        <p:spPr/>
        <p:txBody>
          <a:bodyPr/>
          <a:lstStyle>
            <a:lvl1pPr>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218114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2"/>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3" y="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71341F-6314-4C48-A93B-03B7EDB54515}"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3276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82258010-548F-4E84-8537-0922E0CD7596}"/>
              </a:ext>
            </a:extLst>
          </p:cNvPr>
          <p:cNvSpPr>
            <a:spLocks noGrp="1" noChangeArrowheads="1"/>
          </p:cNvSpPr>
          <p:nvPr>
            <p:ph type="title"/>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 name="文本占位符 2">
            <a:extLst>
              <a:ext uri="{FF2B5EF4-FFF2-40B4-BE49-F238E27FC236}">
                <a16:creationId xmlns:a16="http://schemas.microsoft.com/office/drawing/2014/main" id="{ECBCB5CA-5E67-4503-8A6D-05D6118A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E3311C-9B11-42A5-9386-D341F37AC632}"/>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fld id="{3F303018-F8F3-42C5-BC3A-C9D53A7582A3}"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8393BE77-CFA9-4C3E-906C-289A578098D8}"/>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6FAC60-4B33-4E9D-BDAA-D98EB5F0A12F}"/>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fld id="{2154ED37-3618-48C0-9560-9278FED1DEE2}" type="slidenum">
              <a:rPr lang="zh-CN" altLang="en-US" smtClean="0"/>
              <a:t>‹#›</a:t>
            </a:fld>
            <a:endParaRPr lang="zh-CN" altLang="en-US"/>
          </a:p>
        </p:txBody>
      </p:sp>
    </p:spTree>
    <p:extLst>
      <p:ext uri="{BB962C8B-B14F-4D97-AF65-F5344CB8AC3E}">
        <p14:creationId xmlns:p14="http://schemas.microsoft.com/office/powerpoint/2010/main" val="1575635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82258010-548F-4E84-8537-0922E0CD7596}"/>
              </a:ext>
            </a:extLst>
          </p:cNvPr>
          <p:cNvSpPr>
            <a:spLocks noGrp="1" noChangeArrowheads="1"/>
          </p:cNvSpPr>
          <p:nvPr>
            <p:ph type="title"/>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 name="文本占位符 2">
            <a:extLst>
              <a:ext uri="{FF2B5EF4-FFF2-40B4-BE49-F238E27FC236}">
                <a16:creationId xmlns:a16="http://schemas.microsoft.com/office/drawing/2014/main" id="{ECBCB5CA-5E67-4503-8A6D-05D6118A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EE3311C-9B11-42A5-9386-D341F37AC632}"/>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fld id="{B5FE8ED0-8C14-42B6-819D-E3C61C53E214}" type="datetimeFigureOut">
              <a:rPr lang="zh-CN" altLang="en-US" smtClean="0"/>
              <a:t>2020/11/25</a:t>
            </a:fld>
            <a:endParaRPr lang="zh-CN" altLang="en-US"/>
          </a:p>
        </p:txBody>
      </p:sp>
      <p:sp>
        <p:nvSpPr>
          <p:cNvPr id="5" name="页脚占位符 4">
            <a:extLst>
              <a:ext uri="{FF2B5EF4-FFF2-40B4-BE49-F238E27FC236}">
                <a16:creationId xmlns:a16="http://schemas.microsoft.com/office/drawing/2014/main" id="{8393BE77-CFA9-4C3E-906C-289A578098D8}"/>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6FAC60-4B33-4E9D-BDAA-D98EB5F0A12F}"/>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fld id="{7F71341F-6314-4C48-A93B-03B7EDB54515}" type="slidenum">
              <a:rPr lang="zh-CN" altLang="en-US" smtClean="0"/>
              <a:t>‹#›</a:t>
            </a:fld>
            <a:endParaRPr lang="zh-CN" altLang="en-US"/>
          </a:p>
        </p:txBody>
      </p:sp>
    </p:spTree>
    <p:extLst>
      <p:ext uri="{BB962C8B-B14F-4D97-AF65-F5344CB8AC3E}">
        <p14:creationId xmlns:p14="http://schemas.microsoft.com/office/powerpoint/2010/main" val="427698507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685800" rtl="0" eaLnBrk="1" fontAlgn="base" hangingPunct="1">
        <a:lnSpc>
          <a:spcPct val="90000"/>
        </a:lnSpc>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3600" b="1" kern="1200" baseline="0">
          <a:solidFill>
            <a:schemeClr val="tx1"/>
          </a:solidFill>
          <a:latin typeface="黑体" panose="02010609060101010101" pitchFamily="49" charset="-122"/>
          <a:ea typeface="黑体" panose="02010609060101010101" pitchFamily="49" charset="-122"/>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7" y="2286000"/>
            <a:ext cx="7290055"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8098"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FE8ED0-8C14-42B6-819D-E3C61C53E214}" type="datetimeFigureOut">
              <a:rPr lang="zh-CN" altLang="en-US" smtClean="0"/>
              <a:t>2020/11/25</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71341F-6314-4C48-A93B-03B7EDB54515}"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9387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0A44D4E-77F2-4C88-B9AF-DF87B17F454C}"/>
              </a:ext>
            </a:extLst>
          </p:cNvPr>
          <p:cNvSpPr>
            <a:spLocks noGrp="1"/>
          </p:cNvSpPr>
          <p:nvPr>
            <p:ph type="ctrTitle"/>
          </p:nvPr>
        </p:nvSpPr>
        <p:spPr/>
        <p:txBody>
          <a:bodyPr/>
          <a:lstStyle/>
          <a:p>
            <a:pPr algn="l"/>
            <a:r>
              <a:rPr lang="zh-CN" altLang="en-US" sz="4000" dirty="0"/>
              <a:t>第</a:t>
            </a:r>
            <a:r>
              <a:rPr lang="en-US" altLang="zh-CN" sz="4000" dirty="0"/>
              <a:t>40</a:t>
            </a:r>
            <a:r>
              <a:rPr lang="zh-CN" altLang="en-US" sz="4000" dirty="0"/>
              <a:t>课时</a:t>
            </a:r>
            <a:br>
              <a:rPr lang="en-US" altLang="zh-CN" dirty="0"/>
            </a:br>
            <a:r>
              <a:rPr lang="zh-CN" altLang="en-US" dirty="0"/>
              <a:t> </a:t>
            </a:r>
            <a:br>
              <a:rPr lang="en-US" altLang="zh-CN" dirty="0"/>
            </a:br>
            <a:r>
              <a:rPr lang="zh-CN" altLang="en-US" dirty="0"/>
              <a:t>分式方程</a:t>
            </a:r>
            <a:r>
              <a:rPr lang="en-US" altLang="zh-CN" dirty="0"/>
              <a:t>(3)</a:t>
            </a:r>
            <a:br>
              <a:rPr lang="en-US" altLang="zh-CN" dirty="0"/>
            </a:br>
            <a:r>
              <a:rPr lang="en-US" altLang="zh-CN" dirty="0"/>
              <a:t>——</a:t>
            </a:r>
            <a:r>
              <a:rPr lang="zh-CN" altLang="en-US" dirty="0"/>
              <a:t>应用题</a:t>
            </a:r>
          </a:p>
        </p:txBody>
      </p:sp>
    </p:spTree>
    <p:extLst>
      <p:ext uri="{BB962C8B-B14F-4D97-AF65-F5344CB8AC3E}">
        <p14:creationId xmlns:p14="http://schemas.microsoft.com/office/powerpoint/2010/main" val="93535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25E85F-26F3-4FD9-AC00-1F21D81D6324}"/>
              </a:ext>
            </a:extLst>
          </p:cNvPr>
          <p:cNvSpPr txBox="1"/>
          <p:nvPr/>
        </p:nvSpPr>
        <p:spPr>
          <a:xfrm>
            <a:off x="898525" y="3025426"/>
            <a:ext cx="7346950" cy="2308324"/>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设销售单价为</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:200(m-8)+600(m-10)≥1200,</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:m≥11.</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答</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销售单价至少为</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11</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6D6B2BC7-48C7-47BF-8DEA-73D1F7288C85}"/>
              </a:ext>
            </a:extLst>
          </p:cNvPr>
          <p:cNvSpPr txBox="1"/>
          <p:nvPr/>
        </p:nvSpPr>
        <p:spPr>
          <a:xfrm>
            <a:off x="692150" y="851315"/>
            <a:ext cx="7537450"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(2)</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若二次购进饮料按同一价格销售</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两批全部售完后</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获利不少于</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1200</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元</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那么销售单价至少为多少元</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045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3BBB38-EF1A-4923-B74E-E9EF6FCA8B44}"/>
              </a:ext>
            </a:extLst>
          </p:cNvPr>
          <p:cNvSpPr txBox="1"/>
          <p:nvPr/>
        </p:nvSpPr>
        <p:spPr>
          <a:xfrm>
            <a:off x="400050" y="304904"/>
            <a:ext cx="8585200" cy="3970318"/>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8.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某地基基础加固处理工程由</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两个工程公司承担建设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已知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工程公司单独建设完成此项工程需要</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180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天</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工程公司单独施工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45</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天后</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工程公司参与合作</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两工程公司又共同施工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54</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天后完成了此项工程</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工程公司单独建设完成此项工程需要多少天</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5D3C66A-D8BC-4E97-9FC4-8C75B2CFB9D0}"/>
                  </a:ext>
                </a:extLst>
              </p:cNvPr>
              <p:cNvSpPr txBox="1"/>
              <p:nvPr/>
            </p:nvSpPr>
            <p:spPr>
              <a:xfrm>
                <a:off x="565150" y="4192672"/>
                <a:ext cx="8255000" cy="2560188"/>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工程公司单独完成需要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𝟗𝟗</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𝟏𝟖𝟎</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𝟓𝟒</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:x=120,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x=120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工程公司单独完成需要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120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en-US" dirty="0">
                  <a:solidFill>
                    <a:srgbClr val="FF0000"/>
                  </a:solidFill>
                  <a:latin typeface="楷体" panose="02010609060101010101" pitchFamily="49" charset="-122"/>
                  <a:ea typeface="楷体" panose="02010609060101010101" pitchFamily="49" charset="-122"/>
                </a:endParaRPr>
              </a:p>
            </p:txBody>
          </p:sp>
        </mc:Choice>
        <mc:Fallback>
          <p:sp>
            <p:nvSpPr>
              <p:cNvPr id="5" name="文本框 4">
                <a:extLst>
                  <a:ext uri="{FF2B5EF4-FFF2-40B4-BE49-F238E27FC236}">
                    <a16:creationId xmlns:a16="http://schemas.microsoft.com/office/drawing/2014/main" id="{85D3C66A-D8BC-4E97-9FC4-8C75B2CFB9D0}"/>
                  </a:ext>
                </a:extLst>
              </p:cNvPr>
              <p:cNvSpPr txBox="1">
                <a:spLocks noRot="1" noChangeAspect="1" noMove="1" noResize="1" noEditPoints="1" noAdjustHandles="1" noChangeArrowheads="1" noChangeShapeType="1" noTextEdit="1"/>
              </p:cNvSpPr>
              <p:nvPr/>
            </p:nvSpPr>
            <p:spPr>
              <a:xfrm>
                <a:off x="565150" y="4192672"/>
                <a:ext cx="8255000" cy="2560188"/>
              </a:xfrm>
              <a:prstGeom prst="rect">
                <a:avLst/>
              </a:prstGeom>
              <a:blipFill>
                <a:blip r:embed="rId2"/>
                <a:stretch>
                  <a:fillRect l="-2290" t="-3810" b="-8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74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6030626-FB8E-4700-B5BD-1292FA5079B4}"/>
              </a:ext>
            </a:extLst>
          </p:cNvPr>
          <p:cNvSpPr txBox="1"/>
          <p:nvPr/>
        </p:nvSpPr>
        <p:spPr>
          <a:xfrm>
            <a:off x="381000" y="262678"/>
            <a:ext cx="8477250" cy="3046988"/>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由于受工程建设工期的限制</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决定将此项工程划包成两部分</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要求两工程公司同时开工</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工程公司建设其中一部分用了</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m</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天完成</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工程公司建设另一部分用了</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n</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天完成</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其中</a:t>
            </a:r>
            <a:r>
              <a:rPr lang="en-US" altLang="zh-CN" sz="3200" b="1" dirty="0" err="1">
                <a:effectLst/>
                <a:latin typeface="黑体" panose="02010609060101010101" pitchFamily="49" charset="-122"/>
                <a:ea typeface="黑体" panose="02010609060101010101" pitchFamily="49" charset="-122"/>
                <a:cs typeface="Times New Roman" panose="02020603050405020304" pitchFamily="18" charset="0"/>
              </a:rPr>
              <a:t>m,n</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均为正整数</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且</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m&lt;46,n&lt;92,</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求</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a:t>
            </a:r>
            <a:r>
              <a:rPr lang="zh-CN" altLang="zh-CN" sz="3200" b="1" dirty="0">
                <a:effectLst/>
                <a:latin typeface="黑体" panose="02010609060101010101" pitchFamily="49" charset="-122"/>
                <a:ea typeface="黑体" panose="02010609060101010101" pitchFamily="49" charset="-122"/>
                <a:cs typeface="微软雅黑" panose="020B0503020204020204" pitchFamily="34" charset="-122"/>
              </a:rPr>
              <a:t>､</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B</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两个工程公司各施工建设了多少天</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05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8A3AC8D-3BF5-4482-9853-34DECD414A66}"/>
                  </a:ext>
                </a:extLst>
              </p:cNvPr>
              <p:cNvSpPr txBox="1"/>
              <p:nvPr/>
            </p:nvSpPr>
            <p:spPr>
              <a:xfrm>
                <a:off x="514350" y="3309666"/>
                <a:ext cx="8343900" cy="3703706"/>
              </a:xfrm>
              <a:prstGeom prst="rect">
                <a:avLst/>
              </a:prstGeom>
              <a:noFill/>
            </p:spPr>
            <p:txBody>
              <a:bodyPr wrap="square">
                <a:spAutoFit/>
              </a:bodyPr>
              <a:lstStyle/>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根据题意得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𝐦</m:t>
                        </m:r>
                      </m:num>
                      <m:den>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𝟏𝟖𝟎</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2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𝐧</m:t>
                        </m:r>
                      </m:num>
                      <m:den>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𝟏𝟐𝟎</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可得</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:n=120-</a:t>
                </a:r>
                <a14:m>
                  <m:oMath xmlns:m="http://schemas.openxmlformats.org/officeDocument/2006/math">
                    <m:f>
                      <m:fPr>
                        <m:ctrlPr>
                          <a:rPr lang="zh-CN" altLang="zh-CN" sz="32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num>
                      <m:den>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  ∵m&lt;46,n&lt;92,∴120-</a:t>
                </a:r>
                <a14:m>
                  <m:oMath xmlns:m="http://schemas.openxmlformats.org/officeDocument/2006/math">
                    <m:f>
                      <m:fPr>
                        <m:ctrlPr>
                          <a:rPr lang="zh-CN" altLang="zh-CN" sz="32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num>
                      <m:den>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m&lt;92,</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即</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42&lt;m&lt;46,</a:t>
                </a:r>
              </a:p>
              <a:p>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为正整数</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,∴m=43,44,45,</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又</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∵120-</a:t>
                </a:r>
                <a14:m>
                  <m:oMath xmlns:m="http://schemas.openxmlformats.org/officeDocument/2006/math">
                    <m:f>
                      <m:fPr>
                        <m:ctrlPr>
                          <a:rPr lang="zh-CN" altLang="zh-CN" sz="32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num>
                      <m:den>
                        <m:r>
                          <a:rPr lang="en-US" altLang="zh-CN" sz="32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m:t>
                        </m:r>
                      </m:den>
                    </m:f>
                  </m:oMath>
                </a14:m>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为正整数</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,∴m=45,n=90,</a:t>
                </a:r>
              </a:p>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即</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a:t>
                </a:r>
                <a:r>
                  <a:rPr lang="zh-CN" altLang="zh-CN" sz="3200" b="1"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B</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两个工程公司各施工建设了</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45</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天和</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90</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天</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05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68A3AC8D-3BF5-4482-9853-34DECD414A66}"/>
                  </a:ext>
                </a:extLst>
              </p:cNvPr>
              <p:cNvSpPr txBox="1">
                <a:spLocks noRot="1" noChangeAspect="1" noMove="1" noResize="1" noEditPoints="1" noAdjustHandles="1" noChangeArrowheads="1" noChangeShapeType="1" noTextEdit="1"/>
              </p:cNvSpPr>
              <p:nvPr/>
            </p:nvSpPr>
            <p:spPr>
              <a:xfrm>
                <a:off x="514350" y="3309666"/>
                <a:ext cx="8343900" cy="3703706"/>
              </a:xfrm>
              <a:prstGeom prst="rect">
                <a:avLst/>
              </a:prstGeom>
              <a:blipFill>
                <a:blip r:embed="rId2"/>
                <a:stretch>
                  <a:fillRect l="-1826" b="-4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28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AC633B2-4E1F-43B4-B3A3-EAA7A1219613}"/>
              </a:ext>
            </a:extLst>
          </p:cNvPr>
          <p:cNvSpPr txBox="1"/>
          <p:nvPr/>
        </p:nvSpPr>
        <p:spPr>
          <a:xfrm>
            <a:off x="584200" y="438949"/>
            <a:ext cx="778510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某校组织学生去</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9km</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外的郊区游玩</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一部分学生骑自行车先走</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半小时后</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其他学生乘公共汽车出发</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结果他们同时到达</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公汽的速度是自行车速度的</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求自行车的速度</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FDA6C00-9D73-4A1A-891C-CFD89CB13F25}"/>
                  </a:ext>
                </a:extLst>
              </p:cNvPr>
              <p:cNvSpPr txBox="1"/>
              <p:nvPr/>
            </p:nvSpPr>
            <p:spPr>
              <a:xfrm>
                <a:off x="812800" y="3391630"/>
                <a:ext cx="7607300" cy="2554545"/>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设自行车的速度为</a:t>
                </a:r>
                <a:r>
                  <a:rPr lang="en-US" altLang="zh-CN" sz="3600" b="1" dirty="0" err="1">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xkm</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/h,</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𝟗</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𝟗</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:x=12,</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x=12</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自行车的速度是</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12km/h.</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AFDA6C00-9D73-4A1A-891C-CFD89CB13F25}"/>
                  </a:ext>
                </a:extLst>
              </p:cNvPr>
              <p:cNvSpPr txBox="1">
                <a:spLocks noRot="1" noChangeAspect="1" noMove="1" noResize="1" noEditPoints="1" noAdjustHandles="1" noChangeArrowheads="1" noChangeShapeType="1" noTextEdit="1"/>
              </p:cNvSpPr>
              <p:nvPr/>
            </p:nvSpPr>
            <p:spPr>
              <a:xfrm>
                <a:off x="812800" y="3391630"/>
                <a:ext cx="7607300" cy="2554545"/>
              </a:xfrm>
              <a:prstGeom prst="rect">
                <a:avLst/>
              </a:prstGeom>
              <a:blipFill>
                <a:blip r:embed="rId2"/>
                <a:stretch>
                  <a:fillRect l="-2404" t="-3580" b="-8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32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9EDA3D-78BA-44D4-9B0B-4C8BF683C7AA}"/>
              </a:ext>
            </a:extLst>
          </p:cNvPr>
          <p:cNvSpPr txBox="1"/>
          <p:nvPr/>
        </p:nvSpPr>
        <p:spPr>
          <a:xfrm>
            <a:off x="768350" y="362749"/>
            <a:ext cx="772160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甲</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zh-CN" altLang="zh-CN" sz="3600" b="1" dirty="0">
                <a:effectLst/>
                <a:latin typeface="黑体" panose="02010609060101010101" pitchFamily="49" charset="-122"/>
                <a:ea typeface="黑体" panose="02010609060101010101" pitchFamily="49" charset="-122"/>
                <a:cs typeface="黑体" panose="02010609060101010101" pitchFamily="49" charset="-122"/>
              </a:rPr>
              <a:t>乙两人准备整理一批新到的图书</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甲单独整理需要</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40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分钟完工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若甲先整理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分钟</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乙再整理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50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分钟也能完工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问乙单独整理这批图书需要多少分钟完工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2670D03-12F3-44E8-910F-83947782CF3B}"/>
                  </a:ext>
                </a:extLst>
              </p:cNvPr>
              <p:cNvSpPr txBox="1"/>
              <p:nvPr/>
            </p:nvSpPr>
            <p:spPr>
              <a:xfrm>
                <a:off x="635000" y="3250471"/>
                <a:ext cx="8305800" cy="3114186"/>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设乙单独整理</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分钟完工</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根据题意得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𝟒𝟎</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𝟓𝟎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x=100,</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x=100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是原分式方程的解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乙单独整理需</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100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分钟完工</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D2670D03-12F3-44E8-910F-83947782CF3B}"/>
                  </a:ext>
                </a:extLst>
              </p:cNvPr>
              <p:cNvSpPr txBox="1">
                <a:spLocks noRot="1" noChangeAspect="1" noMove="1" noResize="1" noEditPoints="1" noAdjustHandles="1" noChangeArrowheads="1" noChangeShapeType="1" noTextEdit="1"/>
              </p:cNvSpPr>
              <p:nvPr/>
            </p:nvSpPr>
            <p:spPr>
              <a:xfrm>
                <a:off x="635000" y="3250471"/>
                <a:ext cx="8305800" cy="3114186"/>
              </a:xfrm>
              <a:prstGeom prst="rect">
                <a:avLst/>
              </a:prstGeom>
              <a:blipFill>
                <a:blip r:embed="rId2"/>
                <a:stretch>
                  <a:fillRect l="-2201" t="-2935" b="-6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857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AA2DBA-38C3-466E-91A4-5596281D725E}"/>
              </a:ext>
            </a:extLst>
          </p:cNvPr>
          <p:cNvSpPr txBox="1"/>
          <p:nvPr/>
        </p:nvSpPr>
        <p:spPr>
          <a:xfrm>
            <a:off x="698500" y="183401"/>
            <a:ext cx="7632700" cy="3416320"/>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某超市销售甲</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zh-CN" altLang="zh-CN" sz="3600" b="1" dirty="0">
                <a:effectLst/>
                <a:latin typeface="黑体" panose="02010609060101010101" pitchFamily="49" charset="-122"/>
                <a:ea typeface="黑体" panose="02010609060101010101" pitchFamily="49" charset="-122"/>
                <a:cs typeface="黑体" panose="02010609060101010101" pitchFamily="49" charset="-122"/>
              </a:rPr>
              <a:t>乙两种商品</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月份该超市同时一次购进甲</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zh-CN" altLang="zh-CN" sz="3600" b="1" dirty="0">
                <a:effectLst/>
                <a:latin typeface="黑体" panose="02010609060101010101" pitchFamily="49" charset="-122"/>
                <a:ea typeface="黑体" panose="02010609060101010101" pitchFamily="49" charset="-122"/>
                <a:cs typeface="黑体" panose="02010609060101010101" pitchFamily="49" charset="-122"/>
              </a:rPr>
              <a:t>乙两种商品共</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件</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购进甲种商品用去</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购进乙种商品用去</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1200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若购进甲</a:t>
            </a:r>
            <a:r>
              <a:rPr lang="zh-CN" altLang="zh-CN" sz="3600" b="1" dirty="0">
                <a:effectLst/>
                <a:latin typeface="黑体" panose="02010609060101010101" pitchFamily="49" charset="-122"/>
                <a:ea typeface="黑体" panose="02010609060101010101" pitchFamily="49" charset="-122"/>
                <a:cs typeface="微软雅黑" panose="020B0503020204020204" pitchFamily="34" charset="-122"/>
              </a:rPr>
              <a:t>､</a:t>
            </a:r>
            <a:r>
              <a:rPr lang="zh-CN" altLang="zh-CN" sz="3600" b="1" dirty="0">
                <a:effectLst/>
                <a:latin typeface="黑体" panose="02010609060101010101" pitchFamily="49" charset="-122"/>
                <a:ea typeface="黑体" panose="02010609060101010101" pitchFamily="49" charset="-122"/>
                <a:cs typeface="黑体" panose="02010609060101010101" pitchFamily="49" charset="-122"/>
              </a:rPr>
              <a:t>乙两种商品的进价相同</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求两种商品的数量分别是多少</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CC4FDE3-A405-4BAA-B713-5783120BAE30}"/>
                  </a:ext>
                </a:extLst>
              </p:cNvPr>
              <p:cNvSpPr txBox="1"/>
              <p:nvPr/>
            </p:nvSpPr>
            <p:spPr>
              <a:xfrm>
                <a:off x="603250" y="3416300"/>
                <a:ext cx="8172450" cy="3108543"/>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设购进甲种商品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由题意得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𝟏𝟐𝟎𝟎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𝟏𝟎𝟎</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:x=20,</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x=20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则</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100-x=80.</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答</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购进甲种商品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乙种商品</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80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件</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ECC4FDE3-A405-4BAA-B713-5783120BAE30}"/>
                  </a:ext>
                </a:extLst>
              </p:cNvPr>
              <p:cNvSpPr txBox="1">
                <a:spLocks noRot="1" noChangeAspect="1" noMove="1" noResize="1" noEditPoints="1" noAdjustHandles="1" noChangeArrowheads="1" noChangeShapeType="1" noTextEdit="1"/>
              </p:cNvSpPr>
              <p:nvPr/>
            </p:nvSpPr>
            <p:spPr>
              <a:xfrm>
                <a:off x="603250" y="3416300"/>
                <a:ext cx="8172450" cy="3108543"/>
              </a:xfrm>
              <a:prstGeom prst="rect">
                <a:avLst/>
              </a:prstGeom>
              <a:blipFill>
                <a:blip r:embed="rId2"/>
                <a:stretch>
                  <a:fillRect l="-2312" t="-2941" b="-6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65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3C53A24-5DBA-43E7-BBE6-146EB41B7B31}"/>
                  </a:ext>
                </a:extLst>
              </p:cNvPr>
              <p:cNvSpPr txBox="1"/>
              <p:nvPr/>
            </p:nvSpPr>
            <p:spPr>
              <a:xfrm>
                <a:off x="150812" y="508000"/>
                <a:ext cx="8842375" cy="5297219"/>
              </a:xfrm>
              <a:prstGeom prst="rect">
                <a:avLst/>
              </a:prstGeom>
              <a:noFill/>
            </p:spPr>
            <p:txBody>
              <a:bodyPr wrap="square">
                <a:spAutoFit/>
              </a:bodyPr>
              <a:lstStyle/>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4. </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某校为了进一步开展</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阳光体育</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活动</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计划用</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2000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元购买乒乓球拍</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用</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2800</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元购买羽毛球拍</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已知一副羽毛球拍比一副乒乓球拍贵</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该校购买的乒乓球拍与羽毛球拍的数量能相同吗</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05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根据题意</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甲和乙两同学都先假设该校购买的乒乓球拍与羽毛球拍的数量能相同</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并分别列出的方程如下</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f>
                      <m:fPr>
                        <m:ctrlPr>
                          <a:rPr lang="zh-CN" altLang="zh-CN" sz="3200" b="1"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𝟐𝟎𝟎𝟎</m:t>
                        </m:r>
                      </m:num>
                      <m:den>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f>
                      <m:fPr>
                        <m:ctrlPr>
                          <a:rPr lang="zh-CN" altLang="zh-CN" sz="3200" b="1"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𝟐𝟖𝟎𝟎</m:t>
                        </m:r>
                      </m:num>
                      <m:den>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𝐱</m:t>
                        </m:r>
                        <m:r>
                          <a:rPr lang="en-US" altLang="zh-CN" sz="3200" b="1">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𝟏𝟒</m:t>
                        </m:r>
                      </m:den>
                    </m:f>
                  </m:oMath>
                </a14:m>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f>
                      <m:fPr>
                        <m:ctrlPr>
                          <a:rPr lang="zh-CN" altLang="zh-CN" sz="3200" b="1"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𝟐𝟖𝟎𝟎</m:t>
                        </m:r>
                      </m:num>
                      <m:den>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𝐲</m:t>
                        </m:r>
                      </m:den>
                    </m:f>
                  </m:oMath>
                </a14:m>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f>
                      <m:fPr>
                        <m:ctrlPr>
                          <a:rPr lang="zh-CN" altLang="zh-CN" sz="3200" b="1"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𝟐𝟎𝟎𝟎</m:t>
                        </m:r>
                      </m:num>
                      <m:den>
                        <m:r>
                          <a:rPr lang="en-US" altLang="zh-CN" sz="3200" b="1" i="1">
                            <a:effectLst/>
                            <a:latin typeface="Cambria Math" panose="02040503050406030204" pitchFamily="18" charset="0"/>
                            <a:ea typeface="黑体" panose="02010609060101010101" pitchFamily="49" charset="-122"/>
                            <a:cs typeface="Times New Roman" panose="02020603050405020304" pitchFamily="18" charset="0"/>
                          </a:rPr>
                          <m:t>𝐲</m:t>
                        </m:r>
                      </m:den>
                    </m:f>
                  </m:oMath>
                </a14:m>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=14,</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根据两位同学所列的方程</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请你分别指出未知数</a:t>
                </a:r>
                <a:r>
                  <a:rPr lang="en-US" altLang="zh-CN" sz="3200" b="1" dirty="0" err="1">
                    <a:effectLst/>
                    <a:latin typeface="黑体" panose="02010609060101010101" pitchFamily="49" charset="-122"/>
                    <a:ea typeface="黑体" panose="02010609060101010101" pitchFamily="49" charset="-122"/>
                    <a:cs typeface="Times New Roman" panose="02020603050405020304" pitchFamily="18" charset="0"/>
                  </a:rPr>
                  <a:t>x,y</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表示的意义</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甲</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:x</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表示</a:t>
                </a:r>
                <a:r>
                  <a:rPr lang="en-US" altLang="zh-CN" sz="3200" b="1" u="sng" dirty="0">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乙</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:y</a:t>
                </a:r>
                <a:r>
                  <a:rPr lang="zh-CN" altLang="zh-CN" sz="3200" b="1" dirty="0">
                    <a:effectLst/>
                    <a:latin typeface="黑体" panose="02010609060101010101" pitchFamily="49" charset="-122"/>
                    <a:ea typeface="黑体" panose="02010609060101010101" pitchFamily="49" charset="-122"/>
                    <a:cs typeface="Times New Roman" panose="02020603050405020304" pitchFamily="18" charset="0"/>
                  </a:rPr>
                  <a:t>表示</a:t>
                </a:r>
                <a:r>
                  <a:rPr lang="en-US" altLang="zh-CN" sz="3200" b="1" dirty="0">
                    <a:latin typeface="黑体" panose="02010609060101010101" pitchFamily="49" charset="-122"/>
                    <a:ea typeface="黑体" panose="02010609060101010101" pitchFamily="49" charset="-122"/>
                    <a:cs typeface="Times New Roman" panose="02020603050405020304" pitchFamily="18" charset="0"/>
                  </a:rPr>
                  <a:t>____</a:t>
                </a:r>
                <a:r>
                  <a:rPr lang="en-US" altLang="zh-CN" sz="3200" b="1" u="sng" dirty="0">
                    <a:effectLst/>
                    <a:latin typeface="黑体" panose="02010609060101010101" pitchFamily="49" charset="-122"/>
                    <a:ea typeface="黑体" panose="02010609060101010101" pitchFamily="49" charset="-122"/>
                    <a:cs typeface="Times New Roman" panose="02020603050405020304" pitchFamily="18" charset="0"/>
                  </a:rPr>
                  <a:t>            </a:t>
                </a:r>
                <a:r>
                  <a:rPr lang="en-US" altLang="zh-CN" sz="3200" b="1"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3200" b="1" dirty="0">
                    <a:effectLst/>
                    <a:latin typeface="黑体" panose="02010609060101010101" pitchFamily="49" charset="-122"/>
                    <a:ea typeface="黑体" panose="02010609060101010101" pitchFamily="49" charset="-122"/>
                    <a:cs typeface="Calibri" panose="020F0502020204030204" pitchFamily="34" charset="0"/>
                  </a:rPr>
                  <a:t> </a:t>
                </a:r>
                <a:endParaRPr lang="zh-CN" altLang="zh-CN" sz="1050"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03C53A24-5DBA-43E7-BBE6-146EB41B7B31}"/>
                  </a:ext>
                </a:extLst>
              </p:cNvPr>
              <p:cNvSpPr txBox="1">
                <a:spLocks noRot="1" noChangeAspect="1" noMove="1" noResize="1" noEditPoints="1" noAdjustHandles="1" noChangeArrowheads="1" noChangeShapeType="1" noTextEdit="1"/>
              </p:cNvSpPr>
              <p:nvPr/>
            </p:nvSpPr>
            <p:spPr>
              <a:xfrm>
                <a:off x="150812" y="508000"/>
                <a:ext cx="8842375" cy="5297219"/>
              </a:xfrm>
              <a:prstGeom prst="rect">
                <a:avLst/>
              </a:prstGeom>
              <a:blipFill>
                <a:blip r:embed="rId2"/>
                <a:stretch>
                  <a:fillRect l="-1793" t="-1496" r="-966" b="-218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A52A2BA-FF9A-4A80-B889-8A2F6FE35494}"/>
              </a:ext>
            </a:extLst>
          </p:cNvPr>
          <p:cNvSpPr txBox="1"/>
          <p:nvPr/>
        </p:nvSpPr>
        <p:spPr>
          <a:xfrm>
            <a:off x="444500" y="5574392"/>
            <a:ext cx="7753350" cy="584775"/>
          </a:xfrm>
          <a:prstGeom prst="rect">
            <a:avLst/>
          </a:prstGeom>
          <a:noFill/>
        </p:spPr>
        <p:txBody>
          <a:bodyPr wrap="square">
            <a:spAutoFit/>
          </a:bodyPr>
          <a:lstStyle/>
          <a:p>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乒乓球拍的单价</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羽毛球拍的数量</a:t>
            </a:r>
            <a:r>
              <a:rPr lang="en-US" altLang="zh-CN" sz="32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05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7519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9C5DC18-EAFA-4EDA-A2A9-C3E1AB181392}"/>
                  </a:ext>
                </a:extLst>
              </p:cNvPr>
              <p:cNvSpPr txBox="1"/>
              <p:nvPr/>
            </p:nvSpPr>
            <p:spPr>
              <a:xfrm>
                <a:off x="581024" y="2301744"/>
                <a:ext cx="8207375" cy="3662734"/>
              </a:xfrm>
              <a:prstGeom prst="rect">
                <a:avLst/>
              </a:prstGeom>
              <a:noFill/>
            </p:spPr>
            <p:txBody>
              <a:bodyPr wrap="square">
                <a:spAutoFit/>
              </a:bodyPr>
              <a:lstStyle/>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设乒乓球拍每一副</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根据题意得方程</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𝟐𝟎𝟎𝟎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𝟐𝟖𝟎𝟎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𝟏𝟒</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:x=35.</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经检验得出</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,x=35</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但是当</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x=35</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时</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,2000÷35</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不是一个整数</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这不符合实际情况</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所以不可能</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89C5DC18-EAFA-4EDA-A2A9-C3E1AB181392}"/>
                  </a:ext>
                </a:extLst>
              </p:cNvPr>
              <p:cNvSpPr txBox="1">
                <a:spLocks noRot="1" noChangeAspect="1" noMove="1" noResize="1" noEditPoints="1" noAdjustHandles="1" noChangeArrowheads="1" noChangeShapeType="1" noTextEdit="1"/>
              </p:cNvSpPr>
              <p:nvPr/>
            </p:nvSpPr>
            <p:spPr>
              <a:xfrm>
                <a:off x="581024" y="2301744"/>
                <a:ext cx="8207375" cy="3662734"/>
              </a:xfrm>
              <a:prstGeom prst="rect">
                <a:avLst/>
              </a:prstGeom>
              <a:blipFill>
                <a:blip r:embed="rId2"/>
                <a:stretch>
                  <a:fillRect l="-2227" t="-2667" b="-55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DC55B19-3D89-4ABE-996C-7E645377A9B7}"/>
              </a:ext>
            </a:extLst>
          </p:cNvPr>
          <p:cNvSpPr txBox="1"/>
          <p:nvPr/>
        </p:nvSpPr>
        <p:spPr>
          <a:xfrm>
            <a:off x="581025" y="480189"/>
            <a:ext cx="8093075"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(2)</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该校购买的乒乓球拍与羽毛球拍的数量能相同吗</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说明理由</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写出完整的解答过程</a:t>
            </a:r>
            <a:r>
              <a:rPr kumimoji="0" lang="en-US" altLang="zh-CN" sz="3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11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0319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6F0C01B-8A28-4B78-841C-7C8C5611B5BB}"/>
              </a:ext>
            </a:extLst>
          </p:cNvPr>
          <p:cNvSpPr txBox="1"/>
          <p:nvPr/>
        </p:nvSpPr>
        <p:spPr>
          <a:xfrm>
            <a:off x="781050" y="454050"/>
            <a:ext cx="762000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5. (20·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沈阳</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某工程队准备修建一条长</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3000m</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的盲道</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由于采用新的施工方式</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实际每天修建盲道的长度比原计划增加</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25%,</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结果提前</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天完成这一任务</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原计划每天修建盲道多少米</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55EB155-33AF-47F1-A93C-CF5F67A844D5}"/>
                  </a:ext>
                </a:extLst>
              </p:cNvPr>
              <p:cNvSpPr txBox="1"/>
              <p:nvPr/>
            </p:nvSpPr>
            <p:spPr>
              <a:xfrm>
                <a:off x="863600" y="3567029"/>
                <a:ext cx="7416800" cy="3180294"/>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设原计划每天修建盲道</a:t>
                </a:r>
                <a:r>
                  <a:rPr lang="en-US" altLang="zh-CN" sz="3600" b="1" dirty="0" err="1">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xm</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则</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𝟑𝟎𝟎𝟎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𝟑𝟎𝟎𝟎</m:t>
                        </m:r>
                      </m:num>
                      <m:den>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m:t>
                        </m:r>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𝟐𝟓</m:t>
                        </m:r>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x=300,  </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,x=300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答</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原计划每天修建盲道</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300</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米</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655EB155-33AF-47F1-A93C-CF5F67A844D5}"/>
                  </a:ext>
                </a:extLst>
              </p:cNvPr>
              <p:cNvSpPr txBox="1">
                <a:spLocks noRot="1" noChangeAspect="1" noMove="1" noResize="1" noEditPoints="1" noAdjustHandles="1" noChangeArrowheads="1" noChangeShapeType="1" noTextEdit="1"/>
              </p:cNvSpPr>
              <p:nvPr/>
            </p:nvSpPr>
            <p:spPr>
              <a:xfrm>
                <a:off x="863600" y="3567029"/>
                <a:ext cx="7416800" cy="3180294"/>
              </a:xfrm>
              <a:prstGeom prst="rect">
                <a:avLst/>
              </a:prstGeom>
              <a:blipFill>
                <a:blip r:embed="rId2"/>
                <a:stretch>
                  <a:fillRect l="-2549" t="-2874" r="-987" b="-6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791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2ECF339-5412-4E86-8664-2EBEFE857BD8}"/>
              </a:ext>
            </a:extLst>
          </p:cNvPr>
          <p:cNvSpPr txBox="1"/>
          <p:nvPr/>
        </p:nvSpPr>
        <p:spPr>
          <a:xfrm>
            <a:off x="558800" y="388149"/>
            <a:ext cx="8147050" cy="2862322"/>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6.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某车间接到加工</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个零件的任务</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在加工完</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40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个后</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由于改进了技术</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每天加工的零件数量是原来的</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2.5</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整个加工过程共用了</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13</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天完成</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求原来每天加工零件的数量</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19C0F92-B289-4636-8BF8-A59BA144E92B}"/>
                  </a:ext>
                </a:extLst>
              </p:cNvPr>
              <p:cNvSpPr txBox="1"/>
              <p:nvPr/>
            </p:nvSpPr>
            <p:spPr>
              <a:xfrm>
                <a:off x="755650" y="3429000"/>
                <a:ext cx="8020050" cy="2554545"/>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设原来每天加工零件的数量是</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个</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根据题意得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𝟒𝟎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𝟐𝟎𝟎</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𝟒𝟎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𝟓𝐱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=13,</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:x=8,  </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x=8</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且符合题意</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原来每天加工零件的数量是</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8</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个</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zh-CN" sz="1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819C0F92-B289-4636-8BF8-A59BA144E92B}"/>
                  </a:ext>
                </a:extLst>
              </p:cNvPr>
              <p:cNvSpPr txBox="1">
                <a:spLocks noRot="1" noChangeAspect="1" noMove="1" noResize="1" noEditPoints="1" noAdjustHandles="1" noChangeArrowheads="1" noChangeShapeType="1" noTextEdit="1"/>
              </p:cNvSpPr>
              <p:nvPr/>
            </p:nvSpPr>
            <p:spPr>
              <a:xfrm>
                <a:off x="755650" y="3429000"/>
                <a:ext cx="8020050" cy="2554545"/>
              </a:xfrm>
              <a:prstGeom prst="rect">
                <a:avLst/>
              </a:prstGeom>
              <a:blipFill>
                <a:blip r:embed="rId2"/>
                <a:stretch>
                  <a:fillRect l="-2356" t="-3819" r="-2432" b="-7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27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194971-C5CC-423F-9234-2C88BEBEF40D}"/>
              </a:ext>
            </a:extLst>
          </p:cNvPr>
          <p:cNvSpPr txBox="1"/>
          <p:nvPr/>
        </p:nvSpPr>
        <p:spPr>
          <a:xfrm>
            <a:off x="730250" y="212691"/>
            <a:ext cx="8096250" cy="3416320"/>
          </a:xfrm>
          <a:prstGeom prst="rect">
            <a:avLst/>
          </a:prstGeom>
          <a:noFill/>
        </p:spPr>
        <p:txBody>
          <a:bodyPr wrap="square">
            <a:spAutoFit/>
          </a:bodyPr>
          <a:lstStyle/>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7. </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某超市预测某饮料有发展前途</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1600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元购进一批饮料</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面市后果然供不应求</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又用</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6000</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元购进这批饮料</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第二批饮料的数量是第一批的</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3</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倍</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但单价比第一批贵</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元</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3600" b="1" dirty="0">
                <a:effectLst/>
                <a:latin typeface="黑体" panose="02010609060101010101" pitchFamily="49" charset="-122"/>
                <a:ea typeface="黑体" panose="02010609060101010101" pitchFamily="49" charset="-122"/>
                <a:cs typeface="Times New Roman" panose="02020603050405020304" pitchFamily="18" charset="0"/>
              </a:rPr>
              <a:t>第一批饮料进货单价多少元</a:t>
            </a:r>
            <a:r>
              <a:rPr lang="en-US" altLang="zh-CN" sz="3600" b="1" dirty="0">
                <a:effectLst/>
                <a:latin typeface="黑体" panose="02010609060101010101" pitchFamily="49" charset="-122"/>
                <a:ea typeface="黑体" panose="02010609060101010101" pitchFamily="49" charset="-122"/>
                <a:cs typeface="Times New Roman" panose="02020603050405020304" pitchFamily="18" charset="0"/>
              </a:rPr>
              <a:t>?</a:t>
            </a:r>
            <a:endParaRPr lang="zh-CN" altLang="zh-CN" sz="1100" dirty="0">
              <a:effectLst/>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E1973AD-5C39-49F0-9A11-7845A3239919}"/>
                  </a:ext>
                </a:extLst>
              </p:cNvPr>
              <p:cNvSpPr txBox="1"/>
              <p:nvPr/>
            </p:nvSpPr>
            <p:spPr>
              <a:xfrm>
                <a:off x="844550" y="3629011"/>
                <a:ext cx="7696200" cy="2554738"/>
              </a:xfrm>
              <a:prstGeom prst="rect">
                <a:avLst/>
              </a:prstGeom>
              <a:noFill/>
            </p:spPr>
            <p:txBody>
              <a:bodyPr wrap="square">
                <a:spAutoFit/>
              </a:bodyPr>
              <a:lstStyle/>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:(1)</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设第一批饮料进货单价为</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:3·</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𝟏𝟔𝟎𝟎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f>
                      <m:fPr>
                        <m:ctrlPr>
                          <a:rPr lang="zh-CN" altLang="zh-CN" sz="3600" b="1" i="1">
                            <a:solidFill>
                              <a:srgbClr val="FF0000"/>
                            </a:solidFill>
                            <a:effectLst/>
                            <a:latin typeface="Cambria Math" panose="02040503050406030204" pitchFamily="18" charset="0"/>
                            <a:ea typeface="Cambria Math" panose="02040503050406030204" pitchFamily="18" charset="0"/>
                          </a:rPr>
                        </m:ctrlPr>
                      </m:fPr>
                      <m:num>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𝟔𝟎𝟎𝟎</m:t>
                        </m:r>
                      </m:num>
                      <m:den>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𝐱</m:t>
                        </m:r>
                        <m:r>
                          <a:rPr lang="en-US" altLang="zh-CN" sz="3600" b="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m:t>
                        </m:r>
                        <m:r>
                          <a:rPr lang="en-US" altLang="zh-CN" sz="3600" b="1" i="1">
                            <a:solidFill>
                              <a:srgbClr val="FF0000"/>
                            </a:solidFill>
                            <a:effectLst/>
                            <a:latin typeface="Cambria Math" panose="02040503050406030204" pitchFamily="18" charset="0"/>
                            <a:ea typeface="黑体" panose="02010609060101010101" pitchFamily="49" charset="-122"/>
                            <a:cs typeface="Times New Roman" panose="02020603050405020304" pitchFamily="18" charset="0"/>
                          </a:rPr>
                          <m:t>𝟐</m:t>
                        </m:r>
                      </m:den>
                    </m:f>
                  </m:oMath>
                </a14:m>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解得</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:x=8,</a:t>
                </a:r>
              </a:p>
              <a:p>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经检验</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x=8</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是原方程的解</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p>
              <a:p>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第一批饮料进货单价为</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8</a:t>
                </a:r>
                <a:r>
                  <a:rPr lang="zh-CN"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元</a:t>
                </a:r>
                <a:r>
                  <a:rPr lang="en-US" altLang="zh-CN" sz="3600" b="1"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lang="zh-CN" altLang="en-US" dirty="0">
                  <a:solidFill>
                    <a:srgbClr val="FF0000"/>
                  </a:solidFill>
                  <a:latin typeface="楷体" panose="02010609060101010101" pitchFamily="49" charset="-122"/>
                  <a:ea typeface="楷体" panose="02010609060101010101" pitchFamily="49" charset="-122"/>
                </a:endParaRPr>
              </a:p>
            </p:txBody>
          </p:sp>
        </mc:Choice>
        <mc:Fallback>
          <p:sp>
            <p:nvSpPr>
              <p:cNvPr id="5" name="文本框 4">
                <a:extLst>
                  <a:ext uri="{FF2B5EF4-FFF2-40B4-BE49-F238E27FC236}">
                    <a16:creationId xmlns:a16="http://schemas.microsoft.com/office/drawing/2014/main" id="{5E1973AD-5C39-49F0-9A11-7845A3239919}"/>
                  </a:ext>
                </a:extLst>
              </p:cNvPr>
              <p:cNvSpPr txBox="1">
                <a:spLocks noRot="1" noChangeAspect="1" noMove="1" noResize="1" noEditPoints="1" noAdjustHandles="1" noChangeArrowheads="1" noChangeShapeType="1" noTextEdit="1"/>
              </p:cNvSpPr>
              <p:nvPr/>
            </p:nvSpPr>
            <p:spPr>
              <a:xfrm>
                <a:off x="844550" y="3629011"/>
                <a:ext cx="7696200" cy="2554738"/>
              </a:xfrm>
              <a:prstGeom prst="rect">
                <a:avLst/>
              </a:prstGeom>
              <a:blipFill>
                <a:blip r:embed="rId2"/>
                <a:stretch>
                  <a:fillRect l="-2456" t="-3580" r="-238" b="-8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5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课件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件1" id="{1971530D-0015-4A39-B965-33BBF9E8777B}" vid="{E59E5317-2B94-485D-AF27-D5252DFAA69A}"/>
    </a:ext>
  </a:extLst>
</a:theme>
</file>

<file path=ppt/theme/theme2.xml><?xml version="1.0" encoding="utf-8"?>
<a:theme xmlns:a="http://schemas.openxmlformats.org/drawingml/2006/main" name="1_课件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件1" id="{5D18112A-AEF4-4A1D-BB8C-71BEE7DD764D}" vid="{75D266CC-580D-4BF3-A3E6-B0BB2D135213}"/>
    </a:ext>
  </a:extLst>
</a:theme>
</file>

<file path=ppt/theme/theme3.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课件1</Template>
  <TotalTime>88</TotalTime>
  <Words>1267</Words>
  <Application>Microsoft Office PowerPoint</Application>
  <PresentationFormat>全屏显示(4:3)</PresentationFormat>
  <Paragraphs>55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12</vt:i4>
      </vt:variant>
    </vt:vector>
  </HeadingPairs>
  <TitlesOfParts>
    <vt:vector size="24" baseType="lpstr">
      <vt:lpstr>等线</vt:lpstr>
      <vt:lpstr>等线 Light</vt:lpstr>
      <vt:lpstr>黑体</vt:lpstr>
      <vt:lpstr>楷体</vt:lpstr>
      <vt:lpstr>Arial</vt:lpstr>
      <vt:lpstr>Cambria Math</vt:lpstr>
      <vt:lpstr>Tw Cen MT</vt:lpstr>
      <vt:lpstr>Tw Cen MT Condensed</vt:lpstr>
      <vt:lpstr>Wingdings 3</vt:lpstr>
      <vt:lpstr>课件1</vt:lpstr>
      <vt:lpstr>1_课件1</vt:lpstr>
      <vt:lpstr>积分</vt:lpstr>
      <vt:lpstr>第40课时   分式方程(3) ——应用题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第40课时 分式方程(3)——应用题</dc:title>
  <dc:creator>guan qianyi</dc:creator>
  <cp:lastModifiedBy>guan qianyi</cp:lastModifiedBy>
  <cp:revision>6</cp:revision>
  <dcterms:created xsi:type="dcterms:W3CDTF">2020-11-25T12:29:46Z</dcterms:created>
  <dcterms:modified xsi:type="dcterms:W3CDTF">2020-11-25T13:58:03Z</dcterms:modified>
</cp:coreProperties>
</file>