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 id="2147483682" r:id="rId3"/>
  </p:sld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77" d="100"/>
          <a:sy n="77" d="100"/>
        </p:scale>
        <p:origin x="-9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文本框 6">
            <a:extLst>
              <a:ext uri="{FF2B5EF4-FFF2-40B4-BE49-F238E27FC236}">
                <a16:creationId xmlns:a16="http://schemas.microsoft.com/office/drawing/2014/main" xmlns="" id="{BC328750-6A91-43D4-8A33-270F9B2A5F26}"/>
              </a:ext>
            </a:extLst>
          </p:cNvPr>
          <p:cNvSpPr txBox="1">
            <a:spLocks noChangeArrowheads="1"/>
          </p:cNvSpPr>
          <p:nvPr/>
        </p:nvSpPr>
        <p:spPr bwMode="auto">
          <a:xfrm>
            <a:off x="468313" y="166690"/>
            <a:ext cx="3349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a:solidFill>
                  <a:srgbClr val="00B050"/>
                </a:solidFill>
                <a:latin typeface="黑体" panose="02010609060101010101" pitchFamily="49" charset="-122"/>
                <a:ea typeface="黑体" panose="02010609060101010101" pitchFamily="49" charset="-122"/>
              </a:rPr>
              <a:t>数</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学</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一</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本</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通</a:t>
            </a:r>
          </a:p>
        </p:txBody>
      </p:sp>
      <p:sp>
        <p:nvSpPr>
          <p:cNvPr id="4" name="矩形 7">
            <a:extLst>
              <a:ext uri="{FF2B5EF4-FFF2-40B4-BE49-F238E27FC236}">
                <a16:creationId xmlns:a16="http://schemas.microsoft.com/office/drawing/2014/main" xmlns="" id="{D0863E96-FBCF-4F4A-B4C5-9BC2AAB0D73A}"/>
              </a:ext>
            </a:extLst>
          </p:cNvPr>
          <p:cNvSpPr>
            <a:spLocks noChangeArrowheads="1"/>
          </p:cNvSpPr>
          <p:nvPr/>
        </p:nvSpPr>
        <p:spPr bwMode="auto">
          <a:xfrm>
            <a:off x="8001001" y="204788"/>
            <a:ext cx="509588"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dirty="0">
                <a:solidFill>
                  <a:srgbClr val="00B050"/>
                </a:solidFill>
                <a:latin typeface="黑体" panose="02010609060101010101" pitchFamily="49" charset="-122"/>
                <a:ea typeface="黑体" panose="02010609060101010101" pitchFamily="49" charset="-122"/>
              </a:rPr>
              <a:t>八年级 下册</a:t>
            </a:r>
          </a:p>
        </p:txBody>
      </p:sp>
      <p:sp>
        <p:nvSpPr>
          <p:cNvPr id="2" name="标题 1"/>
          <p:cNvSpPr>
            <a:spLocks noGrp="1"/>
          </p:cNvSpPr>
          <p:nvPr>
            <p:ph type="ctrTitle"/>
          </p:nvPr>
        </p:nvSpPr>
        <p:spPr>
          <a:xfrm>
            <a:off x="1981200" y="209868"/>
            <a:ext cx="5429250" cy="2609532"/>
          </a:xfrm>
        </p:spPr>
        <p:txBody>
          <a:bodyPr anchor="b"/>
          <a:lstStyle>
            <a:lvl1pPr algn="ctr">
              <a:defRPr sz="4500" b="1">
                <a:solidFill>
                  <a:schemeClr val="bg1"/>
                </a:solidFill>
                <a:latin typeface="楷体" panose="02010609060101010101" pitchFamily="49" charset="-122"/>
                <a:ea typeface="楷体" panose="02010609060101010101" pitchFamily="49" charset="-122"/>
              </a:defRPr>
            </a:lvl1pPr>
          </a:lstStyle>
          <a:p>
            <a:r>
              <a:rPr lang="zh-CN" altLang="en-US"/>
              <a:t>单击此处编辑母版标题样式</a:t>
            </a:r>
            <a:endParaRPr lang="zh-CN" altLang="en-US" dirty="0"/>
          </a:p>
        </p:txBody>
      </p:sp>
      <p:sp>
        <p:nvSpPr>
          <p:cNvPr id="5" name="日期占位符 3">
            <a:extLst>
              <a:ext uri="{FF2B5EF4-FFF2-40B4-BE49-F238E27FC236}">
                <a16:creationId xmlns:a16="http://schemas.microsoft.com/office/drawing/2014/main" xmlns="" id="{CD66BD1F-6664-4683-B6A3-19CFE9B34EAA}"/>
              </a:ext>
            </a:extLst>
          </p:cNvPr>
          <p:cNvSpPr>
            <a:spLocks noGrp="1"/>
          </p:cNvSpPr>
          <p:nvPr>
            <p:ph type="dt" sz="half" idx="10"/>
          </p:nvPr>
        </p:nvSpPr>
        <p:spPr/>
        <p:txBody>
          <a:bodyPr/>
          <a:lstStyle>
            <a:lvl1pPr>
              <a:defRPr/>
            </a:lvl1pPr>
          </a:lstStyle>
          <a:p>
            <a:fld id="{5B1F0631-B1B7-4314-8563-9668BEF6ADA2}" type="datetimeFigureOut">
              <a:rPr lang="zh-CN" altLang="en-US" smtClean="0"/>
              <a:t>2020/11/29</a:t>
            </a:fld>
            <a:endParaRPr lang="zh-CN" altLang="en-US"/>
          </a:p>
        </p:txBody>
      </p:sp>
      <p:sp>
        <p:nvSpPr>
          <p:cNvPr id="6" name="页脚占位符 4">
            <a:extLst>
              <a:ext uri="{FF2B5EF4-FFF2-40B4-BE49-F238E27FC236}">
                <a16:creationId xmlns:a16="http://schemas.microsoft.com/office/drawing/2014/main" xmlns="" id="{FB0DD084-E795-43A3-8A62-38A6082AD3D2}"/>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xmlns="" id="{D4C56239-89B9-4CCC-8C69-D65011E7568B}"/>
              </a:ext>
            </a:extLst>
          </p:cNvPr>
          <p:cNvSpPr>
            <a:spLocks noGrp="1"/>
          </p:cNvSpPr>
          <p:nvPr>
            <p:ph type="sldNum" sz="quarter" idx="12"/>
          </p:nvPr>
        </p:nvSpPr>
        <p:spPr/>
        <p:txBody>
          <a:bodyPr/>
          <a:lstStyle>
            <a:lvl1pPr>
              <a:defRPr/>
            </a:lvl1pPr>
          </a:lstStyle>
          <a:p>
            <a:fld id="{D3A9185E-CA9E-4077-A750-C68274C01EF7}" type="slidenum">
              <a:rPr lang="zh-CN" altLang="en-US" smtClean="0"/>
              <a:t>‹#›</a:t>
            </a:fld>
            <a:endParaRPr lang="zh-CN" altLang="en-US"/>
          </a:p>
        </p:txBody>
      </p:sp>
    </p:spTree>
    <p:extLst>
      <p:ext uri="{BB962C8B-B14F-4D97-AF65-F5344CB8AC3E}">
        <p14:creationId xmlns:p14="http://schemas.microsoft.com/office/powerpoint/2010/main" val="50292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9948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16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65933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809485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1603467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56432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172446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00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4242159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01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6">
            <a:extLst>
              <a:ext uri="{FF2B5EF4-FFF2-40B4-BE49-F238E27FC236}">
                <a16:creationId xmlns:a16="http://schemas.microsoft.com/office/drawing/2014/main" xmlns="" id="{2D681069-3D43-47B2-8F9B-CF4AB0A30AE4}"/>
              </a:ext>
            </a:extLst>
          </p:cNvPr>
          <p:cNvSpPr>
            <a:spLocks noChangeArrowheads="1"/>
          </p:cNvSpPr>
          <p:nvPr/>
        </p:nvSpPr>
        <p:spPr bwMode="auto">
          <a:xfrm rot="19807880">
            <a:off x="1149351" y="2810173"/>
            <a:ext cx="73072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5400" dirty="0">
                <a:solidFill>
                  <a:srgbClr val="F2F2F2"/>
                </a:solidFill>
                <a:latin typeface="楷体" panose="02010609060101010101" pitchFamily="49" charset="-122"/>
                <a:ea typeface="楷体" panose="02010609060101010101" pitchFamily="49" charset="-122"/>
              </a:rPr>
              <a:t>2021</a:t>
            </a:r>
            <a:r>
              <a:rPr lang="zh-CN" altLang="en-US" sz="5400" dirty="0">
                <a:solidFill>
                  <a:srgbClr val="F2F2F2"/>
                </a:solidFill>
                <a:latin typeface="楷体" panose="02010609060101010101" pitchFamily="49" charset="-122"/>
                <a:ea typeface="楷体" panose="02010609060101010101" pitchFamily="49" charset="-122"/>
              </a:rPr>
              <a:t>版数学一本通八下</a:t>
            </a:r>
          </a:p>
        </p:txBody>
      </p:sp>
      <p:sp>
        <p:nvSpPr>
          <p:cNvPr id="3" name="日期占位符 1">
            <a:extLst>
              <a:ext uri="{FF2B5EF4-FFF2-40B4-BE49-F238E27FC236}">
                <a16:creationId xmlns:a16="http://schemas.microsoft.com/office/drawing/2014/main" xmlns="" id="{A6D95F23-3C65-4F33-9D1F-91633B26A893}"/>
              </a:ext>
            </a:extLst>
          </p:cNvPr>
          <p:cNvSpPr>
            <a:spLocks noGrp="1"/>
          </p:cNvSpPr>
          <p:nvPr>
            <p:ph type="dt" sz="half" idx="10"/>
          </p:nvPr>
        </p:nvSpPr>
        <p:spPr/>
        <p:txBody>
          <a:bodyPr/>
          <a:lstStyle>
            <a:lvl1pPr>
              <a:defRPr/>
            </a:lvl1pPr>
          </a:lstStyle>
          <a:p>
            <a:fld id="{5B1F0631-B1B7-4314-8563-9668BEF6ADA2}" type="datetimeFigureOut">
              <a:rPr lang="zh-CN" altLang="en-US" smtClean="0"/>
              <a:t>2020/11/29</a:t>
            </a:fld>
            <a:endParaRPr lang="zh-CN" altLang="en-US"/>
          </a:p>
        </p:txBody>
      </p:sp>
      <p:sp>
        <p:nvSpPr>
          <p:cNvPr id="4" name="页脚占位符 2">
            <a:extLst>
              <a:ext uri="{FF2B5EF4-FFF2-40B4-BE49-F238E27FC236}">
                <a16:creationId xmlns:a16="http://schemas.microsoft.com/office/drawing/2014/main" xmlns="" id="{F0D9BA92-4486-4290-B5E4-14C37428187F}"/>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xmlns="" id="{D5B544FC-2C0A-4D69-805D-5C6AC6BFE622}"/>
              </a:ext>
            </a:extLst>
          </p:cNvPr>
          <p:cNvSpPr>
            <a:spLocks noGrp="1"/>
          </p:cNvSpPr>
          <p:nvPr>
            <p:ph type="sldNum" sz="quarter" idx="12"/>
          </p:nvPr>
        </p:nvSpPr>
        <p:spPr/>
        <p:txBody>
          <a:bodyPr/>
          <a:lstStyle>
            <a:lvl1pPr>
              <a:defRPr/>
            </a:lvl1pPr>
          </a:lstStyle>
          <a:p>
            <a:fld id="{D3A9185E-CA9E-4077-A750-C68274C01EF7}" type="slidenum">
              <a:rPr lang="zh-CN" altLang="en-US" smtClean="0"/>
              <a:t>‹#›</a:t>
            </a:fld>
            <a:endParaRPr lang="zh-CN" altLang="en-US"/>
          </a:p>
        </p:txBody>
      </p:sp>
    </p:spTree>
    <p:extLst>
      <p:ext uri="{BB962C8B-B14F-4D97-AF65-F5344CB8AC3E}">
        <p14:creationId xmlns:p14="http://schemas.microsoft.com/office/powerpoint/2010/main" val="1028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xmlns="" id="{084055F8-0DDA-409B-B653-77E64BACB3ED}"/>
              </a:ext>
            </a:extLst>
          </p:cNvPr>
          <p:cNvSpPr>
            <a:spLocks noGrp="1"/>
          </p:cNvSpPr>
          <p:nvPr>
            <p:ph type="dt" sz="half" idx="10"/>
          </p:nvPr>
        </p:nvSpPr>
        <p:spPr/>
        <p:txBody>
          <a:bodyPr/>
          <a:lstStyle>
            <a:lvl1pPr>
              <a:defRPr/>
            </a:lvl1pPr>
          </a:lstStyle>
          <a:p>
            <a:fld id="{5B1F0631-B1B7-4314-8563-9668BEF6ADA2}" type="datetimeFigureOut">
              <a:rPr lang="zh-CN" altLang="en-US" smtClean="0"/>
              <a:t>2020/11/29</a:t>
            </a:fld>
            <a:endParaRPr lang="zh-CN" altLang="en-US"/>
          </a:p>
        </p:txBody>
      </p:sp>
      <p:sp>
        <p:nvSpPr>
          <p:cNvPr id="5" name="页脚占位符 4">
            <a:extLst>
              <a:ext uri="{FF2B5EF4-FFF2-40B4-BE49-F238E27FC236}">
                <a16:creationId xmlns:a16="http://schemas.microsoft.com/office/drawing/2014/main" xmlns="" id="{CA93A5B7-0EC4-492B-96E3-8065846076A6}"/>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xmlns="" id="{A659F910-89CB-4C4D-BFA8-7EEC2A9D796D}"/>
              </a:ext>
            </a:extLst>
          </p:cNvPr>
          <p:cNvSpPr>
            <a:spLocks noGrp="1"/>
          </p:cNvSpPr>
          <p:nvPr>
            <p:ph type="sldNum" sz="quarter" idx="12"/>
          </p:nvPr>
        </p:nvSpPr>
        <p:spPr/>
        <p:txBody>
          <a:bodyPr/>
          <a:lstStyle>
            <a:lvl1pPr>
              <a:defRPr/>
            </a:lvl1pPr>
          </a:lstStyle>
          <a:p>
            <a:fld id="{D3A9185E-CA9E-4077-A750-C68274C01EF7}" type="slidenum">
              <a:rPr lang="zh-CN" altLang="en-US" smtClean="0"/>
              <a:t>‹#›</a:t>
            </a:fld>
            <a:endParaRPr lang="zh-CN" altLang="en-US"/>
          </a:p>
        </p:txBody>
      </p:sp>
    </p:spTree>
    <p:extLst>
      <p:ext uri="{BB962C8B-B14F-4D97-AF65-F5344CB8AC3E}">
        <p14:creationId xmlns:p14="http://schemas.microsoft.com/office/powerpoint/2010/main" val="309377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xmlns="" id="{46B09967-B8B1-4D63-9F05-79937088B203}"/>
              </a:ext>
            </a:extLst>
          </p:cNvPr>
          <p:cNvSpPr>
            <a:spLocks noGrp="1"/>
          </p:cNvSpPr>
          <p:nvPr>
            <p:ph type="dt" sz="half" idx="10"/>
          </p:nvPr>
        </p:nvSpPr>
        <p:spPr/>
        <p:txBody>
          <a:bodyPr/>
          <a:lstStyle>
            <a:lvl1pPr>
              <a:defRPr/>
            </a:lvl1pPr>
          </a:lstStyle>
          <a:p>
            <a:fld id="{5B1F0631-B1B7-4314-8563-9668BEF6ADA2}" type="datetimeFigureOut">
              <a:rPr lang="zh-CN" altLang="en-US" smtClean="0"/>
              <a:t>2020/11/29</a:t>
            </a:fld>
            <a:endParaRPr lang="zh-CN" altLang="en-US"/>
          </a:p>
        </p:txBody>
      </p:sp>
      <p:sp>
        <p:nvSpPr>
          <p:cNvPr id="5" name="页脚占位符 4">
            <a:extLst>
              <a:ext uri="{FF2B5EF4-FFF2-40B4-BE49-F238E27FC236}">
                <a16:creationId xmlns:a16="http://schemas.microsoft.com/office/drawing/2014/main" xmlns="" id="{61CB8744-6BD4-4619-90D8-6D2A60FD765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xmlns="" id="{4550C7C8-AF0E-4F00-BF8D-6412526E5580}"/>
              </a:ext>
            </a:extLst>
          </p:cNvPr>
          <p:cNvSpPr>
            <a:spLocks noGrp="1"/>
          </p:cNvSpPr>
          <p:nvPr>
            <p:ph type="sldNum" sz="quarter" idx="12"/>
          </p:nvPr>
        </p:nvSpPr>
        <p:spPr/>
        <p:txBody>
          <a:bodyPr/>
          <a:lstStyle>
            <a:lvl1pPr>
              <a:defRPr/>
            </a:lvl1pPr>
          </a:lstStyle>
          <a:p>
            <a:fld id="{D3A9185E-CA9E-4077-A750-C68274C01EF7}" type="slidenum">
              <a:rPr lang="zh-CN" altLang="en-US" smtClean="0"/>
              <a:t>‹#›</a:t>
            </a:fld>
            <a:endParaRPr lang="zh-CN" altLang="en-US"/>
          </a:p>
        </p:txBody>
      </p:sp>
    </p:spTree>
    <p:extLst>
      <p:ext uri="{BB962C8B-B14F-4D97-AF65-F5344CB8AC3E}">
        <p14:creationId xmlns:p14="http://schemas.microsoft.com/office/powerpoint/2010/main" val="37141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文本框 6">
            <a:extLst>
              <a:ext uri="{FF2B5EF4-FFF2-40B4-BE49-F238E27FC236}">
                <a16:creationId xmlns:a16="http://schemas.microsoft.com/office/drawing/2014/main" xmlns="" id="{BC328750-6A91-43D4-8A33-270F9B2A5F26}"/>
              </a:ext>
            </a:extLst>
          </p:cNvPr>
          <p:cNvSpPr txBox="1">
            <a:spLocks noChangeArrowheads="1"/>
          </p:cNvSpPr>
          <p:nvPr/>
        </p:nvSpPr>
        <p:spPr bwMode="auto">
          <a:xfrm>
            <a:off x="468313" y="166690"/>
            <a:ext cx="3349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a:solidFill>
                  <a:srgbClr val="00B050"/>
                </a:solidFill>
                <a:latin typeface="黑体" panose="02010609060101010101" pitchFamily="49" charset="-122"/>
                <a:ea typeface="黑体" panose="02010609060101010101" pitchFamily="49" charset="-122"/>
              </a:rPr>
              <a:t>数</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学</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一</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本</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通</a:t>
            </a:r>
          </a:p>
        </p:txBody>
      </p:sp>
      <p:sp>
        <p:nvSpPr>
          <p:cNvPr id="4" name="矩形 7">
            <a:extLst>
              <a:ext uri="{FF2B5EF4-FFF2-40B4-BE49-F238E27FC236}">
                <a16:creationId xmlns:a16="http://schemas.microsoft.com/office/drawing/2014/main" xmlns="" id="{D0863E96-FBCF-4F4A-B4C5-9BC2AAB0D73A}"/>
              </a:ext>
            </a:extLst>
          </p:cNvPr>
          <p:cNvSpPr>
            <a:spLocks noChangeArrowheads="1"/>
          </p:cNvSpPr>
          <p:nvPr/>
        </p:nvSpPr>
        <p:spPr bwMode="auto">
          <a:xfrm>
            <a:off x="8001001" y="204788"/>
            <a:ext cx="509588"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dirty="0">
                <a:solidFill>
                  <a:srgbClr val="00B050"/>
                </a:solidFill>
                <a:latin typeface="黑体" panose="02010609060101010101" pitchFamily="49" charset="-122"/>
                <a:ea typeface="黑体" panose="02010609060101010101" pitchFamily="49" charset="-122"/>
              </a:rPr>
              <a:t>八年级 下册</a:t>
            </a:r>
          </a:p>
        </p:txBody>
      </p:sp>
      <p:sp>
        <p:nvSpPr>
          <p:cNvPr id="2" name="标题 1"/>
          <p:cNvSpPr>
            <a:spLocks noGrp="1"/>
          </p:cNvSpPr>
          <p:nvPr>
            <p:ph type="ctrTitle"/>
          </p:nvPr>
        </p:nvSpPr>
        <p:spPr>
          <a:xfrm>
            <a:off x="1981200" y="209868"/>
            <a:ext cx="5429250" cy="2609532"/>
          </a:xfrm>
        </p:spPr>
        <p:txBody>
          <a:bodyPr anchor="b"/>
          <a:lstStyle>
            <a:lvl1pPr algn="ctr">
              <a:defRPr sz="4500"/>
            </a:lvl1pPr>
          </a:lstStyle>
          <a:p>
            <a:r>
              <a:rPr lang="zh-CN" altLang="en-US"/>
              <a:t>单击此处编辑母版标题样式</a:t>
            </a:r>
          </a:p>
        </p:txBody>
      </p:sp>
      <p:sp>
        <p:nvSpPr>
          <p:cNvPr id="5" name="日期占位符 3">
            <a:extLst>
              <a:ext uri="{FF2B5EF4-FFF2-40B4-BE49-F238E27FC236}">
                <a16:creationId xmlns:a16="http://schemas.microsoft.com/office/drawing/2014/main" xmlns="" id="{CD66BD1F-6664-4683-B6A3-19CFE9B34EAA}"/>
              </a:ext>
            </a:extLst>
          </p:cNvPr>
          <p:cNvSpPr>
            <a:spLocks noGrp="1"/>
          </p:cNvSpPr>
          <p:nvPr>
            <p:ph type="dt" sz="half" idx="10"/>
          </p:nvPr>
        </p:nvSpPr>
        <p:spPr/>
        <p:txBody>
          <a:bodyPr/>
          <a:lstStyle>
            <a:lvl1pPr>
              <a:defRPr/>
            </a:lvl1pPr>
          </a:lstStyle>
          <a:p>
            <a:fld id="{B5FE8ED0-8C14-42B6-819D-E3C61C53E214}" type="datetimeFigureOut">
              <a:rPr lang="zh-CN" altLang="en-US" smtClean="0"/>
              <a:t>2020/11/29</a:t>
            </a:fld>
            <a:endParaRPr lang="zh-CN" altLang="en-US"/>
          </a:p>
        </p:txBody>
      </p:sp>
      <p:sp>
        <p:nvSpPr>
          <p:cNvPr id="6" name="页脚占位符 4">
            <a:extLst>
              <a:ext uri="{FF2B5EF4-FFF2-40B4-BE49-F238E27FC236}">
                <a16:creationId xmlns:a16="http://schemas.microsoft.com/office/drawing/2014/main" xmlns="" id="{FB0DD084-E795-43A3-8A62-38A6082AD3D2}"/>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xmlns="" id="{D4C56239-89B9-4CCC-8C69-D65011E7568B}"/>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42462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6">
            <a:extLst>
              <a:ext uri="{FF2B5EF4-FFF2-40B4-BE49-F238E27FC236}">
                <a16:creationId xmlns:a16="http://schemas.microsoft.com/office/drawing/2014/main" xmlns="" id="{2D681069-3D43-47B2-8F9B-CF4AB0A30AE4}"/>
              </a:ext>
            </a:extLst>
          </p:cNvPr>
          <p:cNvSpPr>
            <a:spLocks noChangeArrowheads="1"/>
          </p:cNvSpPr>
          <p:nvPr/>
        </p:nvSpPr>
        <p:spPr bwMode="auto">
          <a:xfrm rot="19807880">
            <a:off x="1149351" y="2810173"/>
            <a:ext cx="73072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5400" dirty="0">
                <a:solidFill>
                  <a:srgbClr val="F2F2F2"/>
                </a:solidFill>
                <a:latin typeface="楷体" panose="02010609060101010101" pitchFamily="49" charset="-122"/>
                <a:ea typeface="楷体" panose="02010609060101010101" pitchFamily="49" charset="-122"/>
              </a:rPr>
              <a:t>2021</a:t>
            </a:r>
            <a:r>
              <a:rPr lang="zh-CN" altLang="en-US" sz="5400" dirty="0">
                <a:solidFill>
                  <a:srgbClr val="F2F2F2"/>
                </a:solidFill>
                <a:latin typeface="楷体" panose="02010609060101010101" pitchFamily="49" charset="-122"/>
                <a:ea typeface="楷体" panose="02010609060101010101" pitchFamily="49" charset="-122"/>
              </a:rPr>
              <a:t>版数学一本通八下</a:t>
            </a:r>
          </a:p>
        </p:txBody>
      </p:sp>
      <p:sp>
        <p:nvSpPr>
          <p:cNvPr id="3" name="日期占位符 1">
            <a:extLst>
              <a:ext uri="{FF2B5EF4-FFF2-40B4-BE49-F238E27FC236}">
                <a16:creationId xmlns:a16="http://schemas.microsoft.com/office/drawing/2014/main" xmlns="" id="{A6D95F23-3C65-4F33-9D1F-91633B26A893}"/>
              </a:ext>
            </a:extLst>
          </p:cNvPr>
          <p:cNvSpPr>
            <a:spLocks noGrp="1"/>
          </p:cNvSpPr>
          <p:nvPr>
            <p:ph type="dt" sz="half" idx="10"/>
          </p:nvPr>
        </p:nvSpPr>
        <p:spPr/>
        <p:txBody>
          <a:bodyPr/>
          <a:lstStyle>
            <a:lvl1pPr>
              <a:defRPr/>
            </a:lvl1pPr>
          </a:lstStyle>
          <a:p>
            <a:fld id="{B5FE8ED0-8C14-42B6-819D-E3C61C53E214}" type="datetimeFigureOut">
              <a:rPr lang="zh-CN" altLang="en-US" smtClean="0"/>
              <a:t>2020/11/29</a:t>
            </a:fld>
            <a:endParaRPr lang="zh-CN" altLang="en-US"/>
          </a:p>
        </p:txBody>
      </p:sp>
      <p:sp>
        <p:nvSpPr>
          <p:cNvPr id="4" name="页脚占位符 2">
            <a:extLst>
              <a:ext uri="{FF2B5EF4-FFF2-40B4-BE49-F238E27FC236}">
                <a16:creationId xmlns:a16="http://schemas.microsoft.com/office/drawing/2014/main" xmlns="" id="{F0D9BA92-4486-4290-B5E4-14C37428187F}"/>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xmlns="" id="{D5B544FC-2C0A-4D69-805D-5C6AC6BFE622}"/>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79441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xmlns="" id="{084055F8-0DDA-409B-B653-77E64BACB3ED}"/>
              </a:ext>
            </a:extLst>
          </p:cNvPr>
          <p:cNvSpPr>
            <a:spLocks noGrp="1"/>
          </p:cNvSpPr>
          <p:nvPr>
            <p:ph type="dt" sz="half" idx="10"/>
          </p:nvPr>
        </p:nvSpPr>
        <p:spPr/>
        <p:txBody>
          <a:bodyPr/>
          <a:lstStyle>
            <a:lvl1pPr>
              <a:defRPr/>
            </a:lvl1pPr>
          </a:lstStyle>
          <a:p>
            <a:fld id="{B5FE8ED0-8C14-42B6-819D-E3C61C53E214}" type="datetimeFigureOut">
              <a:rPr lang="zh-CN" altLang="en-US" smtClean="0"/>
              <a:t>2020/11/29</a:t>
            </a:fld>
            <a:endParaRPr lang="zh-CN" altLang="en-US"/>
          </a:p>
        </p:txBody>
      </p:sp>
      <p:sp>
        <p:nvSpPr>
          <p:cNvPr id="5" name="页脚占位符 4">
            <a:extLst>
              <a:ext uri="{FF2B5EF4-FFF2-40B4-BE49-F238E27FC236}">
                <a16:creationId xmlns:a16="http://schemas.microsoft.com/office/drawing/2014/main" xmlns="" id="{CA93A5B7-0EC4-492B-96E3-8065846076A6}"/>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xmlns="" id="{A659F910-89CB-4C4D-BFA8-7EEC2A9D796D}"/>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291856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xmlns="" id="{46B09967-B8B1-4D63-9F05-79937088B203}"/>
              </a:ext>
            </a:extLst>
          </p:cNvPr>
          <p:cNvSpPr>
            <a:spLocks noGrp="1"/>
          </p:cNvSpPr>
          <p:nvPr>
            <p:ph type="dt" sz="half" idx="10"/>
          </p:nvPr>
        </p:nvSpPr>
        <p:spPr/>
        <p:txBody>
          <a:bodyPr/>
          <a:lstStyle>
            <a:lvl1pPr>
              <a:defRPr/>
            </a:lvl1pPr>
          </a:lstStyle>
          <a:p>
            <a:fld id="{B5FE8ED0-8C14-42B6-819D-E3C61C53E214}" type="datetimeFigureOut">
              <a:rPr lang="zh-CN" altLang="en-US" smtClean="0"/>
              <a:t>2020/11/29</a:t>
            </a:fld>
            <a:endParaRPr lang="zh-CN" altLang="en-US"/>
          </a:p>
        </p:txBody>
      </p:sp>
      <p:sp>
        <p:nvSpPr>
          <p:cNvPr id="5" name="页脚占位符 4">
            <a:extLst>
              <a:ext uri="{FF2B5EF4-FFF2-40B4-BE49-F238E27FC236}">
                <a16:creationId xmlns:a16="http://schemas.microsoft.com/office/drawing/2014/main" xmlns="" id="{61CB8744-6BD4-4619-90D8-6D2A60FD765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xmlns="" id="{4550C7C8-AF0E-4F00-BF8D-6412526E5580}"/>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209354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5FE8ED0-8C14-42B6-819D-E3C61C53E214}" type="datetimeFigureOut">
              <a:rPr lang="zh-CN" altLang="en-US" smtClean="0"/>
              <a:t>2020/11/29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579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xmlns="" id="{82258010-548F-4E84-8537-0922E0CD7596}"/>
              </a:ext>
            </a:extLst>
          </p:cNvPr>
          <p:cNvSpPr>
            <a:spLocks noGrp="1" noChangeArrowheads="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 name="文本占位符 2">
            <a:extLst>
              <a:ext uri="{FF2B5EF4-FFF2-40B4-BE49-F238E27FC236}">
                <a16:creationId xmlns:a16="http://schemas.microsoft.com/office/drawing/2014/main" xmlns="" id="{ECBCB5CA-5E67-4503-8A6D-05D6118A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EE3311C-9B11-42A5-9386-D341F37AC632}"/>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hangingPunct="1">
              <a:defRPr sz="900" smtClean="0">
                <a:solidFill>
                  <a:schemeClr val="tx1">
                    <a:tint val="75000"/>
                  </a:schemeClr>
                </a:solidFill>
              </a:defRPr>
            </a:lvl1pPr>
          </a:lstStyle>
          <a:p>
            <a:fld id="{5B1F0631-B1B7-4314-8563-9668BEF6ADA2}" type="datetimeFigureOut">
              <a:rPr lang="zh-CN" altLang="en-US" smtClean="0"/>
              <a:t>2020/11/29</a:t>
            </a:fld>
            <a:endParaRPr lang="zh-CN" altLang="en-US"/>
          </a:p>
        </p:txBody>
      </p:sp>
      <p:sp>
        <p:nvSpPr>
          <p:cNvPr id="5" name="页脚占位符 4">
            <a:extLst>
              <a:ext uri="{FF2B5EF4-FFF2-40B4-BE49-F238E27FC236}">
                <a16:creationId xmlns:a16="http://schemas.microsoft.com/office/drawing/2014/main" xmlns="" id="{8393BE77-CFA9-4C3E-906C-289A578098D8}"/>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36FAC60-4B33-4E9D-BDAA-D98EB5F0A12F}"/>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fld id="{D3A9185E-CA9E-4077-A750-C68274C01EF7}" type="slidenum">
              <a:rPr lang="zh-CN" altLang="en-US" smtClean="0"/>
              <a:t>‹#›</a:t>
            </a:fld>
            <a:endParaRPr lang="zh-CN" altLang="en-US"/>
          </a:p>
        </p:txBody>
      </p:sp>
    </p:spTree>
    <p:extLst>
      <p:ext uri="{BB962C8B-B14F-4D97-AF65-F5344CB8AC3E}">
        <p14:creationId xmlns:p14="http://schemas.microsoft.com/office/powerpoint/2010/main" val="39034108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xmlns="" id="{82258010-548F-4E84-8537-0922E0CD7596}"/>
              </a:ext>
            </a:extLst>
          </p:cNvPr>
          <p:cNvSpPr>
            <a:spLocks noGrp="1" noChangeArrowheads="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 name="文本占位符 2">
            <a:extLst>
              <a:ext uri="{FF2B5EF4-FFF2-40B4-BE49-F238E27FC236}">
                <a16:creationId xmlns:a16="http://schemas.microsoft.com/office/drawing/2014/main" xmlns="" id="{ECBCB5CA-5E67-4503-8A6D-05D6118A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xmlns="" id="{7EE3311C-9B11-42A5-9386-D341F37AC632}"/>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hangingPunct="1">
              <a:defRPr sz="900" smtClean="0">
                <a:solidFill>
                  <a:schemeClr val="tx1">
                    <a:tint val="75000"/>
                  </a:schemeClr>
                </a:solidFill>
              </a:defRPr>
            </a:lvl1pPr>
          </a:lstStyle>
          <a:p>
            <a:fld id="{B5FE8ED0-8C14-42B6-819D-E3C61C53E214}" type="datetimeFigureOut">
              <a:rPr lang="zh-CN" altLang="en-US" smtClean="0"/>
              <a:t>2020/11/29</a:t>
            </a:fld>
            <a:endParaRPr lang="zh-CN" altLang="en-US"/>
          </a:p>
        </p:txBody>
      </p:sp>
      <p:sp>
        <p:nvSpPr>
          <p:cNvPr id="5" name="页脚占位符 4">
            <a:extLst>
              <a:ext uri="{FF2B5EF4-FFF2-40B4-BE49-F238E27FC236}">
                <a16:creationId xmlns:a16="http://schemas.microsoft.com/office/drawing/2014/main" xmlns="" id="{8393BE77-CFA9-4C3E-906C-289A578098D8}"/>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36FAC60-4B33-4E9D-BDAA-D98EB5F0A12F}"/>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10767106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algn="l" defTabSz="685800" rtl="0" eaLnBrk="1" fontAlgn="base" hangingPunct="1">
        <a:lnSpc>
          <a:spcPct val="90000"/>
        </a:lnSpc>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3600" b="1" kern="1200" baseline="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FE8ED0-8C14-42B6-819D-E3C61C53E214}" type="datetimeFigureOut">
              <a:rPr lang="zh-CN" altLang="en-US" smtClean="0"/>
              <a:t>2020/11/29</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71341F-6314-4C48-A93B-03B7EDB54515}"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6039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5.png"/><Relationship Id="rId7" Type="http://schemas.openxmlformats.org/officeDocument/2006/relationships/oleObject" Target="../embeddings/oleObject2.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image" Target="../media/image16.tiff"/><Relationship Id="rId9"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1A7BF1F-FAD0-453B-A644-469858FB3A34}"/>
              </a:ext>
            </a:extLst>
          </p:cNvPr>
          <p:cNvSpPr>
            <a:spLocks noGrp="1"/>
          </p:cNvSpPr>
          <p:nvPr>
            <p:ph type="ctrTitle"/>
          </p:nvPr>
        </p:nvSpPr>
        <p:spPr/>
        <p:txBody>
          <a:bodyPr/>
          <a:lstStyle/>
          <a:p>
            <a:pPr algn="l"/>
            <a:r>
              <a:rPr lang="zh-CN" altLang="en-US" sz="4000" dirty="0"/>
              <a:t>第</a:t>
            </a:r>
            <a:r>
              <a:rPr lang="en-US" altLang="zh-CN" sz="4000" dirty="0"/>
              <a:t>46</a:t>
            </a:r>
            <a:r>
              <a:rPr lang="zh-CN" altLang="en-US" sz="4000" dirty="0"/>
              <a:t>课时</a:t>
            </a:r>
            <a:r>
              <a:rPr lang="en-US" altLang="zh-CN" dirty="0"/>
              <a:t/>
            </a:r>
            <a:br>
              <a:rPr lang="en-US" altLang="zh-CN" dirty="0"/>
            </a:br>
            <a:r>
              <a:rPr lang="zh-CN" altLang="en-US" dirty="0"/>
              <a:t> </a:t>
            </a:r>
            <a:r>
              <a:rPr lang="en-US" altLang="zh-CN" dirty="0"/>
              <a:t/>
            </a:r>
            <a:br>
              <a:rPr lang="en-US" altLang="zh-CN" dirty="0"/>
            </a:br>
            <a:r>
              <a:rPr lang="zh-CN" altLang="en-US" dirty="0"/>
              <a:t>三角形的中位线</a:t>
            </a:r>
          </a:p>
        </p:txBody>
      </p:sp>
    </p:spTree>
    <p:extLst>
      <p:ext uri="{BB962C8B-B14F-4D97-AF65-F5344CB8AC3E}">
        <p14:creationId xmlns:p14="http://schemas.microsoft.com/office/powerpoint/2010/main" val="76012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6532C9B1-FB1B-4073-A284-D21C24101BBD}"/>
              </a:ext>
            </a:extLst>
          </p:cNvPr>
          <p:cNvSpPr txBox="1"/>
          <p:nvPr/>
        </p:nvSpPr>
        <p:spPr>
          <a:xfrm>
            <a:off x="958850" y="800045"/>
            <a:ext cx="7619542" cy="1754326"/>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11.</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BE,CD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交于点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O,F,G</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OB,OC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连接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DF</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FG</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EG</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DE,</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求证</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:DF  EG.</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xmlns="" id="{A5985DFE-CA81-461B-9137-BAA089BA624E}"/>
                  </a:ext>
                </a:extLst>
              </p:cNvPr>
              <p:cNvSpPr txBox="1"/>
              <p:nvPr/>
            </p:nvSpPr>
            <p:spPr>
              <a:xfrm>
                <a:off x="762000" y="4119871"/>
                <a:ext cx="8382000" cy="1443921"/>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方法一</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证四边形</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DEGF</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是平行四边形</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方法二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连接</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AO,</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FD  </a:t>
                </a:r>
                <a14:m>
                  <m:oMath xmlns:m="http://schemas.openxmlformats.org/officeDocument/2006/math">
                    <m:f>
                      <m:fPr>
                        <m:ctrlPr>
                          <a:rPr lang="zh-CN" altLang="zh-CN" sz="3600" b="1" i="1">
                            <a:solidFill>
                              <a:srgbClr val="FF0000"/>
                            </a:solidFill>
                            <a:effectLst/>
                            <a:latin typeface="Cambria Math"/>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AO  GE.</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A5985DFE-CA81-461B-9137-BAA089BA624E}"/>
                  </a:ext>
                </a:extLst>
              </p:cNvPr>
              <p:cNvSpPr txBox="1">
                <a:spLocks noRot="1" noChangeAspect="1" noMove="1" noResize="1" noEditPoints="1" noAdjustHandles="1" noChangeArrowheads="1" noChangeShapeType="1" noTextEdit="1"/>
              </p:cNvSpPr>
              <p:nvPr/>
            </p:nvSpPr>
            <p:spPr>
              <a:xfrm>
                <a:off x="762000" y="4119871"/>
                <a:ext cx="8382000" cy="1443921"/>
              </a:xfrm>
              <a:prstGeom prst="rect">
                <a:avLst/>
              </a:prstGeom>
              <a:blipFill>
                <a:blip r:embed="rId3"/>
                <a:stretch>
                  <a:fillRect l="-2182" t="-6751" r="-218" b="-4641"/>
                </a:stretch>
              </a:blipFill>
            </p:spPr>
            <p:txBody>
              <a:bodyPr/>
              <a:lstStyle/>
              <a:p>
                <a:r>
                  <a:rPr lang="zh-CN" altLang="en-US">
                    <a:noFill/>
                  </a:rPr>
                  <a:t> </a:t>
                </a:r>
              </a:p>
            </p:txBody>
          </p:sp>
        </mc:Fallback>
      </mc:AlternateContent>
      <p:pic>
        <p:nvPicPr>
          <p:cNvPr id="8" name="image511.jpeg">
            <a:extLst>
              <a:ext uri="{FF2B5EF4-FFF2-40B4-BE49-F238E27FC236}">
                <a16:creationId xmlns:a16="http://schemas.microsoft.com/office/drawing/2014/main" xmlns="" id="{C871C804-29D9-4558-89A1-6DA1825E5641}"/>
              </a:ext>
            </a:extLst>
          </p:cNvPr>
          <p:cNvPicPr/>
          <p:nvPr/>
        </p:nvPicPr>
        <p:blipFill>
          <a:blip r:embed="rId4" cstate="print"/>
          <a:stretch>
            <a:fillRect/>
          </a:stretch>
        </p:blipFill>
        <p:spPr>
          <a:xfrm>
            <a:off x="5817100" y="2554371"/>
            <a:ext cx="1619885" cy="1547495"/>
          </a:xfrm>
          <a:prstGeom prst="rect">
            <a:avLst/>
          </a:prstGeom>
        </p:spPr>
      </p:pic>
      <p:sp>
        <p:nvSpPr>
          <p:cNvPr id="9" name="文本框 8">
            <a:extLst>
              <a:ext uri="{FF2B5EF4-FFF2-40B4-BE49-F238E27FC236}">
                <a16:creationId xmlns:a16="http://schemas.microsoft.com/office/drawing/2014/main" xmlns="" id="{B359BD87-C969-4F5F-8AF7-AA59D5B77B7A}"/>
              </a:ext>
            </a:extLst>
          </p:cNvPr>
          <p:cNvSpPr txBox="1"/>
          <p:nvPr/>
        </p:nvSpPr>
        <p:spPr>
          <a:xfrm>
            <a:off x="4572000" y="3649602"/>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11</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graphicFrame>
        <p:nvGraphicFramePr>
          <p:cNvPr id="3" name="对象 2">
            <a:extLst>
              <a:ext uri="{FF2B5EF4-FFF2-40B4-BE49-F238E27FC236}">
                <a16:creationId xmlns:a16="http://schemas.microsoft.com/office/drawing/2014/main" xmlns="" id="{896D7DA4-860D-44EA-BCEA-915BF0DDD7BB}"/>
              </a:ext>
            </a:extLst>
          </p:cNvPr>
          <p:cNvGraphicFramePr>
            <a:graphicFrameLocks noChangeAspect="1"/>
          </p:cNvGraphicFramePr>
          <p:nvPr>
            <p:extLst>
              <p:ext uri="{D42A27DB-BD31-4B8C-83A1-F6EECF244321}">
                <p14:modId xmlns:p14="http://schemas.microsoft.com/office/powerpoint/2010/main" val="351233101"/>
              </p:ext>
            </p:extLst>
          </p:nvPr>
        </p:nvGraphicFramePr>
        <p:xfrm>
          <a:off x="4508500" y="3321050"/>
          <a:ext cx="127000" cy="215900"/>
        </p:xfrm>
        <a:graphic>
          <a:graphicData uri="http://schemas.openxmlformats.org/presentationml/2006/ole">
            <mc:AlternateContent xmlns:mc="http://schemas.openxmlformats.org/markup-compatibility/2006">
              <mc:Choice xmlns:v="urn:schemas-microsoft-com:vml" Requires="v">
                <p:oleObj spid="_x0000_s1040" name="公式" r:id="rId5" imgW="126720" imgH="215640" progId="Equation.3">
                  <p:embed/>
                </p:oleObj>
              </mc:Choice>
              <mc:Fallback>
                <p:oleObj name="公式" r:id="rId5" imgW="126720" imgH="215640" progId="Equation.3">
                  <p:embed/>
                  <p:pic>
                    <p:nvPicPr>
                      <p:cNvPr id="0" name=""/>
                      <p:cNvPicPr/>
                      <p:nvPr/>
                    </p:nvPicPr>
                    <p:blipFill>
                      <a:blip r:embed="rId6"/>
                      <a:stretch>
                        <a:fillRect/>
                      </a:stretch>
                    </p:blipFill>
                    <p:spPr>
                      <a:xfrm>
                        <a:off x="4508500" y="3321050"/>
                        <a:ext cx="127000" cy="2159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xmlns="" id="{ACD801B9-354A-4283-A4C6-37BF019E1673}"/>
              </a:ext>
            </a:extLst>
          </p:cNvPr>
          <p:cNvGraphicFramePr>
            <a:graphicFrameLocks noChangeAspect="1"/>
          </p:cNvGraphicFramePr>
          <p:nvPr>
            <p:extLst>
              <p:ext uri="{D42A27DB-BD31-4B8C-83A1-F6EECF244321}">
                <p14:modId xmlns:p14="http://schemas.microsoft.com/office/powerpoint/2010/main" val="1788139488"/>
              </p:ext>
            </p:extLst>
          </p:nvPr>
        </p:nvGraphicFramePr>
        <p:xfrm>
          <a:off x="4991100" y="4862513"/>
          <a:ext cx="476250" cy="501650"/>
        </p:xfrm>
        <a:graphic>
          <a:graphicData uri="http://schemas.openxmlformats.org/presentationml/2006/ole">
            <mc:AlternateContent xmlns:mc="http://schemas.openxmlformats.org/markup-compatibility/2006">
              <mc:Choice xmlns:v="urn:schemas-microsoft-com:vml" Requires="v">
                <p:oleObj spid="_x0000_s1041" name="Equation" r:id="rId7" imgW="228600" imgH="241200" progId="Equation.DSMT4">
                  <p:embed/>
                </p:oleObj>
              </mc:Choice>
              <mc:Fallback>
                <p:oleObj name="Equation" r:id="rId7" imgW="228600" imgH="241200" progId="Equation.DSMT4">
                  <p:embed/>
                  <p:pic>
                    <p:nvPicPr>
                      <p:cNvPr id="0" name=""/>
                      <p:cNvPicPr/>
                      <p:nvPr/>
                    </p:nvPicPr>
                    <p:blipFill>
                      <a:blip r:embed="rId8"/>
                      <a:stretch>
                        <a:fillRect/>
                      </a:stretch>
                    </p:blipFill>
                    <p:spPr>
                      <a:xfrm>
                        <a:off x="4991100" y="4862513"/>
                        <a:ext cx="476250" cy="501650"/>
                      </a:xfrm>
                      <a:prstGeom prst="rect">
                        <a:avLst/>
                      </a:prstGeom>
                      <a:solidFill>
                        <a:schemeClr val="bg1"/>
                      </a:solidFill>
                      <a:ln>
                        <a:noFill/>
                      </a:ln>
                    </p:spPr>
                  </p:pic>
                </p:oleObj>
              </mc:Fallback>
            </mc:AlternateContent>
          </a:graphicData>
        </a:graphic>
      </p:graphicFrame>
      <p:graphicFrame>
        <p:nvGraphicFramePr>
          <p:cNvPr id="12" name="对象 11">
            <a:extLst>
              <a:ext uri="{FF2B5EF4-FFF2-40B4-BE49-F238E27FC236}">
                <a16:creationId xmlns:a16="http://schemas.microsoft.com/office/drawing/2014/main" xmlns="" id="{02880E3C-9F84-44AB-8E0D-0702F8950A22}"/>
              </a:ext>
            </a:extLst>
          </p:cNvPr>
          <p:cNvGraphicFramePr>
            <a:graphicFrameLocks noChangeAspect="1"/>
          </p:cNvGraphicFramePr>
          <p:nvPr>
            <p:extLst>
              <p:ext uri="{D42A27DB-BD31-4B8C-83A1-F6EECF244321}">
                <p14:modId xmlns:p14="http://schemas.microsoft.com/office/powerpoint/2010/main" val="1615029319"/>
              </p:ext>
            </p:extLst>
          </p:nvPr>
        </p:nvGraphicFramePr>
        <p:xfrm>
          <a:off x="4741862" y="1952625"/>
          <a:ext cx="422275" cy="528638"/>
        </p:xfrm>
        <a:graphic>
          <a:graphicData uri="http://schemas.openxmlformats.org/presentationml/2006/ole">
            <mc:AlternateContent xmlns:mc="http://schemas.openxmlformats.org/markup-compatibility/2006">
              <mc:Choice xmlns:v="urn:schemas-microsoft-com:vml" Requires="v">
                <p:oleObj spid="_x0000_s1042" name="公式" r:id="rId9" imgW="203040" imgH="253800" progId="Equation.3">
                  <p:embed/>
                </p:oleObj>
              </mc:Choice>
              <mc:Fallback>
                <p:oleObj name="公式" r:id="rId9" imgW="203040" imgH="253800" progId="Equation.3">
                  <p:embed/>
                  <p:pic>
                    <p:nvPicPr>
                      <p:cNvPr id="11" name="对象 10">
                        <a:extLst>
                          <a:ext uri="{FF2B5EF4-FFF2-40B4-BE49-F238E27FC236}">
                            <a16:creationId xmlns:a16="http://schemas.microsoft.com/office/drawing/2014/main" xmlns="" id="{ACD801B9-354A-4283-A4C6-37BF019E1673}"/>
                          </a:ext>
                        </a:extLst>
                      </p:cNvPr>
                      <p:cNvPicPr/>
                      <p:nvPr/>
                    </p:nvPicPr>
                    <p:blipFill>
                      <a:blip r:embed="rId10"/>
                      <a:stretch>
                        <a:fillRect/>
                      </a:stretch>
                    </p:blipFill>
                    <p:spPr>
                      <a:xfrm>
                        <a:off x="4741862" y="1952625"/>
                        <a:ext cx="422275" cy="528638"/>
                      </a:xfrm>
                      <a:prstGeom prst="rect">
                        <a:avLst/>
                      </a:prstGeom>
                      <a:solidFill>
                        <a:schemeClr val="bg1"/>
                      </a:solidFill>
                      <a:ln>
                        <a:noFill/>
                      </a:ln>
                    </p:spPr>
                  </p:pic>
                </p:oleObj>
              </mc:Fallback>
            </mc:AlternateContent>
          </a:graphicData>
        </a:graphic>
      </p:graphicFrame>
      <p:graphicFrame>
        <p:nvGraphicFramePr>
          <p:cNvPr id="14" name="对象 13">
            <a:extLst>
              <a:ext uri="{FF2B5EF4-FFF2-40B4-BE49-F238E27FC236}">
                <a16:creationId xmlns:a16="http://schemas.microsoft.com/office/drawing/2014/main" xmlns="" id="{F861B447-EDBD-4206-8406-3730EBD6BFD4}"/>
              </a:ext>
            </a:extLst>
          </p:cNvPr>
          <p:cNvGraphicFramePr>
            <a:graphicFrameLocks noChangeAspect="1"/>
          </p:cNvGraphicFramePr>
          <p:nvPr>
            <p:extLst>
              <p:ext uri="{D42A27DB-BD31-4B8C-83A1-F6EECF244321}">
                <p14:modId xmlns:p14="http://schemas.microsoft.com/office/powerpoint/2010/main" val="2496971889"/>
              </p:ext>
            </p:extLst>
          </p:nvPr>
        </p:nvGraphicFramePr>
        <p:xfrm>
          <a:off x="6127750" y="4862513"/>
          <a:ext cx="476250" cy="501650"/>
        </p:xfrm>
        <a:graphic>
          <a:graphicData uri="http://schemas.openxmlformats.org/presentationml/2006/ole">
            <mc:AlternateContent xmlns:mc="http://schemas.openxmlformats.org/markup-compatibility/2006">
              <mc:Choice xmlns:v="urn:schemas-microsoft-com:vml" Requires="v">
                <p:oleObj spid="_x0000_s1043" name="Equation" r:id="rId11" imgW="228600" imgH="241200" progId="Equation.DSMT4">
                  <p:embed/>
                </p:oleObj>
              </mc:Choice>
              <mc:Fallback>
                <p:oleObj name="Equation" r:id="rId11" imgW="228600" imgH="241200" progId="Equation.DSMT4">
                  <p:embed/>
                  <p:pic>
                    <p:nvPicPr>
                      <p:cNvPr id="11" name="对象 10">
                        <a:extLst>
                          <a:ext uri="{FF2B5EF4-FFF2-40B4-BE49-F238E27FC236}">
                            <a16:creationId xmlns:a16="http://schemas.microsoft.com/office/drawing/2014/main" xmlns="" id="{ACD801B9-354A-4283-A4C6-37BF019E1673}"/>
                          </a:ext>
                        </a:extLst>
                      </p:cNvPr>
                      <p:cNvPicPr/>
                      <p:nvPr/>
                    </p:nvPicPr>
                    <p:blipFill>
                      <a:blip r:embed="rId12"/>
                      <a:stretch>
                        <a:fillRect/>
                      </a:stretch>
                    </p:blipFill>
                    <p:spPr>
                      <a:xfrm>
                        <a:off x="6127750" y="4862513"/>
                        <a:ext cx="476250" cy="50165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32089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A4A15856-D116-4A97-BF78-7F0E24358FFD}"/>
              </a:ext>
            </a:extLst>
          </p:cNvPr>
          <p:cNvSpPr txBox="1"/>
          <p:nvPr/>
        </p:nvSpPr>
        <p:spPr>
          <a:xfrm>
            <a:off x="850900" y="770696"/>
            <a:ext cx="7594600" cy="1754326"/>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12.</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M</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的角平分线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且</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BD⊥AD,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AB=12,AC=18,</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MD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xmlns="" id="{65751BC1-3846-45DB-B0A9-83D7EF423085}"/>
                  </a:ext>
                </a:extLst>
              </p:cNvPr>
              <p:cNvSpPr txBox="1"/>
              <p:nvPr/>
            </p:nvSpPr>
            <p:spPr>
              <a:xfrm>
                <a:off x="850900" y="2961770"/>
                <a:ext cx="6203950" cy="1997919"/>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延长</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BD,</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交</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AC</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于</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E,</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△ABD≌△AED(ASA),</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可求</a:t>
                </a:r>
                <a:r>
                  <a:rPr lang="en-US" altLang="zh-CN" sz="3600" b="1" dirty="0" smtClean="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EC=6</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,∴DM=</a:t>
                </a:r>
                <a14:m>
                  <m:oMath xmlns:m="http://schemas.openxmlformats.org/officeDocument/2006/math">
                    <m:f>
                      <m:fPr>
                        <m:ctrlPr>
                          <a:rPr lang="zh-CN" altLang="zh-CN" sz="3600" b="1" i="1">
                            <a:solidFill>
                              <a:srgbClr val="FF0000"/>
                            </a:solidFill>
                            <a:effectLst/>
                            <a:latin typeface="Cambria Math"/>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EC=3.</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xmlns="" xmlns:a14="http://schemas.microsoft.com/office/drawing/2010/main" id="{65751BC1-3846-45DB-B0A9-83D7EF423085}"/>
                  </a:ext>
                </a:extLst>
              </p:cNvPr>
              <p:cNvSpPr txBox="1">
                <a:spLocks noRot="1" noChangeAspect="1" noMove="1" noResize="1" noEditPoints="1" noAdjustHandles="1" noChangeArrowheads="1" noChangeShapeType="1" noTextEdit="1"/>
              </p:cNvSpPr>
              <p:nvPr/>
            </p:nvSpPr>
            <p:spPr>
              <a:xfrm>
                <a:off x="850900" y="2961770"/>
                <a:ext cx="6203950" cy="1997919"/>
              </a:xfrm>
              <a:prstGeom prst="rect">
                <a:avLst/>
              </a:prstGeom>
              <a:blipFill rotWithShape="1">
                <a:blip r:embed="rId2"/>
                <a:stretch>
                  <a:fillRect l="-3048" t="-4573" b="-3049"/>
                </a:stretch>
              </a:blipFill>
            </p:spPr>
            <p:txBody>
              <a:bodyPr/>
              <a:lstStyle/>
              <a:p>
                <a:r>
                  <a:rPr lang="zh-CN" altLang="en-US">
                    <a:noFill/>
                  </a:rPr>
                  <a:t> </a:t>
                </a:r>
              </a:p>
            </p:txBody>
          </p:sp>
        </mc:Fallback>
      </mc:AlternateContent>
      <p:pic>
        <p:nvPicPr>
          <p:cNvPr id="6" name="image513.jpeg">
            <a:extLst>
              <a:ext uri="{FF2B5EF4-FFF2-40B4-BE49-F238E27FC236}">
                <a16:creationId xmlns:a16="http://schemas.microsoft.com/office/drawing/2014/main" xmlns="" id="{ECD5E453-2D45-4FC4-8213-3378E847B15D}"/>
              </a:ext>
            </a:extLst>
          </p:cNvPr>
          <p:cNvPicPr/>
          <p:nvPr/>
        </p:nvPicPr>
        <p:blipFill>
          <a:blip r:embed="rId3" cstate="print"/>
          <a:stretch>
            <a:fillRect/>
          </a:stretch>
        </p:blipFill>
        <p:spPr>
          <a:xfrm>
            <a:off x="5505110" y="2408548"/>
            <a:ext cx="3099480" cy="1343320"/>
          </a:xfrm>
          <a:prstGeom prst="rect">
            <a:avLst/>
          </a:prstGeom>
        </p:spPr>
      </p:pic>
      <p:sp>
        <p:nvSpPr>
          <p:cNvPr id="8" name="文本框 7">
            <a:extLst>
              <a:ext uri="{FF2B5EF4-FFF2-40B4-BE49-F238E27FC236}">
                <a16:creationId xmlns:a16="http://schemas.microsoft.com/office/drawing/2014/main" xmlns="" id="{57FC4074-1F16-4B10-A635-BFFD1E55BEEB}"/>
              </a:ext>
            </a:extLst>
          </p:cNvPr>
          <p:cNvSpPr txBox="1"/>
          <p:nvPr/>
        </p:nvSpPr>
        <p:spPr>
          <a:xfrm>
            <a:off x="6424367" y="3819284"/>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12</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36043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4B2535B5-8FFA-4CB8-8C4E-A07657A8AD2D}"/>
              </a:ext>
            </a:extLst>
          </p:cNvPr>
          <p:cNvSpPr txBox="1"/>
          <p:nvPr/>
        </p:nvSpPr>
        <p:spPr>
          <a:xfrm>
            <a:off x="628650" y="262002"/>
            <a:ext cx="8147050" cy="3231654"/>
          </a:xfrm>
          <a:prstGeom prst="rect">
            <a:avLst/>
          </a:prstGeom>
          <a:noFill/>
        </p:spPr>
        <p:txBody>
          <a:bodyPr wrap="square">
            <a:spAutoFit/>
          </a:bodyPr>
          <a:lstStyle/>
          <a:p>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13.(20·</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丹东</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为帮助贫困山区孩子学习</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某学校号召学生自愿捐书</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已知七</a:t>
            </a:r>
            <a:r>
              <a:rPr lang="zh-CN" altLang="zh-CN" sz="3400" b="1" dirty="0">
                <a:effectLst/>
                <a:latin typeface="黑体" panose="02010609060101010101" pitchFamily="49" charset="-122"/>
                <a:ea typeface="黑体" panose="02010609060101010101" pitchFamily="49" charset="-122"/>
                <a:cs typeface="微软雅黑" panose="020B0503020204020204" pitchFamily="34" charset="-122"/>
              </a:rPr>
              <a:t>､</a:t>
            </a:r>
            <a:r>
              <a:rPr lang="zh-CN" altLang="zh-CN" sz="3400" b="1" dirty="0">
                <a:effectLst/>
                <a:latin typeface="黑体" panose="02010609060101010101" pitchFamily="49" charset="-122"/>
                <a:ea typeface="黑体" panose="02010609060101010101" pitchFamily="49" charset="-122"/>
                <a:cs typeface="黑体" panose="02010609060101010101" pitchFamily="49" charset="-122"/>
              </a:rPr>
              <a:t>八年级同学捐书总数都是</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1800</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本</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八年级捐书人数比七年级多</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150</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人</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七年级人均捐书数量是八年级人均捐书数量的</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1.5</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倍</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400" b="1" dirty="0">
                <a:effectLst/>
                <a:latin typeface="黑体" panose="02010609060101010101" pitchFamily="49" charset="-122"/>
                <a:ea typeface="黑体" panose="02010609060101010101" pitchFamily="49" charset="-122"/>
                <a:cs typeface="Times New Roman" panose="02020603050405020304" pitchFamily="18" charset="0"/>
              </a:rPr>
              <a:t>求八年级捐书人数是多少</a:t>
            </a:r>
            <a:r>
              <a:rPr lang="en-US" altLang="zh-CN" sz="34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34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84197D46-DE59-478A-B54D-7FEB34162DB0}"/>
                  </a:ext>
                </a:extLst>
              </p:cNvPr>
              <p:cNvSpPr txBox="1"/>
              <p:nvPr/>
            </p:nvSpPr>
            <p:spPr>
              <a:xfrm>
                <a:off x="596900" y="3703459"/>
                <a:ext cx="8147050" cy="2940933"/>
              </a:xfrm>
              <a:prstGeom prst="rect">
                <a:avLst/>
              </a:prstGeom>
              <a:noFill/>
            </p:spPr>
            <p:txBody>
              <a:bodyPr wrap="square">
                <a:spAutoFit/>
              </a:bodyPr>
              <a:lstStyle/>
              <a:p>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设八年级捐书人数是</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人</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则七年级捐书人数是</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(x-150)</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人</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依题意有</a:t>
                </a:r>
                <a:endParaRPr lang="zh-CN" altLang="zh-CN" sz="34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14:m>
                  <m:oMath xmlns:m="http://schemas.openxmlformats.org/officeDocument/2006/math">
                    <m:f>
                      <m:fPr>
                        <m:ctrlPr>
                          <a:rPr lang="zh-CN" altLang="zh-CN" sz="3400" b="1" i="1">
                            <a:solidFill>
                              <a:srgbClr val="FF0000"/>
                            </a:solidFill>
                            <a:effectLst/>
                            <a:latin typeface="Cambria Math"/>
                            <a:ea typeface="Cambria Math" panose="02040503050406030204" pitchFamily="18" charset="0"/>
                            <a:cs typeface="Times New Roman" panose="02020603050405020304" pitchFamily="18" charset="0"/>
                          </a:rPr>
                        </m:ctrlPr>
                      </m:fPr>
                      <m:num>
                        <m:r>
                          <a:rPr lang="en-US" altLang="zh-CN" sz="34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𝟏𝟖𝟎𝟎</m:t>
                        </m:r>
                      </m:num>
                      <m:den>
                        <m:r>
                          <a:rPr lang="en-US" altLang="zh-CN" sz="34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×1.5=</a:t>
                </a:r>
                <a14:m>
                  <m:oMath xmlns:m="http://schemas.openxmlformats.org/officeDocument/2006/math">
                    <m:f>
                      <m:fPr>
                        <m:ctrlPr>
                          <a:rPr lang="zh-CN" altLang="zh-CN" sz="3400" b="1" i="1">
                            <a:solidFill>
                              <a:srgbClr val="FF0000"/>
                            </a:solidFill>
                            <a:effectLst/>
                            <a:latin typeface="Cambria Math"/>
                            <a:ea typeface="Cambria Math" panose="02040503050406030204" pitchFamily="18" charset="0"/>
                            <a:cs typeface="Times New Roman" panose="02020603050405020304" pitchFamily="18" charset="0"/>
                          </a:rPr>
                        </m:ctrlPr>
                      </m:fPr>
                      <m:num>
                        <m:r>
                          <a:rPr lang="en-US" altLang="zh-CN" sz="34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𝟏𝟖𝟎𝟎</m:t>
                        </m:r>
                      </m:num>
                      <m:den>
                        <m:r>
                          <a:rPr lang="en-US" altLang="zh-CN" sz="34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r>
                          <a:rPr lang="en-US" altLang="zh-CN" sz="34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4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𝟏𝟓𝟎</m:t>
                        </m:r>
                      </m:den>
                    </m:f>
                  </m:oMath>
                </a14:m>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x=450,</a:t>
                </a:r>
                <a:endParaRPr lang="zh-CN" altLang="zh-CN" sz="34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,x=450</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4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答</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八年级捐书人数是</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450</a:t>
                </a:r>
                <a:r>
                  <a:rPr lang="zh-CN"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人</a:t>
                </a:r>
                <a:r>
                  <a:rPr lang="en-US" altLang="zh-CN" sz="34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34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84197D46-DE59-478A-B54D-7FEB34162DB0}"/>
                  </a:ext>
                </a:extLst>
              </p:cNvPr>
              <p:cNvSpPr txBox="1">
                <a:spLocks noRot="1" noChangeAspect="1" noMove="1" noResize="1" noEditPoints="1" noAdjustHandles="1" noChangeArrowheads="1" noChangeShapeType="1" noTextEdit="1"/>
              </p:cNvSpPr>
              <p:nvPr/>
            </p:nvSpPr>
            <p:spPr>
              <a:xfrm>
                <a:off x="596900" y="3703459"/>
                <a:ext cx="8147050" cy="2940933"/>
              </a:xfrm>
              <a:prstGeom prst="rect">
                <a:avLst/>
              </a:prstGeom>
              <a:blipFill>
                <a:blip r:embed="rId2"/>
                <a:stretch>
                  <a:fillRect l="-2096" t="-3112" r="-225" b="-6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87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4EE3CDEF-F6C0-4886-AA58-54FAC2C2F42A}"/>
              </a:ext>
            </a:extLst>
          </p:cNvPr>
          <p:cNvSpPr txBox="1"/>
          <p:nvPr/>
        </p:nvSpPr>
        <p:spPr>
          <a:xfrm>
            <a:off x="641350" y="402396"/>
            <a:ext cx="7899400" cy="2308324"/>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连接三角形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_________</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的线段叫三角形的中位线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三角形的中位线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三角形的第三边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且</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第三边的</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a:t>
            </a:r>
            <a:r>
              <a:rPr lang="en-US" altLang="zh-CN" sz="36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DF682FB6-AD27-4941-A6DF-FCD21B868B2A}"/>
              </a:ext>
            </a:extLst>
          </p:cNvPr>
          <p:cNvSpPr txBox="1"/>
          <p:nvPr/>
        </p:nvSpPr>
        <p:spPr>
          <a:xfrm>
            <a:off x="733424" y="2708300"/>
            <a:ext cx="7899399" cy="3416320"/>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跷跷板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的支柱</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经过它的中点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且垂直于地面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垂足为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a:t>
            </a: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OD=50cm,</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当它的一端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着地时</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另一端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离地面的高度</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	(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A.25cm	B.50cm	</a:t>
            </a: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C.75cm	D.100cm</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7ADB637E-2C55-4C3F-A164-D3E28B10A9C5}"/>
              </a:ext>
            </a:extLst>
          </p:cNvPr>
          <p:cNvSpPr txBox="1"/>
          <p:nvPr/>
        </p:nvSpPr>
        <p:spPr>
          <a:xfrm>
            <a:off x="5753100" y="4352229"/>
            <a:ext cx="76835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D</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xmlns="" id="{72044DCB-213F-4C13-BCFB-C9078E9F9BED}"/>
              </a:ext>
            </a:extLst>
          </p:cNvPr>
          <p:cNvSpPr txBox="1"/>
          <p:nvPr/>
        </p:nvSpPr>
        <p:spPr>
          <a:xfrm>
            <a:off x="3597273" y="355019"/>
            <a:ext cx="4572000" cy="646331"/>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两边中点 </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xmlns="" id="{71E810E8-C701-4017-80F5-504383E7F93C}"/>
              </a:ext>
            </a:extLst>
          </p:cNvPr>
          <p:cNvSpPr txBox="1"/>
          <p:nvPr/>
        </p:nvSpPr>
        <p:spPr>
          <a:xfrm>
            <a:off x="6521450" y="883862"/>
            <a:ext cx="1670050" cy="646331"/>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平行</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xmlns="" id="{1EFDC9C0-9CB4-4C7D-9D0B-1A1DAD7B9E98}"/>
              </a:ext>
            </a:extLst>
          </p:cNvPr>
          <p:cNvSpPr txBox="1"/>
          <p:nvPr/>
        </p:nvSpPr>
        <p:spPr>
          <a:xfrm>
            <a:off x="4248150" y="1438090"/>
            <a:ext cx="2273300" cy="646331"/>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等于</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xmlns="" id="{E9E5012D-E1BA-452E-8136-A36A8E48CA9D}"/>
              </a:ext>
            </a:extLst>
          </p:cNvPr>
          <p:cNvSpPr txBox="1"/>
          <p:nvPr/>
        </p:nvSpPr>
        <p:spPr>
          <a:xfrm>
            <a:off x="939800" y="1979873"/>
            <a:ext cx="1974850" cy="646331"/>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一半</a:t>
            </a:r>
            <a:endParaRPr lang="zh-CN" altLang="en-US" sz="3600" dirty="0">
              <a:solidFill>
                <a:srgbClr val="FF0000"/>
              </a:solidFill>
              <a:latin typeface="楷体" panose="02010609060101010101" pitchFamily="49" charset="-122"/>
              <a:ea typeface="楷体" panose="02010609060101010101" pitchFamily="49" charset="-122"/>
            </a:endParaRPr>
          </a:p>
        </p:txBody>
      </p:sp>
      <p:pic>
        <p:nvPicPr>
          <p:cNvPr id="16" name="image501.jpeg">
            <a:extLst>
              <a:ext uri="{FF2B5EF4-FFF2-40B4-BE49-F238E27FC236}">
                <a16:creationId xmlns:a16="http://schemas.microsoft.com/office/drawing/2014/main" xmlns="" id="{7762734A-8576-42E8-8044-AB8F71276BC4}"/>
              </a:ext>
            </a:extLst>
          </p:cNvPr>
          <p:cNvPicPr/>
          <p:nvPr/>
        </p:nvPicPr>
        <p:blipFill>
          <a:blip r:embed="rId2" cstate="print"/>
          <a:stretch>
            <a:fillRect/>
          </a:stretch>
        </p:blipFill>
        <p:spPr>
          <a:xfrm>
            <a:off x="5878441" y="5142728"/>
            <a:ext cx="2638568" cy="1063988"/>
          </a:xfrm>
          <a:prstGeom prst="rect">
            <a:avLst/>
          </a:prstGeom>
        </p:spPr>
      </p:pic>
      <p:sp>
        <p:nvSpPr>
          <p:cNvPr id="18" name="文本框 17">
            <a:extLst>
              <a:ext uri="{FF2B5EF4-FFF2-40B4-BE49-F238E27FC236}">
                <a16:creationId xmlns:a16="http://schemas.microsoft.com/office/drawing/2014/main" xmlns="" id="{3CC526F0-D01A-4B18-8A25-DFAD79D7040A}"/>
              </a:ext>
            </a:extLst>
          </p:cNvPr>
          <p:cNvSpPr txBox="1"/>
          <p:nvPr/>
        </p:nvSpPr>
        <p:spPr>
          <a:xfrm>
            <a:off x="6362700" y="6350884"/>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2</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148120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7B58E5A6-75C5-4468-8055-2145F5FE6DDB}"/>
              </a:ext>
            </a:extLst>
          </p:cNvPr>
          <p:cNvSpPr txBox="1"/>
          <p:nvPr/>
        </p:nvSpPr>
        <p:spPr>
          <a:xfrm>
            <a:off x="723900" y="622245"/>
            <a:ext cx="7727950" cy="1754326"/>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分别为各边的中点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的周长为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10cm,</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则</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的周长为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a:t>
            </a:r>
            <a:r>
              <a:rPr lang="en-US" altLang="zh-CN" sz="36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3EB76CAA-2317-410B-83CB-5E8CD184B507}"/>
              </a:ext>
            </a:extLst>
          </p:cNvPr>
          <p:cNvSpPr txBox="1"/>
          <p:nvPr/>
        </p:nvSpPr>
        <p:spPr>
          <a:xfrm>
            <a:off x="831850" y="3663895"/>
            <a:ext cx="7975600" cy="1754326"/>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zh-CN" altLang="zh-CN" sz="3600" b="1" dirty="0">
                <a:effectLst/>
                <a:latin typeface="黑体" panose="02010609060101010101" pitchFamily="49" charset="-122"/>
                <a:ea typeface="黑体" panose="02010609060101010101" pitchFamily="49" charset="-122"/>
                <a:cs typeface="MS Gothic" panose="020B0609070205080204" pitchFamily="49" charset="-128"/>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对角线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与</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交于点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边的中点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连接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OE,</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AB=4,</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则</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OE=______.</a:t>
            </a:r>
            <a:r>
              <a:rPr lang="en-US" altLang="zh-CN" sz="36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F06DF15F-E6A6-4B45-B178-6ACADFF40554}"/>
              </a:ext>
            </a:extLst>
          </p:cNvPr>
          <p:cNvSpPr txBox="1"/>
          <p:nvPr/>
        </p:nvSpPr>
        <p:spPr>
          <a:xfrm>
            <a:off x="4025900" y="1606034"/>
            <a:ext cx="161290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20cm </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xmlns="" id="{4DA2557E-2CE0-4DB0-A7A4-ED06A09B5BD4}"/>
              </a:ext>
            </a:extLst>
          </p:cNvPr>
          <p:cNvSpPr txBox="1"/>
          <p:nvPr/>
        </p:nvSpPr>
        <p:spPr>
          <a:xfrm>
            <a:off x="3588666" y="4681049"/>
            <a:ext cx="67945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endParaRPr lang="zh-CN" altLang="en-US" sz="3600" dirty="0">
              <a:solidFill>
                <a:srgbClr val="FF0000"/>
              </a:solidFill>
              <a:latin typeface="楷体" panose="02010609060101010101" pitchFamily="49" charset="-122"/>
              <a:ea typeface="楷体" panose="02010609060101010101" pitchFamily="49" charset="-122"/>
            </a:endParaRPr>
          </a:p>
        </p:txBody>
      </p:sp>
      <p:pic>
        <p:nvPicPr>
          <p:cNvPr id="12" name="image502.jpeg">
            <a:extLst>
              <a:ext uri="{FF2B5EF4-FFF2-40B4-BE49-F238E27FC236}">
                <a16:creationId xmlns:a16="http://schemas.microsoft.com/office/drawing/2014/main" xmlns="" id="{3925EB05-4E34-4EEA-8672-F1F230CF2B79}"/>
              </a:ext>
            </a:extLst>
          </p:cNvPr>
          <p:cNvPicPr/>
          <p:nvPr/>
        </p:nvPicPr>
        <p:blipFill>
          <a:blip r:embed="rId2" cstate="print"/>
          <a:stretch>
            <a:fillRect/>
          </a:stretch>
        </p:blipFill>
        <p:spPr>
          <a:xfrm>
            <a:off x="6084550" y="2133118"/>
            <a:ext cx="1367790" cy="1403985"/>
          </a:xfrm>
          <a:prstGeom prst="rect">
            <a:avLst/>
          </a:prstGeom>
        </p:spPr>
      </p:pic>
      <p:pic>
        <p:nvPicPr>
          <p:cNvPr id="13" name="image503.jpeg">
            <a:extLst>
              <a:ext uri="{FF2B5EF4-FFF2-40B4-BE49-F238E27FC236}">
                <a16:creationId xmlns:a16="http://schemas.microsoft.com/office/drawing/2014/main" xmlns="" id="{95F07728-44D8-493C-A25D-DC668C5ADBC2}"/>
              </a:ext>
            </a:extLst>
          </p:cNvPr>
          <p:cNvPicPr/>
          <p:nvPr/>
        </p:nvPicPr>
        <p:blipFill>
          <a:blip r:embed="rId3" cstate="print"/>
          <a:stretch>
            <a:fillRect/>
          </a:stretch>
        </p:blipFill>
        <p:spPr>
          <a:xfrm>
            <a:off x="4587875" y="5251966"/>
            <a:ext cx="2339975" cy="1115695"/>
          </a:xfrm>
          <a:prstGeom prst="rect">
            <a:avLst/>
          </a:prstGeom>
        </p:spPr>
      </p:pic>
      <p:sp>
        <p:nvSpPr>
          <p:cNvPr id="14" name="文本框 13">
            <a:extLst>
              <a:ext uri="{FF2B5EF4-FFF2-40B4-BE49-F238E27FC236}">
                <a16:creationId xmlns:a16="http://schemas.microsoft.com/office/drawing/2014/main" xmlns="" id="{5A04B693-0E48-4F73-8A99-5FDE99C80ED8}"/>
              </a:ext>
            </a:extLst>
          </p:cNvPr>
          <p:cNvSpPr txBox="1"/>
          <p:nvPr/>
        </p:nvSpPr>
        <p:spPr>
          <a:xfrm>
            <a:off x="7527303" y="3194105"/>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3</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
        <p:nvSpPr>
          <p:cNvPr id="15" name="文本框 14">
            <a:extLst>
              <a:ext uri="{FF2B5EF4-FFF2-40B4-BE49-F238E27FC236}">
                <a16:creationId xmlns:a16="http://schemas.microsoft.com/office/drawing/2014/main" xmlns="" id="{285AA389-DA16-4281-A489-8816CA429ED7}"/>
              </a:ext>
            </a:extLst>
          </p:cNvPr>
          <p:cNvSpPr txBox="1"/>
          <p:nvPr/>
        </p:nvSpPr>
        <p:spPr>
          <a:xfrm>
            <a:off x="6633328" y="6020298"/>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4</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19643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5AF1ABBE-8EF4-4A2E-9632-00948EF91CB0}"/>
              </a:ext>
            </a:extLst>
          </p:cNvPr>
          <p:cNvSpPr txBox="1"/>
          <p:nvPr/>
        </p:nvSpPr>
        <p:spPr>
          <a:xfrm>
            <a:off x="1282700" y="988144"/>
            <a:ext cx="6597650" cy="1754326"/>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5.</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AC</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求证</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DBFE</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是平行四边形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47E4FF41-BC93-494F-BB24-9C888A7AD648}"/>
              </a:ext>
            </a:extLst>
          </p:cNvPr>
          <p:cNvSpPr txBox="1"/>
          <p:nvPr/>
        </p:nvSpPr>
        <p:spPr>
          <a:xfrm>
            <a:off x="1282700" y="3686002"/>
            <a:ext cx="6508750" cy="1200329"/>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DE∥BC,EF∥AB,</a:t>
            </a:r>
          </a:p>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四边形</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DBFE</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是平行四边形</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image504.jpeg">
            <a:extLst>
              <a:ext uri="{FF2B5EF4-FFF2-40B4-BE49-F238E27FC236}">
                <a16:creationId xmlns:a16="http://schemas.microsoft.com/office/drawing/2014/main" xmlns="" id="{A425DADB-F9AA-4A7C-AAEF-A654ECF0867B}"/>
              </a:ext>
            </a:extLst>
          </p:cNvPr>
          <p:cNvPicPr/>
          <p:nvPr/>
        </p:nvPicPr>
        <p:blipFill>
          <a:blip r:embed="rId2" cstate="print"/>
          <a:stretch>
            <a:fillRect/>
          </a:stretch>
        </p:blipFill>
        <p:spPr>
          <a:xfrm>
            <a:off x="5964555" y="2531841"/>
            <a:ext cx="1655445" cy="1583690"/>
          </a:xfrm>
          <a:prstGeom prst="rect">
            <a:avLst/>
          </a:prstGeom>
        </p:spPr>
      </p:pic>
      <p:sp>
        <p:nvSpPr>
          <p:cNvPr id="7" name="文本框 6">
            <a:extLst>
              <a:ext uri="{FF2B5EF4-FFF2-40B4-BE49-F238E27FC236}">
                <a16:creationId xmlns:a16="http://schemas.microsoft.com/office/drawing/2014/main" xmlns="" id="{B0F7C7E9-B1BC-4E6B-B0DB-392C83F0B2AD}"/>
              </a:ext>
            </a:extLst>
          </p:cNvPr>
          <p:cNvSpPr txBox="1"/>
          <p:nvPr/>
        </p:nvSpPr>
        <p:spPr>
          <a:xfrm>
            <a:off x="7128562" y="4286166"/>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5</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418451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05.jpeg">
            <a:extLst>
              <a:ext uri="{FF2B5EF4-FFF2-40B4-BE49-F238E27FC236}">
                <a16:creationId xmlns:a16="http://schemas.microsoft.com/office/drawing/2014/main" xmlns="" id="{A7A8AB61-D1DE-49C2-9ECB-E5B14AFF2755}"/>
              </a:ext>
            </a:extLst>
          </p:cNvPr>
          <p:cNvPicPr/>
          <p:nvPr/>
        </p:nvPicPr>
        <p:blipFill>
          <a:blip r:embed="rId2" cstate="print"/>
          <a:stretch>
            <a:fillRect/>
          </a:stretch>
        </p:blipFill>
        <p:spPr>
          <a:xfrm>
            <a:off x="6669405" y="1984057"/>
            <a:ext cx="1115695" cy="1619885"/>
          </a:xfrm>
          <a:prstGeom prst="rect">
            <a:avLst/>
          </a:prstGeom>
        </p:spPr>
      </p:pic>
      <p:sp>
        <p:nvSpPr>
          <p:cNvPr id="4" name="文本框 3">
            <a:extLst>
              <a:ext uri="{FF2B5EF4-FFF2-40B4-BE49-F238E27FC236}">
                <a16:creationId xmlns:a16="http://schemas.microsoft.com/office/drawing/2014/main" xmlns="" id="{45472F81-F730-4C1F-A862-81E6868BA405}"/>
              </a:ext>
            </a:extLst>
          </p:cNvPr>
          <p:cNvSpPr txBox="1"/>
          <p:nvPr/>
        </p:nvSpPr>
        <p:spPr>
          <a:xfrm>
            <a:off x="6800850" y="4250675"/>
            <a:ext cx="1536700"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6</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
        <p:nvSpPr>
          <p:cNvPr id="6" name="文本框 5">
            <a:extLst>
              <a:ext uri="{FF2B5EF4-FFF2-40B4-BE49-F238E27FC236}">
                <a16:creationId xmlns:a16="http://schemas.microsoft.com/office/drawing/2014/main" xmlns="" id="{7FEDD1F5-043B-43B4-9189-31643884C34C}"/>
              </a:ext>
            </a:extLst>
          </p:cNvPr>
          <p:cNvSpPr txBox="1"/>
          <p:nvPr/>
        </p:nvSpPr>
        <p:spPr>
          <a:xfrm>
            <a:off x="962025" y="544492"/>
            <a:ext cx="7219950" cy="2862322"/>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6.</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dirty="0" err="1">
                <a:effectLst/>
                <a:latin typeface="黑体" panose="02010609060101010101" pitchFamily="49" charset="-122"/>
                <a:ea typeface="黑体" panose="02010609060101010101" pitchFamily="49" charset="-122"/>
                <a:cs typeface="Times New Roman" panose="02020603050405020304" pitchFamily="18" charset="0"/>
              </a:rPr>
              <a:t>Rt△ABC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,∠C=90°,</a:t>
            </a: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∠B=60°,AB=8cm,E</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分别为边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AC</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的度数</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xmlns="" id="{8AFE4D53-D754-4C6A-9196-DAA915EE6819}"/>
              </a:ext>
            </a:extLst>
          </p:cNvPr>
          <p:cNvSpPr txBox="1"/>
          <p:nvPr/>
        </p:nvSpPr>
        <p:spPr>
          <a:xfrm>
            <a:off x="1987550" y="3451187"/>
            <a:ext cx="457200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(1)30°;</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xmlns="" id="{3914DCE5-52C4-4870-B1C5-CB2C13043DC3}"/>
              </a:ext>
            </a:extLst>
          </p:cNvPr>
          <p:cNvSpPr txBox="1"/>
          <p:nvPr/>
        </p:nvSpPr>
        <p:spPr>
          <a:xfrm>
            <a:off x="1987550" y="4435341"/>
            <a:ext cx="457200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(2)2cm</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2348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06.jpeg">
            <a:extLst>
              <a:ext uri="{FF2B5EF4-FFF2-40B4-BE49-F238E27FC236}">
                <a16:creationId xmlns:a16="http://schemas.microsoft.com/office/drawing/2014/main" xmlns="" id="{F1E1EA9D-5082-4F3A-BCE7-77E7E95BB1C0}"/>
              </a:ext>
            </a:extLst>
          </p:cNvPr>
          <p:cNvPicPr/>
          <p:nvPr/>
        </p:nvPicPr>
        <p:blipFill>
          <a:blip r:embed="rId2" cstate="print"/>
          <a:stretch>
            <a:fillRect/>
          </a:stretch>
        </p:blipFill>
        <p:spPr>
          <a:xfrm>
            <a:off x="5783580" y="4312602"/>
            <a:ext cx="2232644" cy="1053148"/>
          </a:xfrm>
          <a:prstGeom prst="rect">
            <a:avLst/>
          </a:prstGeom>
        </p:spPr>
      </p:pic>
      <p:sp>
        <p:nvSpPr>
          <p:cNvPr id="4" name="文本框 3">
            <a:extLst>
              <a:ext uri="{FF2B5EF4-FFF2-40B4-BE49-F238E27FC236}">
                <a16:creationId xmlns:a16="http://schemas.microsoft.com/office/drawing/2014/main" xmlns="" id="{B1C3CAB8-E126-4DB4-9F3B-B3C58AD444C7}"/>
              </a:ext>
            </a:extLst>
          </p:cNvPr>
          <p:cNvSpPr txBox="1"/>
          <p:nvPr/>
        </p:nvSpPr>
        <p:spPr>
          <a:xfrm>
            <a:off x="6416024" y="5513640"/>
            <a:ext cx="1600200"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7</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
        <p:nvSpPr>
          <p:cNvPr id="6" name="文本框 5">
            <a:extLst>
              <a:ext uri="{FF2B5EF4-FFF2-40B4-BE49-F238E27FC236}">
                <a16:creationId xmlns:a16="http://schemas.microsoft.com/office/drawing/2014/main" xmlns="" id="{6D1F2490-F3CF-43F1-840A-2DB30447F738}"/>
              </a:ext>
            </a:extLst>
          </p:cNvPr>
          <p:cNvSpPr txBox="1"/>
          <p:nvPr/>
        </p:nvSpPr>
        <p:spPr>
          <a:xfrm>
            <a:off x="311150" y="485809"/>
            <a:ext cx="8343900" cy="3970318"/>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7.</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我们把依次连接任意一个四边形各边中点得到的四边形叫做中点四边形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F</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G</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H</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分别是边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CD</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DA</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依次连接各边中点得到中点四边形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EFGH.</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这个中点四边形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EFGH</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的形状是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_____________;</a:t>
            </a:r>
            <a:endParaRPr lang="zh-CN" altLang="en-US"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xmlns="" id="{5FAC2D8C-617B-4204-B9C0-8BFE52553D9E}"/>
              </a:ext>
            </a:extLst>
          </p:cNvPr>
          <p:cNvSpPr txBox="1"/>
          <p:nvPr/>
        </p:nvSpPr>
        <p:spPr>
          <a:xfrm>
            <a:off x="761365" y="3666271"/>
            <a:ext cx="4572000" cy="646331"/>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平行四边形</a:t>
            </a:r>
            <a:endParaRPr lang="zh-CN" altLang="en-US" sz="36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019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C9955CB7-BF1D-4163-BDAD-92DCBBE98BEC}"/>
              </a:ext>
            </a:extLst>
          </p:cNvPr>
          <p:cNvSpPr txBox="1"/>
          <p:nvPr/>
        </p:nvSpPr>
        <p:spPr>
          <a:xfrm>
            <a:off x="844549" y="999991"/>
            <a:ext cx="5056629" cy="646331"/>
          </a:xfrm>
          <a:prstGeom prst="rect">
            <a:avLst/>
          </a:prstGeom>
          <a:noFill/>
        </p:spPr>
        <p:txBody>
          <a:bodyPr wrap="square">
            <a:spAutoFit/>
          </a:bodyPr>
          <a:lstStyle/>
          <a:p>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请证明你的结论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6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D02AD03F-EC93-4333-A3F3-5B238FC3661C}"/>
                  </a:ext>
                </a:extLst>
              </p:cNvPr>
              <p:cNvSpPr txBox="1"/>
              <p:nvPr/>
            </p:nvSpPr>
            <p:spPr>
              <a:xfrm>
                <a:off x="965200" y="2006654"/>
                <a:ext cx="7302500" cy="3349507"/>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连接</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AC,</a:t>
                </a:r>
              </a:p>
              <a:p>
                <a:pPr indent="717550"/>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EF∥AC,EF=</a:t>
                </a:r>
                <a14:m>
                  <m:oMath xmlns:m="http://schemas.openxmlformats.org/officeDocument/2006/math">
                    <m:f>
                      <m:fPr>
                        <m:ctrlPr>
                          <a:rPr lang="zh-CN" altLang="zh-CN" sz="3600" b="1" i="1">
                            <a:solidFill>
                              <a:srgbClr val="FF0000"/>
                            </a:solidFill>
                            <a:effectLst/>
                            <a:latin typeface="Cambria Math"/>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AC,</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pPr indent="717550"/>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HG∥AC,HG=</a:t>
                </a:r>
                <a14:m>
                  <m:oMath xmlns:m="http://schemas.openxmlformats.org/officeDocument/2006/math">
                    <m:f>
                      <m:fPr>
                        <m:ctrlPr>
                          <a:rPr lang="zh-CN" altLang="zh-CN" sz="3600" b="1" i="1">
                            <a:solidFill>
                              <a:srgbClr val="FF0000"/>
                            </a:solidFill>
                            <a:effectLst/>
                            <a:latin typeface="Cambria Math"/>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AC,</a:t>
                </a:r>
              </a:p>
              <a:p>
                <a:pPr indent="717550"/>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∴EF∥HG,EF=HG,</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pPr indent="717550"/>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即四边形</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EFGH</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是平行四边形</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02AD03F-EC93-4333-A3F3-5B238FC3661C}"/>
                  </a:ext>
                </a:extLst>
              </p:cNvPr>
              <p:cNvSpPr txBox="1">
                <a:spLocks noRot="1" noChangeAspect="1" noMove="1" noResize="1" noEditPoints="1" noAdjustHandles="1" noChangeArrowheads="1" noChangeShapeType="1" noTextEdit="1"/>
              </p:cNvSpPr>
              <p:nvPr/>
            </p:nvSpPr>
            <p:spPr>
              <a:xfrm>
                <a:off x="965200" y="2006654"/>
                <a:ext cx="7302500" cy="3349507"/>
              </a:xfrm>
              <a:prstGeom prst="rect">
                <a:avLst/>
              </a:prstGeom>
              <a:blipFill>
                <a:blip r:embed="rId2"/>
                <a:stretch>
                  <a:fillRect l="-2504" t="-2727" b="-5818"/>
                </a:stretch>
              </a:blipFill>
            </p:spPr>
            <p:txBody>
              <a:bodyPr/>
              <a:lstStyle/>
              <a:p>
                <a:r>
                  <a:rPr lang="zh-CN" altLang="en-US">
                    <a:noFill/>
                  </a:rPr>
                  <a:t> </a:t>
                </a:r>
              </a:p>
            </p:txBody>
          </p:sp>
        </mc:Fallback>
      </mc:AlternateContent>
      <p:pic>
        <p:nvPicPr>
          <p:cNvPr id="6" name="image506.jpeg">
            <a:extLst>
              <a:ext uri="{FF2B5EF4-FFF2-40B4-BE49-F238E27FC236}">
                <a16:creationId xmlns:a16="http://schemas.microsoft.com/office/drawing/2014/main" xmlns="" id="{315A6872-8E56-4939-A2C9-C4B64D38D307}"/>
              </a:ext>
            </a:extLst>
          </p:cNvPr>
          <p:cNvPicPr/>
          <p:nvPr/>
        </p:nvPicPr>
        <p:blipFill>
          <a:blip r:embed="rId3" cstate="print"/>
          <a:stretch>
            <a:fillRect/>
          </a:stretch>
        </p:blipFill>
        <p:spPr>
          <a:xfrm>
            <a:off x="5637530" y="1239202"/>
            <a:ext cx="2232644" cy="1053148"/>
          </a:xfrm>
          <a:prstGeom prst="rect">
            <a:avLst/>
          </a:prstGeom>
        </p:spPr>
      </p:pic>
      <p:sp>
        <p:nvSpPr>
          <p:cNvPr id="7" name="文本框 6">
            <a:extLst>
              <a:ext uri="{FF2B5EF4-FFF2-40B4-BE49-F238E27FC236}">
                <a16:creationId xmlns:a16="http://schemas.microsoft.com/office/drawing/2014/main" xmlns="" id="{09BED8D6-8C20-4330-ADB7-38740ECD7FA5}"/>
              </a:ext>
            </a:extLst>
          </p:cNvPr>
          <p:cNvSpPr txBox="1"/>
          <p:nvPr/>
        </p:nvSpPr>
        <p:spPr>
          <a:xfrm>
            <a:off x="6269974" y="2440240"/>
            <a:ext cx="1600200"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7</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12975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BEABB00-3975-43B5-95E8-F1D484123ADB}"/>
              </a:ext>
            </a:extLst>
          </p:cNvPr>
          <p:cNvSpPr txBox="1"/>
          <p:nvPr/>
        </p:nvSpPr>
        <p:spPr>
          <a:xfrm>
            <a:off x="654050" y="385747"/>
            <a:ext cx="8032750" cy="2308324"/>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8.</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,AB=12,AC=10,BC=9,AD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边上的高</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将</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按如图所示的方式折叠</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使点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与点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重合</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折痕为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则</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的周长为</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a:t>
            </a:r>
            <a:r>
              <a:rPr lang="en-US" altLang="zh-CN" sz="36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89891EDE-75A0-49C8-9CC7-C0EB3062967B}"/>
              </a:ext>
            </a:extLst>
          </p:cNvPr>
          <p:cNvSpPr txBox="1"/>
          <p:nvPr/>
        </p:nvSpPr>
        <p:spPr>
          <a:xfrm>
            <a:off x="714375" y="3429000"/>
            <a:ext cx="7715250" cy="2862322"/>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9.</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老吴家一块空地为等边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已知点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分别是边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AB,AC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量得</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EF=5</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米</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他想把四边形</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BCFE</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用篱笆围成一圈放养小鸡</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则需要篱笆的长是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______.</a:t>
            </a:r>
            <a:r>
              <a:rPr lang="en-US" altLang="zh-CN" sz="36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54CCD753-3613-455C-ACF9-AF76633817CE}"/>
              </a:ext>
            </a:extLst>
          </p:cNvPr>
          <p:cNvSpPr txBox="1"/>
          <p:nvPr/>
        </p:nvSpPr>
        <p:spPr>
          <a:xfrm>
            <a:off x="3838575" y="1993384"/>
            <a:ext cx="146685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15.5</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xmlns="" id="{AC12E842-1A6F-4A51-B0F4-C93908E84BE6}"/>
              </a:ext>
            </a:extLst>
          </p:cNvPr>
          <p:cNvSpPr txBox="1"/>
          <p:nvPr/>
        </p:nvSpPr>
        <p:spPr>
          <a:xfrm>
            <a:off x="2248129" y="5556648"/>
            <a:ext cx="132080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25</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米</a:t>
            </a:r>
            <a:endParaRPr lang="zh-CN" altLang="en-US" sz="3600" dirty="0">
              <a:solidFill>
                <a:srgbClr val="FF0000"/>
              </a:solidFill>
              <a:latin typeface="楷体" panose="02010609060101010101" pitchFamily="49" charset="-122"/>
              <a:ea typeface="楷体" panose="02010609060101010101" pitchFamily="49" charset="-122"/>
            </a:endParaRPr>
          </a:p>
        </p:txBody>
      </p:sp>
      <p:pic>
        <p:nvPicPr>
          <p:cNvPr id="10" name="image508.jpeg">
            <a:extLst>
              <a:ext uri="{FF2B5EF4-FFF2-40B4-BE49-F238E27FC236}">
                <a16:creationId xmlns:a16="http://schemas.microsoft.com/office/drawing/2014/main" xmlns="" id="{ECAA2714-21B1-4AAD-A47A-7F20795551E1}"/>
              </a:ext>
            </a:extLst>
          </p:cNvPr>
          <p:cNvPicPr/>
          <p:nvPr/>
        </p:nvPicPr>
        <p:blipFill>
          <a:blip r:embed="rId2" cstate="print"/>
          <a:stretch>
            <a:fillRect/>
          </a:stretch>
        </p:blipFill>
        <p:spPr>
          <a:xfrm>
            <a:off x="5510946" y="2075868"/>
            <a:ext cx="2775216" cy="1421641"/>
          </a:xfrm>
          <a:prstGeom prst="rect">
            <a:avLst/>
          </a:prstGeom>
        </p:spPr>
      </p:pic>
      <p:pic>
        <p:nvPicPr>
          <p:cNvPr id="11" name="image509.jpeg">
            <a:extLst>
              <a:ext uri="{FF2B5EF4-FFF2-40B4-BE49-F238E27FC236}">
                <a16:creationId xmlns:a16="http://schemas.microsoft.com/office/drawing/2014/main" xmlns="" id="{0CC1DDC6-A827-444B-A2F0-FC9A5DC22A5E}"/>
              </a:ext>
            </a:extLst>
          </p:cNvPr>
          <p:cNvPicPr/>
          <p:nvPr/>
        </p:nvPicPr>
        <p:blipFill>
          <a:blip r:embed="rId3" cstate="print"/>
          <a:stretch>
            <a:fillRect/>
          </a:stretch>
        </p:blipFill>
        <p:spPr>
          <a:xfrm>
            <a:off x="7427212" y="5170256"/>
            <a:ext cx="1539116" cy="1506186"/>
          </a:xfrm>
          <a:prstGeom prst="rect">
            <a:avLst/>
          </a:prstGeom>
        </p:spPr>
      </p:pic>
      <p:sp>
        <p:nvSpPr>
          <p:cNvPr id="12" name="文本框 11">
            <a:extLst>
              <a:ext uri="{FF2B5EF4-FFF2-40B4-BE49-F238E27FC236}">
                <a16:creationId xmlns:a16="http://schemas.microsoft.com/office/drawing/2014/main" xmlns="" id="{B68C565F-DAE6-4D9C-A451-3FE67CE600DD}"/>
              </a:ext>
            </a:extLst>
          </p:cNvPr>
          <p:cNvSpPr txBox="1"/>
          <p:nvPr/>
        </p:nvSpPr>
        <p:spPr>
          <a:xfrm>
            <a:off x="4358520" y="3148011"/>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8</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
        <p:nvSpPr>
          <p:cNvPr id="13" name="文本框 12">
            <a:extLst>
              <a:ext uri="{FF2B5EF4-FFF2-40B4-BE49-F238E27FC236}">
                <a16:creationId xmlns:a16="http://schemas.microsoft.com/office/drawing/2014/main" xmlns="" id="{43B198FB-0FED-42EA-961A-5FD7729DA53D}"/>
              </a:ext>
            </a:extLst>
          </p:cNvPr>
          <p:cNvSpPr txBox="1"/>
          <p:nvPr/>
        </p:nvSpPr>
        <p:spPr>
          <a:xfrm>
            <a:off x="6146766" y="6202979"/>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9</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123223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78DC9F20-7F25-4B0B-B39D-B53D392C1558}"/>
                  </a:ext>
                </a:extLst>
              </p:cNvPr>
              <p:cNvSpPr txBox="1"/>
              <p:nvPr/>
            </p:nvSpPr>
            <p:spPr>
              <a:xfrm>
                <a:off x="755650" y="1091852"/>
                <a:ext cx="7734300" cy="4213910"/>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如图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D,E,F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分别是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△ABC(AB&gt;AC)</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各边的中点</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下列说法中</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错误的是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  )</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平分</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∠BAC   </a:t>
                </a: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B.EF=</a:t>
                </a:r>
                <a14:m>
                  <m:oMath xmlns:m="http://schemas.openxmlformats.org/officeDocument/2006/math">
                    <m:f>
                      <m:fPr>
                        <m:ctrlPr>
                          <a:rPr lang="zh-CN" altLang="zh-CN" sz="3600" b="1" i="1">
                            <a:effectLst/>
                            <a:latin typeface="Cambria Math"/>
                            <a:ea typeface="Cambria Math" panose="02040503050406030204" pitchFamily="18" charset="0"/>
                            <a:cs typeface="Times New Roman" panose="02020603050405020304" pitchFamily="18" charset="0"/>
                          </a:rPr>
                        </m:ctrlPr>
                      </m:fPr>
                      <m:num>
                        <m:r>
                          <a:rPr lang="en-US" altLang="zh-CN" sz="3600" b="1" i="1">
                            <a:effectLst/>
                            <a:latin typeface="Cambria Math" panose="02040503050406030204" pitchFamily="18" charset="0"/>
                            <a:ea typeface="黑体" panose="02010609060101010101" pitchFamily="49" charset="-122"/>
                            <a:cs typeface="Times New Roman" panose="02020603050405020304" pitchFamily="18" charset="0"/>
                          </a:rPr>
                          <m:t>𝟏</m:t>
                        </m:r>
                      </m:num>
                      <m:den>
                        <m:r>
                          <a:rPr lang="en-US" altLang="zh-CN" sz="3600" b="1" i="1">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BC   </a:t>
                </a: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C.EF</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与</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AD</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互相平分</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   D.S</a:t>
                </a:r>
                <a:r>
                  <a:rPr lang="en-US" altLang="zh-CN" sz="3600" b="1" baseline="-25000" dirty="0">
                    <a:effectLst/>
                    <a:latin typeface="黑体" panose="02010609060101010101" pitchFamily="49" charset="-122"/>
                    <a:ea typeface="黑体" panose="02010609060101010101" pitchFamily="49" charset="-122"/>
                    <a:cs typeface="Times New Roman" panose="02020603050405020304" pitchFamily="18" charset="0"/>
                  </a:rPr>
                  <a:t>△DFE</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∶S</a:t>
                </a:r>
                <a:r>
                  <a:rPr lang="en-US" altLang="zh-CN" sz="3600" b="1" baseline="-25000" dirty="0">
                    <a:effectLst/>
                    <a:latin typeface="黑体" panose="02010609060101010101" pitchFamily="49" charset="-122"/>
                    <a:ea typeface="黑体" panose="02010609060101010101" pitchFamily="49" charset="-122"/>
                    <a:cs typeface="Times New Roman" panose="02020603050405020304" pitchFamily="18" charset="0"/>
                  </a:rPr>
                  <a:t>△ABC</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=1∶4</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78DC9F20-7F25-4B0B-B39D-B53D392C1558}"/>
                  </a:ext>
                </a:extLst>
              </p:cNvPr>
              <p:cNvSpPr txBox="1">
                <a:spLocks noRot="1" noChangeAspect="1" noMove="1" noResize="1" noEditPoints="1" noAdjustHandles="1" noChangeArrowheads="1" noChangeShapeType="1" noTextEdit="1"/>
              </p:cNvSpPr>
              <p:nvPr/>
            </p:nvSpPr>
            <p:spPr>
              <a:xfrm>
                <a:off x="755650" y="1091852"/>
                <a:ext cx="7734300" cy="4213910"/>
              </a:xfrm>
              <a:prstGeom prst="rect">
                <a:avLst/>
              </a:prstGeom>
              <a:blipFill>
                <a:blip r:embed="rId2"/>
                <a:stretch>
                  <a:fillRect l="-2443" t="-2171" b="-463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xmlns="" id="{8B0FB3A9-B5B8-4AC6-A694-4EBE64AE11AD}"/>
              </a:ext>
            </a:extLst>
          </p:cNvPr>
          <p:cNvSpPr txBox="1"/>
          <p:nvPr/>
        </p:nvSpPr>
        <p:spPr>
          <a:xfrm>
            <a:off x="3546835" y="2184281"/>
            <a:ext cx="901700" cy="646331"/>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a:t>
            </a:r>
            <a:endParaRPr lang="zh-CN" altLang="en-US" sz="3600" dirty="0">
              <a:solidFill>
                <a:srgbClr val="FF0000"/>
              </a:solidFill>
              <a:latin typeface="楷体" panose="02010609060101010101" pitchFamily="49" charset="-122"/>
              <a:ea typeface="楷体" panose="02010609060101010101" pitchFamily="49" charset="-122"/>
            </a:endParaRPr>
          </a:p>
        </p:txBody>
      </p:sp>
      <p:pic>
        <p:nvPicPr>
          <p:cNvPr id="6" name="image510.jpeg">
            <a:extLst>
              <a:ext uri="{FF2B5EF4-FFF2-40B4-BE49-F238E27FC236}">
                <a16:creationId xmlns:a16="http://schemas.microsoft.com/office/drawing/2014/main" xmlns="" id="{32DF598C-62B0-4B35-962F-C0AEE2ACF76A}"/>
              </a:ext>
            </a:extLst>
          </p:cNvPr>
          <p:cNvPicPr/>
          <p:nvPr/>
        </p:nvPicPr>
        <p:blipFill>
          <a:blip r:embed="rId3" cstate="print"/>
          <a:stretch>
            <a:fillRect/>
          </a:stretch>
        </p:blipFill>
        <p:spPr>
          <a:xfrm>
            <a:off x="5719712" y="2739979"/>
            <a:ext cx="2191734" cy="1899618"/>
          </a:xfrm>
          <a:prstGeom prst="rect">
            <a:avLst/>
          </a:prstGeom>
        </p:spPr>
      </p:pic>
      <p:sp>
        <p:nvSpPr>
          <p:cNvPr id="7" name="文本框 6">
            <a:extLst>
              <a:ext uri="{FF2B5EF4-FFF2-40B4-BE49-F238E27FC236}">
                <a16:creationId xmlns:a16="http://schemas.microsoft.com/office/drawing/2014/main" xmlns="" id="{D7121E61-49C5-4B0C-87A4-810A11753E86}"/>
              </a:ext>
            </a:extLst>
          </p:cNvPr>
          <p:cNvSpPr txBox="1"/>
          <p:nvPr/>
        </p:nvSpPr>
        <p:spPr>
          <a:xfrm>
            <a:off x="6179270" y="4825484"/>
            <a:ext cx="1503575" cy="369332"/>
          </a:xfrm>
          <a:prstGeom prst="rect">
            <a:avLst/>
          </a:prstGeom>
          <a:noFill/>
        </p:spPr>
        <p:txBody>
          <a:bodyPr wrap="square">
            <a:spAutoFit/>
          </a:bodyPr>
          <a:lstStyle/>
          <a:p>
            <a:r>
              <a:rPr lang="zh-CN" altLang="zh-CN" sz="1800" b="1" dirty="0">
                <a:effectLst/>
                <a:ea typeface="黑体" panose="02010609060101010101" pitchFamily="49" charset="-122"/>
                <a:cs typeface="Times New Roman" panose="02020603050405020304" pitchFamily="18" charset="0"/>
              </a:rPr>
              <a:t>第</a:t>
            </a:r>
            <a:r>
              <a:rPr lang="en-US" altLang="zh-CN" sz="1800" b="1" dirty="0">
                <a:effectLst/>
                <a:ea typeface="黑体" panose="02010609060101010101" pitchFamily="49" charset="-122"/>
                <a:cs typeface="Times New Roman" panose="02020603050405020304" pitchFamily="18" charset="0"/>
              </a:rPr>
              <a:t>10</a:t>
            </a:r>
            <a:r>
              <a:rPr lang="zh-CN" altLang="zh-CN" sz="1800" b="1" dirty="0">
                <a:effectLst/>
                <a:ea typeface="黑体" panose="02010609060101010101" pitchFamily="49" charset="-122"/>
                <a:cs typeface="Times New Roman" panose="02020603050405020304" pitchFamily="18" charset="0"/>
              </a:rPr>
              <a:t>题图</a:t>
            </a:r>
            <a:endParaRPr lang="zh-CN" altLang="en-US" dirty="0"/>
          </a:p>
        </p:txBody>
      </p:sp>
    </p:spTree>
    <p:extLst>
      <p:ext uri="{BB962C8B-B14F-4D97-AF65-F5344CB8AC3E}">
        <p14:creationId xmlns:p14="http://schemas.microsoft.com/office/powerpoint/2010/main" val="377423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课件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课件1" id="{1971530D-0015-4A39-B965-33BBF9E8777B}" vid="{E59E5317-2B94-485D-AF27-D5252DFAA69A}"/>
    </a:ext>
  </a:extLst>
</a:theme>
</file>

<file path=ppt/theme/theme2.xml><?xml version="1.0" encoding="utf-8"?>
<a:theme xmlns:a="http://schemas.openxmlformats.org/drawingml/2006/main" name="1_课件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课件1" id="{5D18112A-AEF4-4A1D-BB8C-71BEE7DD764D}" vid="{75D266CC-580D-4BF3-A3E6-B0BB2D135213}"/>
    </a:ext>
  </a:extLst>
</a:theme>
</file>

<file path=ppt/theme/theme3.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课件1</Template>
  <TotalTime>83</TotalTime>
  <Words>1026</Words>
  <Application>Microsoft Office PowerPoint</Application>
  <PresentationFormat>全屏显示(4:3)</PresentationFormat>
  <Paragraphs>66</Paragraphs>
  <Slides>12</Slides>
  <Notes>0</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12</vt:i4>
      </vt:variant>
    </vt:vector>
  </HeadingPairs>
  <TitlesOfParts>
    <vt:vector size="17" baseType="lpstr">
      <vt:lpstr>课件1</vt:lpstr>
      <vt:lpstr>1_课件1</vt:lpstr>
      <vt:lpstr>积分</vt:lpstr>
      <vt:lpstr>公式</vt:lpstr>
      <vt:lpstr>Equation</vt:lpstr>
      <vt:lpstr>第46课时   三角形的中位线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第46课时 三角形的中位线</dc:title>
  <dc:creator>guan qianyi</dc:creator>
  <cp:lastModifiedBy>xb21cn</cp:lastModifiedBy>
  <cp:revision>12</cp:revision>
  <dcterms:created xsi:type="dcterms:W3CDTF">2020-11-26T14:48:36Z</dcterms:created>
  <dcterms:modified xsi:type="dcterms:W3CDTF">2020-11-28T16:19:18Z</dcterms:modified>
</cp:coreProperties>
</file>