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</p:sldMasterIdLst>
  <p:sldIdLst>
    <p:sldId id="256" r:id="rId4"/>
    <p:sldId id="257" r:id="rId5"/>
    <p:sldId id="258" r:id="rId6"/>
    <p:sldId id="259" r:id="rId7"/>
    <p:sldId id="261" r:id="rId8"/>
    <p:sldId id="263" r:id="rId9"/>
    <p:sldId id="264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EC9D46-CC86-4A0F-8514-D0FD16ECC1D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3508F-B2FE-4D61-954A-3F4A657F9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6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9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602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77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725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04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907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44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39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62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35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EC9D46-CC86-4A0F-8514-D0FD16ECC1D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3508F-B2FE-4D61-954A-3F4A657F9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38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EC9D46-CC86-4A0F-8514-D0FD16ECC1D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3508F-B2FE-4D61-954A-3F4A657F9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7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EC9D46-CC86-4A0F-8514-D0FD16ECC1D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3508F-B2FE-4D61-954A-3F4A657F9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6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6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0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40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05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3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C9D46-CC86-4A0F-8514-D0FD16ECC1D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508F-B2FE-4D61-954A-3F4A657F9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46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9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34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FD7103D2-E253-46A2-B29C-18B451BE2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sz="4000" dirty="0"/>
              <a:t>第</a:t>
            </a:r>
            <a:r>
              <a:rPr lang="en-US" altLang="zh-CN" sz="4000" dirty="0"/>
              <a:t>48</a:t>
            </a:r>
            <a:r>
              <a:rPr lang="zh-CN" altLang="en-US" sz="4000" dirty="0"/>
              <a:t>课时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多边形的内角和与外角和</a:t>
            </a:r>
            <a:r>
              <a:rPr lang="en-US" altLang="zh-CN" dirty="0"/>
              <a:t>(2)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26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76D0FE2-5D51-41BC-BEC5-3E4ED5E396EE}"/>
              </a:ext>
            </a:extLst>
          </p:cNvPr>
          <p:cNvSpPr txBox="1"/>
          <p:nvPr/>
        </p:nvSpPr>
        <p:spPr>
          <a:xfrm>
            <a:off x="169682" y="264971"/>
            <a:ext cx="872922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14.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某校对田径场改造维修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一号施工队计划用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天时间完成整个工程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当一号施工队工作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天后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接到通知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需提前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天完成整个工程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于是派遣二号与一号施工队共同完成剩余工程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结果按通知要求如期完成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4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若二号施工队单独施工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完成整个工程需要多少天</a:t>
            </a:r>
            <a:r>
              <a:rPr lang="en-US" altLang="zh-CN" sz="34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4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0CEC3FB0-C5DA-40D6-9FA2-15D02D4C69CA}"/>
                  </a:ext>
                </a:extLst>
              </p:cNvPr>
              <p:cNvSpPr txBox="1"/>
              <p:nvPr/>
            </p:nvSpPr>
            <p:spPr>
              <a:xfrm>
                <a:off x="55382" y="4170058"/>
                <a:ext cx="9418818" cy="2422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</a:t>
                </a:r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设二号施工队单独施工需要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天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𝟒𝟎</m:t>
                        </m:r>
                        <m:r>
                          <a:rPr lang="en-US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𝟏𝟒</m:t>
                        </m:r>
                      </m:num>
                      <m:den>
                        <m:r>
                          <a:rPr lang="en-US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𝟒𝟎</m:t>
                        </m:r>
                      </m:den>
                    </m:f>
                  </m:oMath>
                </a14:m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𝟒𝟎</m:t>
                        </m:r>
                        <m:r>
                          <a:rPr lang="en-US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en-US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𝟏𝟒</m:t>
                        </m:r>
                      </m:num>
                      <m:den>
                        <m:r>
                          <a:rPr lang="en-US" altLang="zh-CN" sz="3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=1,</a:t>
                </a:r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:x=60,</a:t>
                </a:r>
              </a:p>
              <a:p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经检验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x=60</a:t>
                </a:r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是原方程的</a:t>
                </a:r>
                <a:r>
                  <a:rPr lang="zh-CN" altLang="zh-CN" sz="34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zh-CN" altLang="en-US" sz="34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，且符合题意</a:t>
                </a:r>
                <a:r>
                  <a:rPr lang="en-US" altLang="zh-CN" sz="3400" b="1" dirty="0" smtClean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34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二号施工队单独施工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完成整个工期需要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60</a:t>
                </a:r>
                <a:r>
                  <a:rPr lang="zh-CN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天</a:t>
                </a:r>
                <a:r>
                  <a:rPr lang="en-US" altLang="zh-CN" sz="34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34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CEC3FB0-C5DA-40D6-9FA2-15D02D4C6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2" y="4170058"/>
                <a:ext cx="9418818" cy="2422971"/>
              </a:xfrm>
              <a:prstGeom prst="rect">
                <a:avLst/>
              </a:prstGeom>
              <a:blipFill rotWithShape="1">
                <a:blip r:embed="rId2"/>
                <a:stretch>
                  <a:fillRect l="-1748" t="-3518" r="-518" b="-7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60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0674F3B-D16A-4AD0-B28F-53156002B040}"/>
              </a:ext>
            </a:extLst>
          </p:cNvPr>
          <p:cNvSpPr txBox="1"/>
          <p:nvPr/>
        </p:nvSpPr>
        <p:spPr>
          <a:xfrm>
            <a:off x="674016" y="872600"/>
            <a:ext cx="79043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若此项工程一号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二号施工队同时进场施工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完成整个工程需要多少天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64AF041C-3080-490B-A924-C09EA8F8D857}"/>
                  </a:ext>
                </a:extLst>
              </p:cNvPr>
              <p:cNvSpPr txBox="1"/>
              <p:nvPr/>
            </p:nvSpPr>
            <p:spPr>
              <a:xfrm>
                <a:off x="740004" y="2522501"/>
                <a:ext cx="7904376" cy="2029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根据题意得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:1÷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𝟒𝟎</m:t>
                            </m:r>
                          </m:den>
                        </m:f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𝟔𝟎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=24(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天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).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由一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微软雅黑" panose="020B0503020204020204" pitchFamily="34" charset="-122"/>
                  </a:rPr>
                  <a:t>､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pitchFamily="49" charset="-122"/>
                  </a:rPr>
                  <a:t>二号施工队同时进场施工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完成整个工程需要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24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天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4AF041C-3080-490B-A924-C09EA8F8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04" y="2522501"/>
                <a:ext cx="7904376" cy="2029466"/>
              </a:xfrm>
              <a:prstGeom prst="rect">
                <a:avLst/>
              </a:prstGeom>
              <a:blipFill>
                <a:blip r:embed="rId2"/>
                <a:stretch>
                  <a:fillRect l="-2313" b="-10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36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C7B5F7A-DF50-4B21-A40D-A343F095805B}"/>
              </a:ext>
            </a:extLst>
          </p:cNvPr>
          <p:cNvSpPr txBox="1"/>
          <p:nvPr/>
        </p:nvSpPr>
        <p:spPr>
          <a:xfrm>
            <a:off x="736600" y="632544"/>
            <a:ext cx="77089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1.(20·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北京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正五边形的外角和为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A.180°	B.360°	C.540°	D.720°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B091C1D-CA94-4C7D-8323-B2F2C6FEDBA1}"/>
              </a:ext>
            </a:extLst>
          </p:cNvPr>
          <p:cNvSpPr txBox="1"/>
          <p:nvPr/>
        </p:nvSpPr>
        <p:spPr>
          <a:xfrm>
            <a:off x="869950" y="3174945"/>
            <a:ext cx="72326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2.(20·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黄冈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已知一个正多边形的一个外角为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36°,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则这个正多边形的边数是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A.7	B.8	C.9	D.10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ADEEC00-7214-4598-A068-6D81553563B8}"/>
              </a:ext>
            </a:extLst>
          </p:cNvPr>
          <p:cNvSpPr txBox="1"/>
          <p:nvPr/>
        </p:nvSpPr>
        <p:spPr>
          <a:xfrm>
            <a:off x="2139950" y="1186541"/>
            <a:ext cx="71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22984377-CFE4-465D-BE5E-498F17257685}"/>
              </a:ext>
            </a:extLst>
          </p:cNvPr>
          <p:cNvSpPr txBox="1"/>
          <p:nvPr/>
        </p:nvSpPr>
        <p:spPr>
          <a:xfrm>
            <a:off x="4022725" y="4329107"/>
            <a:ext cx="71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55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67B2143-DF6A-477F-BBB5-5BD4C7B46F10}"/>
              </a:ext>
            </a:extLst>
          </p:cNvPr>
          <p:cNvSpPr txBox="1"/>
          <p:nvPr/>
        </p:nvSpPr>
        <p:spPr>
          <a:xfrm>
            <a:off x="876300" y="588982"/>
            <a:ext cx="76771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若一个多边形的内角和与它的外角和相等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则这个多边形是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)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B.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五边形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D.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六边形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391F184-CA53-40E1-A628-838C1FA3F1DD}"/>
              </a:ext>
            </a:extLst>
          </p:cNvPr>
          <p:cNvSpPr txBox="1"/>
          <p:nvPr/>
        </p:nvSpPr>
        <p:spPr>
          <a:xfrm>
            <a:off x="673100" y="4194894"/>
            <a:ext cx="8559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正十二边形的内角和是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°,</a:t>
            </a: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外角和是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每一个外角是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°.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96EA5ED-3496-440D-9C85-FA45B56EA25B}"/>
              </a:ext>
            </a:extLst>
          </p:cNvPr>
          <p:cNvSpPr txBox="1"/>
          <p:nvPr/>
        </p:nvSpPr>
        <p:spPr>
          <a:xfrm>
            <a:off x="6648450" y="1139611"/>
            <a:ext cx="71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64263A8-05B2-457F-AE0C-3101AC8B752C}"/>
              </a:ext>
            </a:extLst>
          </p:cNvPr>
          <p:cNvSpPr txBox="1"/>
          <p:nvPr/>
        </p:nvSpPr>
        <p:spPr>
          <a:xfrm>
            <a:off x="5788025" y="4194894"/>
            <a:ext cx="1571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1800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6551CEC6-1280-421A-8B8D-D710BEBA6604}"/>
              </a:ext>
            </a:extLst>
          </p:cNvPr>
          <p:cNvSpPr txBox="1"/>
          <p:nvPr/>
        </p:nvSpPr>
        <p:spPr>
          <a:xfrm>
            <a:off x="2705100" y="4677325"/>
            <a:ext cx="1209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360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953F74DF-3F5F-4546-89E1-62873A45C4D7}"/>
              </a:ext>
            </a:extLst>
          </p:cNvPr>
          <p:cNvSpPr txBox="1"/>
          <p:nvPr/>
        </p:nvSpPr>
        <p:spPr>
          <a:xfrm>
            <a:off x="7273925" y="4677325"/>
            <a:ext cx="1120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30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48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A866D2C-2085-44D4-8846-0509E5E9EE10}"/>
              </a:ext>
            </a:extLst>
          </p:cNvPr>
          <p:cNvSpPr txBox="1"/>
          <p:nvPr/>
        </p:nvSpPr>
        <p:spPr>
          <a:xfrm>
            <a:off x="819150" y="415096"/>
            <a:ext cx="75057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一个正多边形的外角是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45°.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试求这个多边形的边数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求这个多边形内角和的度数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F77B668-80B2-4286-A1A7-E5F143573962}"/>
              </a:ext>
            </a:extLst>
          </p:cNvPr>
          <p:cNvSpPr txBox="1"/>
          <p:nvPr/>
        </p:nvSpPr>
        <p:spPr>
          <a:xfrm>
            <a:off x="1536700" y="234739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(1)8;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80A78E-F642-4567-B0EA-9ADDF7675C29}"/>
              </a:ext>
            </a:extLst>
          </p:cNvPr>
          <p:cNvSpPr txBox="1"/>
          <p:nvPr/>
        </p:nvSpPr>
        <p:spPr>
          <a:xfrm>
            <a:off x="3892550" y="234739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(2)1080°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8D8B468-4906-4D7E-8B73-E1FEF9B428EF}"/>
              </a:ext>
            </a:extLst>
          </p:cNvPr>
          <p:cNvSpPr txBox="1"/>
          <p:nvPr/>
        </p:nvSpPr>
        <p:spPr>
          <a:xfrm>
            <a:off x="666750" y="3171689"/>
            <a:ext cx="76009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一个正多边形的内角和等于外角和的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倍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这个多边形的边数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这个多边形的每一个内角的度数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8D7BBB0-E691-4E3F-8E7C-78D5765E15A5}"/>
              </a:ext>
            </a:extLst>
          </p:cNvPr>
          <p:cNvSpPr txBox="1"/>
          <p:nvPr/>
        </p:nvSpPr>
        <p:spPr>
          <a:xfrm>
            <a:off x="1044700" y="5602211"/>
            <a:ext cx="5133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(1)10;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2C1BAE7-BAF8-4D5A-823D-3FA96FBB0215}"/>
              </a:ext>
            </a:extLst>
          </p:cNvPr>
          <p:cNvSpPr txBox="1"/>
          <p:nvPr/>
        </p:nvSpPr>
        <p:spPr>
          <a:xfrm>
            <a:off x="4368800" y="5602210"/>
            <a:ext cx="5133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(2)144°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70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210A434-F8E9-49F6-84EB-E48695549D90}"/>
              </a:ext>
            </a:extLst>
          </p:cNvPr>
          <p:cNvSpPr txBox="1"/>
          <p:nvPr/>
        </p:nvSpPr>
        <p:spPr>
          <a:xfrm>
            <a:off x="908050" y="581259"/>
            <a:ext cx="6737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已知一个多边形的内角和比它的外角和的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倍少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180°,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求这个多边形的内角和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E744E68-1987-420D-AD85-9662F324BF6B}"/>
              </a:ext>
            </a:extLst>
          </p:cNvPr>
          <p:cNvSpPr txBox="1"/>
          <p:nvPr/>
        </p:nvSpPr>
        <p:spPr>
          <a:xfrm>
            <a:off x="1568450" y="249952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900°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491ABF4-D2AC-4CC2-854E-2D5D1CEEA0B4}"/>
              </a:ext>
            </a:extLst>
          </p:cNvPr>
          <p:cNvSpPr txBox="1"/>
          <p:nvPr/>
        </p:nvSpPr>
        <p:spPr>
          <a:xfrm>
            <a:off x="1066800" y="3279640"/>
            <a:ext cx="6311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一个多边形的每个外角都相等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如果它的内角与外角的度数之比为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3∶2,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求这个多边形的边数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7629547-0F66-4204-89FA-DA0AC3D0593C}"/>
              </a:ext>
            </a:extLst>
          </p:cNvPr>
          <p:cNvSpPr txBox="1"/>
          <p:nvPr/>
        </p:nvSpPr>
        <p:spPr>
          <a:xfrm>
            <a:off x="2254250" y="572175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8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24FF403-F0AB-447C-8DB7-A56324ACDB49}"/>
              </a:ext>
            </a:extLst>
          </p:cNvPr>
          <p:cNvSpPr txBox="1"/>
          <p:nvPr/>
        </p:nvSpPr>
        <p:spPr>
          <a:xfrm>
            <a:off x="850900" y="715094"/>
            <a:ext cx="7861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9.(20·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锦州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一个多边形的每一个内角为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108°,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则这个多边形是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D397C97-07D4-4AFE-A0CA-CA8FE5110F01}"/>
              </a:ext>
            </a:extLst>
          </p:cNvPr>
          <p:cNvSpPr txBox="1"/>
          <p:nvPr/>
        </p:nvSpPr>
        <p:spPr>
          <a:xfrm>
            <a:off x="850899" y="3084277"/>
            <a:ext cx="80337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一机器人在平地上按下图中的步骤行走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该机器人从开始到停止所走的总路程有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image529.jpeg">
            <a:extLst>
              <a:ext uri="{FF2B5EF4-FFF2-40B4-BE49-F238E27FC236}">
                <a16:creationId xmlns:a16="http://schemas.microsoft.com/office/drawing/2014/main" xmlns="" id="{44791EDE-F187-49DE-AE58-C8D32FD732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557" y="4942578"/>
            <a:ext cx="7163435" cy="13315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272D3014-C1B1-48F0-B6EB-8EDCA8F6F781}"/>
              </a:ext>
            </a:extLst>
          </p:cNvPr>
          <p:cNvSpPr txBox="1"/>
          <p:nvPr/>
        </p:nvSpPr>
        <p:spPr>
          <a:xfrm>
            <a:off x="6442392" y="1203863"/>
            <a:ext cx="1209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五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EA823200-7C0E-4E8A-AEDA-A6ED5DA78633}"/>
              </a:ext>
            </a:extLst>
          </p:cNvPr>
          <p:cNvSpPr txBox="1"/>
          <p:nvPr/>
        </p:nvSpPr>
        <p:spPr>
          <a:xfrm>
            <a:off x="3327401" y="4095234"/>
            <a:ext cx="850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59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D35D6FF-E38F-4192-B3E2-0AF7EAFDEE36}"/>
              </a:ext>
            </a:extLst>
          </p:cNvPr>
          <p:cNvSpPr txBox="1"/>
          <p:nvPr/>
        </p:nvSpPr>
        <p:spPr>
          <a:xfrm>
            <a:off x="840884" y="452528"/>
            <a:ext cx="76781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,∠1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∠2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∠3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∠4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是五边形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个外角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∠EAB=120°,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∠1+∠2+∠3+∠4=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530.jpeg">
            <a:extLst>
              <a:ext uri="{FF2B5EF4-FFF2-40B4-BE49-F238E27FC236}">
                <a16:creationId xmlns:a16="http://schemas.microsoft.com/office/drawing/2014/main" xmlns="" id="{7A51A709-200F-4F68-849F-C87D2E37247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3526" y="1797734"/>
            <a:ext cx="2015490" cy="15119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4114A7F-FAF5-4334-9D79-4241B5607AF9}"/>
              </a:ext>
            </a:extLst>
          </p:cNvPr>
          <p:cNvSpPr txBox="1"/>
          <p:nvPr/>
        </p:nvSpPr>
        <p:spPr>
          <a:xfrm>
            <a:off x="4679950" y="1506319"/>
            <a:ext cx="1657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300°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ED45A8B-1823-4A24-B2E8-0D8AE1B5C837}"/>
              </a:ext>
            </a:extLst>
          </p:cNvPr>
          <p:cNvSpPr txBox="1"/>
          <p:nvPr/>
        </p:nvSpPr>
        <p:spPr>
          <a:xfrm>
            <a:off x="548128" y="3260645"/>
            <a:ext cx="75178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上的点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∠1+∠2+∠3+∠4+∠5+∠6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的度数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372865E-70C8-4FDD-8F1C-E70A5A877151}"/>
              </a:ext>
            </a:extLst>
          </p:cNvPr>
          <p:cNvSpPr txBox="1"/>
          <p:nvPr/>
        </p:nvSpPr>
        <p:spPr>
          <a:xfrm>
            <a:off x="1660493" y="549985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360°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image531.jpeg">
            <a:extLst>
              <a:ext uri="{FF2B5EF4-FFF2-40B4-BE49-F238E27FC236}">
                <a16:creationId xmlns:a16="http://schemas.microsoft.com/office/drawing/2014/main" xmlns="" id="{E1E86208-79D1-4533-BB39-6862DEE13A4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9836" y="5014971"/>
            <a:ext cx="2375535" cy="161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7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C7CACC7-1D83-44D5-8C78-B72096DE0BC2}"/>
              </a:ext>
            </a:extLst>
          </p:cNvPr>
          <p:cNvSpPr txBox="1"/>
          <p:nvPr/>
        </p:nvSpPr>
        <p:spPr>
          <a:xfrm>
            <a:off x="523188" y="349067"/>
            <a:ext cx="85700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边形的内角和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θ=(n-2)×180°.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甲同学说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,θ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能取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360°;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而乙同学说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,θ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也能取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630°.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乙的说法对吗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求出边数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若不对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说明理由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8D24771-2FB7-459A-B346-795D9F0ADAEC}"/>
              </a:ext>
            </a:extLst>
          </p:cNvPr>
          <p:cNvSpPr txBox="1"/>
          <p:nvPr/>
        </p:nvSpPr>
        <p:spPr>
          <a:xfrm>
            <a:off x="743866" y="2916196"/>
            <a:ext cx="77452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(1)∵360°÷180</a:t>
            </a:r>
            <a:r>
              <a:rPr lang="en-US" altLang="zh-CN" sz="36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°=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630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°÷180°=3…90°,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∴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甲的说法对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乙的说法不对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360°÷180°+2=2+2=4.  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答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甲同学说的边数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4;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2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02F75AA-22DC-4E4E-B7D9-729D39186718}"/>
              </a:ext>
            </a:extLst>
          </p:cNvPr>
          <p:cNvSpPr txBox="1"/>
          <p:nvPr/>
        </p:nvSpPr>
        <p:spPr>
          <a:xfrm>
            <a:off x="796564" y="1164831"/>
            <a:ext cx="73199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边形变为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6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n+x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发现内角和增加了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360°,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用列方程的方法确定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EA23F04-6CBB-41BA-A619-67B98C67A4FF}"/>
              </a:ext>
            </a:extLst>
          </p:cNvPr>
          <p:cNvSpPr txBox="1"/>
          <p:nvPr/>
        </p:nvSpPr>
        <p:spPr>
          <a:xfrm>
            <a:off x="669893" y="3344781"/>
            <a:ext cx="84741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依题意有</a:t>
            </a:r>
            <a:endParaRPr lang="en-US" altLang="zh-CN" sz="36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(n+x-2)×180°-(n-2)×180°=360°,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x=2.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1971530D-0015-4A39-B965-33BBF9E8777B}" vid="{E59E5317-2B94-485D-AF27-D5252DFAA69A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96</TotalTime>
  <Words>951</Words>
  <Application>Microsoft Office PowerPoint</Application>
  <PresentationFormat>全屏显示(4:3)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课件1</vt:lpstr>
      <vt:lpstr>1_课件1</vt:lpstr>
      <vt:lpstr>积分</vt:lpstr>
      <vt:lpstr>第48课时   多边形的内角和与外角和(2)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 qianyi</dc:creator>
  <cp:lastModifiedBy>xb21cn</cp:lastModifiedBy>
  <cp:revision>8</cp:revision>
  <dcterms:created xsi:type="dcterms:W3CDTF">2020-11-26T14:48:39Z</dcterms:created>
  <dcterms:modified xsi:type="dcterms:W3CDTF">2020-11-28T16:22:15Z</dcterms:modified>
</cp:coreProperties>
</file>